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25" r:id="rId2"/>
    <p:sldId id="332" r:id="rId3"/>
    <p:sldId id="258" r:id="rId4"/>
    <p:sldId id="322" r:id="rId5"/>
    <p:sldId id="327" r:id="rId6"/>
    <p:sldId id="336" r:id="rId7"/>
    <p:sldId id="333" r:id="rId8"/>
    <p:sldId id="331" r:id="rId9"/>
    <p:sldId id="260" r:id="rId10"/>
    <p:sldId id="328" r:id="rId11"/>
    <p:sldId id="267" r:id="rId12"/>
    <p:sldId id="337" r:id="rId13"/>
    <p:sldId id="265" r:id="rId14"/>
    <p:sldId id="326" r:id="rId15"/>
    <p:sldId id="269" r:id="rId16"/>
    <p:sldId id="268" r:id="rId17"/>
    <p:sldId id="275" r:id="rId18"/>
    <p:sldId id="270" r:id="rId19"/>
    <p:sldId id="271" r:id="rId20"/>
    <p:sldId id="272" r:id="rId21"/>
    <p:sldId id="273" r:id="rId22"/>
    <p:sldId id="274" r:id="rId23"/>
    <p:sldId id="323" r:id="rId24"/>
    <p:sldId id="259" r:id="rId25"/>
    <p:sldId id="335" r:id="rId26"/>
    <p:sldId id="324" r:id="rId27"/>
    <p:sldId id="261" r:id="rId28"/>
    <p:sldId id="264" r:id="rId29"/>
    <p:sldId id="329" r:id="rId30"/>
    <p:sldId id="334" r:id="rId31"/>
    <p:sldId id="277" r:id="rId32"/>
    <p:sldId id="278" r:id="rId33"/>
    <p:sldId id="279" r:id="rId34"/>
    <p:sldId id="280" r:id="rId35"/>
    <p:sldId id="285" r:id="rId36"/>
    <p:sldId id="320" r:id="rId37"/>
    <p:sldId id="321" r:id="rId38"/>
    <p:sldId id="306" r:id="rId39"/>
    <p:sldId id="308" r:id="rId40"/>
  </p:sldIdLst>
  <p:sldSz cx="9144000" cy="6858000" type="screen4x3"/>
  <p:notesSz cx="6858000" cy="97139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47" autoAdjust="0"/>
    <p:restoredTop sz="67944" autoAdjust="0"/>
  </p:normalViewPr>
  <p:slideViewPr>
    <p:cSldViewPr>
      <p:cViewPr varScale="1">
        <p:scale>
          <a:sx n="132" d="100"/>
          <a:sy n="132" d="100"/>
        </p:scale>
        <p:origin x="36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95762E-1EF0-ECAE-A43F-A73B936315EF}"/>
              </a:ext>
            </a:extLst>
          </p:cNvPr>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PT"/>
          </a:p>
        </p:txBody>
      </p:sp>
      <p:sp>
        <p:nvSpPr>
          <p:cNvPr id="46083" name="Rectangle 3">
            <a:extLst>
              <a:ext uri="{FF2B5EF4-FFF2-40B4-BE49-F238E27FC236}">
                <a16:creationId xmlns:a16="http://schemas.microsoft.com/office/drawing/2014/main" id="{6D6DFA40-52E9-C325-67FB-8B0752C91059}"/>
              </a:ext>
            </a:extLst>
          </p:cNvPr>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PT"/>
          </a:p>
        </p:txBody>
      </p:sp>
      <p:sp>
        <p:nvSpPr>
          <p:cNvPr id="46084" name="Rectangle 4">
            <a:extLst>
              <a:ext uri="{FF2B5EF4-FFF2-40B4-BE49-F238E27FC236}">
                <a16:creationId xmlns:a16="http://schemas.microsoft.com/office/drawing/2014/main" id="{1B7FC7DA-9A2A-65C5-6EB7-DE4FD8480D1B}"/>
              </a:ext>
            </a:extLst>
          </p:cNvPr>
          <p:cNvSpPr>
            <a:spLocks noGrp="1" noChangeArrowheads="1"/>
          </p:cNvSpPr>
          <p:nvPr>
            <p:ph type="ftr" sz="quarter" idx="2"/>
          </p:nvPr>
        </p:nvSpPr>
        <p:spPr bwMode="auto">
          <a:xfrm>
            <a:off x="0"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PT"/>
          </a:p>
        </p:txBody>
      </p:sp>
      <p:sp>
        <p:nvSpPr>
          <p:cNvPr id="46085" name="Rectangle 5">
            <a:extLst>
              <a:ext uri="{FF2B5EF4-FFF2-40B4-BE49-F238E27FC236}">
                <a16:creationId xmlns:a16="http://schemas.microsoft.com/office/drawing/2014/main" id="{6B250895-1396-7025-14BF-5BE5D2A5AD11}"/>
              </a:ext>
            </a:extLst>
          </p:cNvPr>
          <p:cNvSpPr>
            <a:spLocks noGrp="1" noChangeArrowheads="1"/>
          </p:cNvSpPr>
          <p:nvPr>
            <p:ph type="sldNum" sz="quarter" idx="3"/>
          </p:nvPr>
        </p:nvSpPr>
        <p:spPr bwMode="auto">
          <a:xfrm>
            <a:off x="3884613"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3C0293-5F78-B34A-97D8-7969047A66A0}" type="slidenum">
              <a:rPr lang="pt-PT" altLang="pt-PT"/>
              <a:pPr>
                <a:defRPr/>
              </a:pPr>
              <a:t>‹nº›</a:t>
            </a:fld>
            <a:endParaRPr lang="pt-PT" altLang="pt-P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3A9083-9890-8EEA-139A-941D5F2088E5}"/>
              </a:ext>
            </a:extLst>
          </p:cNvPr>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PT"/>
          </a:p>
        </p:txBody>
      </p:sp>
      <p:sp>
        <p:nvSpPr>
          <p:cNvPr id="37891" name="Rectangle 3">
            <a:extLst>
              <a:ext uri="{FF2B5EF4-FFF2-40B4-BE49-F238E27FC236}">
                <a16:creationId xmlns:a16="http://schemas.microsoft.com/office/drawing/2014/main" id="{D996B178-1889-259F-E309-93455BB98F43}"/>
              </a:ext>
            </a:extLst>
          </p:cNvPr>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PT"/>
          </a:p>
        </p:txBody>
      </p:sp>
      <p:sp>
        <p:nvSpPr>
          <p:cNvPr id="3076" name="Rectangle 4">
            <a:extLst>
              <a:ext uri="{FF2B5EF4-FFF2-40B4-BE49-F238E27FC236}">
                <a16:creationId xmlns:a16="http://schemas.microsoft.com/office/drawing/2014/main" id="{E983D36D-C9ED-0E25-D12F-27B7A7BB1A91}"/>
              </a:ext>
            </a:extLst>
          </p:cNvPr>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148A50F6-9D07-AAF8-51CE-6108D3051C1F}"/>
              </a:ext>
            </a:extLst>
          </p:cNvPr>
          <p:cNvSpPr>
            <a:spLocks noGrp="1" noChangeArrowheads="1"/>
          </p:cNvSpPr>
          <p:nvPr>
            <p:ph type="body" sz="quarter" idx="3"/>
          </p:nvPr>
        </p:nvSpPr>
        <p:spPr bwMode="auto">
          <a:xfrm>
            <a:off x="685800" y="4613275"/>
            <a:ext cx="54864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noProof="0"/>
              <a:t>Clique para editar os estilos de texto do modelo global</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37894" name="Rectangle 6">
            <a:extLst>
              <a:ext uri="{FF2B5EF4-FFF2-40B4-BE49-F238E27FC236}">
                <a16:creationId xmlns:a16="http://schemas.microsoft.com/office/drawing/2014/main" id="{881074FA-3B62-3E3C-B0F6-48D210CE2123}"/>
              </a:ext>
            </a:extLst>
          </p:cNvPr>
          <p:cNvSpPr>
            <a:spLocks noGrp="1" noChangeArrowheads="1"/>
          </p:cNvSpPr>
          <p:nvPr>
            <p:ph type="ftr" sz="quarter" idx="4"/>
          </p:nvPr>
        </p:nvSpPr>
        <p:spPr bwMode="auto">
          <a:xfrm>
            <a:off x="0"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PT"/>
          </a:p>
        </p:txBody>
      </p:sp>
      <p:sp>
        <p:nvSpPr>
          <p:cNvPr id="37895" name="Rectangle 7">
            <a:extLst>
              <a:ext uri="{FF2B5EF4-FFF2-40B4-BE49-F238E27FC236}">
                <a16:creationId xmlns:a16="http://schemas.microsoft.com/office/drawing/2014/main" id="{8A861335-71EF-95CD-DD70-A75DFC0DEC4E}"/>
              </a:ext>
            </a:extLst>
          </p:cNvPr>
          <p:cNvSpPr>
            <a:spLocks noGrp="1" noChangeArrowheads="1"/>
          </p:cNvSpPr>
          <p:nvPr>
            <p:ph type="sldNum" sz="quarter" idx="5"/>
          </p:nvPr>
        </p:nvSpPr>
        <p:spPr bwMode="auto">
          <a:xfrm>
            <a:off x="3884613"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6BAD25-25F0-9F41-9CF1-04E3592872C5}" type="slidenum">
              <a:rPr lang="pt-PT" altLang="pt-PT"/>
              <a:pPr>
                <a:defRPr/>
              </a:pPr>
              <a:t>‹nº›</a:t>
            </a:fld>
            <a:endParaRPr lang="pt-PT" alt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a:defRPr/>
            </a:pPr>
            <a:fld id="{D16BAD25-25F0-9F41-9CF1-04E3592872C5}" type="slidenum">
              <a:rPr lang="pt-PT" altLang="pt-PT" smtClean="0"/>
              <a:pPr>
                <a:defRPr/>
              </a:pPr>
              <a:t>1</a:t>
            </a:fld>
            <a:endParaRPr lang="pt-PT" altLang="pt-PT"/>
          </a:p>
        </p:txBody>
      </p:sp>
    </p:spTree>
    <p:extLst>
      <p:ext uri="{BB962C8B-B14F-4D97-AF65-F5344CB8AC3E}">
        <p14:creationId xmlns:p14="http://schemas.microsoft.com/office/powerpoint/2010/main" val="323608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a:extLst>
              <a:ext uri="{FF2B5EF4-FFF2-40B4-BE49-F238E27FC236}">
                <a16:creationId xmlns:a16="http://schemas.microsoft.com/office/drawing/2014/main" id="{3A96C461-ECB3-1F46-4CFF-78823933F5B7}"/>
              </a:ext>
            </a:extLst>
          </p:cNvPr>
          <p:cNvSpPr>
            <a:spLocks noGrp="1" noRot="1" noChangeAspect="1" noChangeArrowheads="1" noTextEdit="1"/>
          </p:cNvSpPr>
          <p:nvPr>
            <p:ph type="sldImg"/>
          </p:nvPr>
        </p:nvSpPr>
        <p:spPr>
          <a:ln/>
        </p:spPr>
      </p:sp>
      <p:sp>
        <p:nvSpPr>
          <p:cNvPr id="20483" name="Marcador de Posição de Notas 2">
            <a:extLst>
              <a:ext uri="{FF2B5EF4-FFF2-40B4-BE49-F238E27FC236}">
                <a16:creationId xmlns:a16="http://schemas.microsoft.com/office/drawing/2014/main" id="{FC3EE644-4C8D-E1BC-7E3C-A6BCB85C4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pt-PT" altLang="pt-PT"/>
              <a:t>NIR cada vez mais usado</a:t>
            </a:r>
          </a:p>
          <a:p>
            <a:pPr eaLnBrk="1" hangingPunct="1">
              <a:buFontTx/>
              <a:buChar char="-"/>
            </a:pPr>
            <a:r>
              <a:rPr lang="pt-PT" altLang="pt-PT"/>
              <a:t>Tendencia para determinações analiticas desaparecerem e usar o NIR apenas.</a:t>
            </a:r>
          </a:p>
          <a:p>
            <a:pPr eaLnBrk="1" hangingPunct="1">
              <a:buFontTx/>
              <a:buChar char="-"/>
            </a:pPr>
            <a:endParaRPr lang="pt-PT" altLang="pt-PT"/>
          </a:p>
          <a:p>
            <a:pPr eaLnBrk="1" hangingPunct="1"/>
            <a:r>
              <a:rPr lang="pt-PT" altLang="pt-PT"/>
              <a:t>O NIR é facil de usar mas dificil de calibrar para depois usar. </a:t>
            </a:r>
          </a:p>
          <a:p>
            <a:pPr eaLnBrk="1" hangingPunct="1"/>
            <a:endParaRPr lang="pt-PT" altLang="pt-PT"/>
          </a:p>
          <a:p>
            <a:pPr eaLnBrk="1" hangingPunct="1"/>
            <a:r>
              <a:rPr lang="pt-PT" altLang="pt-PT"/>
              <a:t>O espectro de luz tem vários comprimentos de onda.</a:t>
            </a:r>
          </a:p>
          <a:p>
            <a:pPr eaLnBrk="1" hangingPunct="1"/>
            <a:endParaRPr lang="pt-PT" altLang="pt-PT"/>
          </a:p>
          <a:p>
            <a:pPr eaLnBrk="1" hangingPunct="1"/>
            <a:r>
              <a:rPr lang="pt-PT" altLang="pt-PT"/>
              <a:t>O NIR vai de 700 a 2500 nm. Corresponde a uma luz que não conseguimos observar e que é absorvida por determinadas ligações quimicas. </a:t>
            </a:r>
          </a:p>
          <a:p>
            <a:pPr eaLnBrk="1" hangingPunct="1"/>
            <a:endParaRPr lang="pt-PT" altLang="pt-PT"/>
          </a:p>
          <a:p>
            <a:pPr eaLnBrk="1" hangingPunct="1"/>
            <a:r>
              <a:rPr lang="pt-PT" altLang="pt-PT"/>
              <a:t>Por exemplo:</a:t>
            </a:r>
          </a:p>
          <a:p>
            <a:pPr eaLnBrk="1" hangingPunct="1">
              <a:buFontTx/>
              <a:buChar char="-"/>
            </a:pPr>
            <a:r>
              <a:rPr lang="pt-PT" altLang="pt-PT"/>
              <a:t>Ligações C-H de compostos aromáticos (representam compostos aromáticos) absorvem luz nestes comprimentos de onda.</a:t>
            </a:r>
          </a:p>
          <a:p>
            <a:pPr eaLnBrk="1" hangingPunct="1">
              <a:buFontTx/>
              <a:buChar char="-"/>
            </a:pPr>
            <a:r>
              <a:rPr lang="pt-PT" altLang="pt-PT"/>
              <a:t>Ligações N-H absorvem luz nestes comprimentos de onda (representam proteinas)</a:t>
            </a:r>
          </a:p>
          <a:p>
            <a:pPr eaLnBrk="1" hangingPunct="1">
              <a:buFontTx/>
              <a:buChar char="-"/>
            </a:pPr>
            <a:r>
              <a:rPr lang="pt-PT" altLang="pt-PT"/>
              <a:t>Ligações H2O absorvem luz neste comprimentos de onda (representam agua)</a:t>
            </a:r>
          </a:p>
        </p:txBody>
      </p:sp>
      <p:sp>
        <p:nvSpPr>
          <p:cNvPr id="20484" name="Marcador de Posição do Número do Diapositivo 3">
            <a:extLst>
              <a:ext uri="{FF2B5EF4-FFF2-40B4-BE49-F238E27FC236}">
                <a16:creationId xmlns:a16="http://schemas.microsoft.com/office/drawing/2014/main" id="{39D24EC0-5546-C22F-A26C-470A4D6F0B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AD1AD5-59A4-1945-BA37-6735762DB966}" type="slidenum">
              <a:rPr lang="pt-PT" altLang="pt-PT" smtClean="0"/>
              <a:pPr>
                <a:spcBef>
                  <a:spcPct val="0"/>
                </a:spcBef>
              </a:pPr>
              <a:t>18</a:t>
            </a:fld>
            <a:endParaRPr lang="pt-PT" alt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Posição da Imagem do Diapositivo 1">
            <a:extLst>
              <a:ext uri="{FF2B5EF4-FFF2-40B4-BE49-F238E27FC236}">
                <a16:creationId xmlns:a16="http://schemas.microsoft.com/office/drawing/2014/main" id="{335A6931-FA41-E635-A56C-087E5B72E190}"/>
              </a:ext>
            </a:extLst>
          </p:cNvPr>
          <p:cNvSpPr>
            <a:spLocks noGrp="1" noRot="1" noChangeAspect="1" noChangeArrowheads="1" noTextEdit="1"/>
          </p:cNvSpPr>
          <p:nvPr>
            <p:ph type="sldImg"/>
          </p:nvPr>
        </p:nvSpPr>
        <p:spPr>
          <a:ln/>
        </p:spPr>
      </p:sp>
      <p:sp>
        <p:nvSpPr>
          <p:cNvPr id="22531" name="Marcador de Posição de Notas 2">
            <a:extLst>
              <a:ext uri="{FF2B5EF4-FFF2-40B4-BE49-F238E27FC236}">
                <a16:creationId xmlns:a16="http://schemas.microsoft.com/office/drawing/2014/main" id="{34D6F269-F8CD-090D-5BFB-BB62DF3F1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altLang="pt-PT"/>
              <a:t>Com a tecnologia NIR, os raios infravermelhos atravessam uma amostra de 1 determinado ingrediente (por ex: milho) e aquelas ligações quimicas C-H, N-H, etc absorvem a luz em determinado comprimento de onda.</a:t>
            </a:r>
          </a:p>
          <a:p>
            <a:pPr eaLnBrk="1" hangingPunct="1"/>
            <a:endParaRPr lang="pt-PT" altLang="pt-PT"/>
          </a:p>
          <a:p>
            <a:pPr eaLnBrk="1" hangingPunct="1"/>
            <a:r>
              <a:rPr lang="pt-PT" altLang="pt-PT"/>
              <a:t>Para se calcular os comprimentos de onda que foram absorvidos temos que saber que luz foi atravessada, a luz reflectida  é depois medida com um detector e assim calcula-se a luz que foi absorvida. </a:t>
            </a:r>
          </a:p>
        </p:txBody>
      </p:sp>
      <p:sp>
        <p:nvSpPr>
          <p:cNvPr id="22532" name="Marcador de Posição do Número do Diapositivo 3">
            <a:extLst>
              <a:ext uri="{FF2B5EF4-FFF2-40B4-BE49-F238E27FC236}">
                <a16:creationId xmlns:a16="http://schemas.microsoft.com/office/drawing/2014/main" id="{7CAF9396-DCF5-D09E-367E-D71368F567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C99314-BCD7-C344-B85C-6FA48AF7E542}" type="slidenum">
              <a:rPr lang="pt-PT" altLang="pt-PT" smtClean="0"/>
              <a:pPr>
                <a:spcBef>
                  <a:spcPct val="0"/>
                </a:spcBef>
              </a:pPr>
              <a:t>19</a:t>
            </a:fld>
            <a:endParaRPr lang="pt-PT" alt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Posição da Imagem do Diapositivo 1">
            <a:extLst>
              <a:ext uri="{FF2B5EF4-FFF2-40B4-BE49-F238E27FC236}">
                <a16:creationId xmlns:a16="http://schemas.microsoft.com/office/drawing/2014/main" id="{64E91C6C-B845-E5B4-DCE1-48237E84C34A}"/>
              </a:ext>
            </a:extLst>
          </p:cNvPr>
          <p:cNvSpPr>
            <a:spLocks noGrp="1" noRot="1" noChangeAspect="1" noChangeArrowheads="1" noTextEdit="1"/>
          </p:cNvSpPr>
          <p:nvPr>
            <p:ph type="sldImg"/>
          </p:nvPr>
        </p:nvSpPr>
        <p:spPr>
          <a:ln/>
        </p:spPr>
      </p:sp>
      <p:sp>
        <p:nvSpPr>
          <p:cNvPr id="24579" name="Marcador de Posição de Notas 2">
            <a:extLst>
              <a:ext uri="{FF2B5EF4-FFF2-40B4-BE49-F238E27FC236}">
                <a16:creationId xmlns:a16="http://schemas.microsoft.com/office/drawing/2014/main" id="{CC39E6D2-0105-FA04-CFD0-25B5865A47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altLang="pt-PT"/>
              <a:t>Temos que fazer uma calibração da máquina, ou seja, temos que preparar a máquina para saber ler a água, no meio de muitas outras moléculas. </a:t>
            </a:r>
          </a:p>
          <a:p>
            <a:pPr eaLnBrk="1" hangingPunct="1"/>
            <a:r>
              <a:rPr lang="pt-PT" altLang="pt-PT"/>
              <a:t>Numa calibração temos que ter uma amostra  do que queremos identificar primeiro na forma pura, por exemplo água.</a:t>
            </a:r>
          </a:p>
          <a:p>
            <a:pPr eaLnBrk="1" hangingPunct="1"/>
            <a:endParaRPr lang="pt-PT" altLang="pt-PT"/>
          </a:p>
          <a:p>
            <a:pPr eaLnBrk="1" hangingPunct="1"/>
            <a:r>
              <a:rPr lang="pt-PT" altLang="pt-PT"/>
              <a:t>espectro de absorção da agua</a:t>
            </a:r>
          </a:p>
          <a:p>
            <a:pPr eaLnBrk="1" hangingPunct="1"/>
            <a:endParaRPr lang="pt-PT" altLang="pt-PT"/>
          </a:p>
          <a:p>
            <a:pPr eaLnBrk="1" hangingPunct="1"/>
            <a:r>
              <a:rPr lang="pt-PT" altLang="pt-PT"/>
              <a:t> Primeiro pico= 1450 nm</a:t>
            </a:r>
          </a:p>
          <a:p>
            <a:pPr eaLnBrk="1" hangingPunct="1"/>
            <a:r>
              <a:rPr lang="pt-PT" altLang="pt-PT"/>
              <a:t>Segundo pico= 1950 nm </a:t>
            </a:r>
          </a:p>
        </p:txBody>
      </p:sp>
      <p:sp>
        <p:nvSpPr>
          <p:cNvPr id="24580" name="Marcador de Posição do Número do Diapositivo 3">
            <a:extLst>
              <a:ext uri="{FF2B5EF4-FFF2-40B4-BE49-F238E27FC236}">
                <a16:creationId xmlns:a16="http://schemas.microsoft.com/office/drawing/2014/main" id="{7A1D7CA3-2672-46D7-412B-502786A549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891957-4C15-F74C-B16E-7BAA30A725EB}" type="slidenum">
              <a:rPr lang="pt-PT" altLang="pt-PT" smtClean="0"/>
              <a:pPr>
                <a:spcBef>
                  <a:spcPct val="0"/>
                </a:spcBef>
              </a:pPr>
              <a:t>20</a:t>
            </a:fld>
            <a:endParaRPr lang="pt-PT" alt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a Imagem do Diapositivo 1">
            <a:extLst>
              <a:ext uri="{FF2B5EF4-FFF2-40B4-BE49-F238E27FC236}">
                <a16:creationId xmlns:a16="http://schemas.microsoft.com/office/drawing/2014/main" id="{1EAC7B01-AB78-55A3-093D-5D4B1580B1CA}"/>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6814757A-087A-FCB4-FEB4-F001F18CEC69}"/>
              </a:ext>
            </a:extLst>
          </p:cNvPr>
          <p:cNvSpPr>
            <a:spLocks noGrp="1"/>
          </p:cNvSpPr>
          <p:nvPr>
            <p:ph type="body" idx="1"/>
          </p:nvPr>
        </p:nvSpPr>
        <p:spPr/>
        <p:txBody>
          <a:bodyPr>
            <a:normAutofit/>
          </a:bodyPr>
          <a:lstStyle/>
          <a:p>
            <a:pPr eaLnBrk="1" hangingPunct="1">
              <a:defRPr/>
            </a:pPr>
            <a:r>
              <a:rPr lang="pt-PT" dirty="0"/>
              <a:t>Na calibração fazemos o seguinte:</a:t>
            </a:r>
          </a:p>
          <a:p>
            <a:pPr eaLnBrk="1" hangingPunct="1">
              <a:defRPr/>
            </a:pPr>
            <a:endParaRPr lang="pt-PT" dirty="0"/>
          </a:p>
          <a:p>
            <a:pPr eaLnBrk="1" hangingPunct="1">
              <a:defRPr/>
            </a:pPr>
            <a:r>
              <a:rPr lang="pt-PT" dirty="0"/>
              <a:t>1- obtemos muitas amostras do mesmo ingrediente (por exemplo: milho) (cerca de 100 ou mais), se possível o mais </a:t>
            </a:r>
            <a:r>
              <a:rPr lang="pt-PT" dirty="0" err="1"/>
              <a:t>heterogeneas</a:t>
            </a:r>
            <a:r>
              <a:rPr lang="pt-PT" dirty="0"/>
              <a:t> </a:t>
            </a:r>
            <a:r>
              <a:rPr lang="pt-PT" dirty="0" err="1"/>
              <a:t>possivel</a:t>
            </a:r>
            <a:r>
              <a:rPr lang="pt-PT" dirty="0"/>
              <a:t> (com várias percentagens de água)</a:t>
            </a:r>
          </a:p>
          <a:p>
            <a:pPr eaLnBrk="1" hangingPunct="1">
              <a:defRPr/>
            </a:pPr>
            <a:endParaRPr lang="pt-PT" dirty="0"/>
          </a:p>
          <a:p>
            <a:pPr eaLnBrk="1" hangingPunct="1">
              <a:defRPr/>
            </a:pPr>
            <a:r>
              <a:rPr lang="pt-PT" dirty="0"/>
              <a:t>2- analisamos todas as amostras pelo </a:t>
            </a:r>
            <a:r>
              <a:rPr lang="pt-PT" dirty="0" err="1"/>
              <a:t>metodo</a:t>
            </a:r>
            <a:r>
              <a:rPr lang="pt-PT" dirty="0"/>
              <a:t> tradicional (100 ºC </a:t>
            </a:r>
            <a:r>
              <a:rPr lang="pt-PT" dirty="0" err="1"/>
              <a:t>overnight</a:t>
            </a:r>
            <a:r>
              <a:rPr lang="pt-PT" dirty="0"/>
              <a:t>)</a:t>
            </a:r>
          </a:p>
          <a:p>
            <a:pPr eaLnBrk="1" hangingPunct="1">
              <a:defRPr/>
            </a:pPr>
            <a:endParaRPr lang="pt-PT" dirty="0"/>
          </a:p>
          <a:p>
            <a:pPr eaLnBrk="1" hangingPunct="1">
              <a:defRPr/>
            </a:pPr>
            <a:r>
              <a:rPr lang="pt-PT" dirty="0"/>
              <a:t>3- Passamos todas as amostras pelo NIR. O NIR vai ler a </a:t>
            </a:r>
            <a:r>
              <a:rPr lang="pt-PT" dirty="0" err="1"/>
              <a:t>absorvância</a:t>
            </a:r>
            <a:r>
              <a:rPr lang="pt-PT" dirty="0"/>
              <a:t> de cada amostra para a água (sabendo que anteriormente a máquina já fez a leitura da água pura)</a:t>
            </a:r>
          </a:p>
          <a:p>
            <a:pPr eaLnBrk="1" hangingPunct="1">
              <a:defRPr/>
            </a:pPr>
            <a:endParaRPr lang="pt-PT" dirty="0"/>
          </a:p>
          <a:p>
            <a:pPr eaLnBrk="1" hangingPunct="1">
              <a:defRPr/>
            </a:pPr>
            <a:endParaRPr lang="pt-PT" dirty="0"/>
          </a:p>
          <a:p>
            <a:pPr eaLnBrk="1" hangingPunct="1">
              <a:defRPr/>
            </a:pPr>
            <a:r>
              <a:rPr lang="pt-PT" dirty="0"/>
              <a:t>O software, depois, combina o valor de água da amostra obtido pelo método tradicional e o valor de </a:t>
            </a:r>
            <a:r>
              <a:rPr lang="pt-PT" dirty="0" err="1"/>
              <a:t>absorvancia</a:t>
            </a:r>
            <a:r>
              <a:rPr lang="pt-PT" dirty="0"/>
              <a:t> da mesma amostra e com estes dados elabora uma equação de perdição.</a:t>
            </a:r>
          </a:p>
        </p:txBody>
      </p:sp>
      <p:sp>
        <p:nvSpPr>
          <p:cNvPr id="26628" name="Marcador de Posição do Número do Diapositivo 3">
            <a:extLst>
              <a:ext uri="{FF2B5EF4-FFF2-40B4-BE49-F238E27FC236}">
                <a16:creationId xmlns:a16="http://schemas.microsoft.com/office/drawing/2014/main" id="{7C85C307-C73E-6DEB-8F33-B0AE1D140A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0CE556-DE49-C34D-BEF6-2D71BC568A87}" type="slidenum">
              <a:rPr lang="pt-PT" altLang="pt-PT" smtClean="0"/>
              <a:pPr>
                <a:spcBef>
                  <a:spcPct val="0"/>
                </a:spcBef>
              </a:pPr>
              <a:t>21</a:t>
            </a:fld>
            <a:endParaRPr lang="pt-PT" alt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a:extLst>
              <a:ext uri="{FF2B5EF4-FFF2-40B4-BE49-F238E27FC236}">
                <a16:creationId xmlns:a16="http://schemas.microsoft.com/office/drawing/2014/main" id="{89469F3A-DBCD-16A9-08A8-1F7CAF41BA31}"/>
              </a:ext>
            </a:extLst>
          </p:cNvPr>
          <p:cNvSpPr>
            <a:spLocks noGrp="1" noRot="1" noChangeAspect="1" noChangeArrowheads="1" noTextEdit="1"/>
          </p:cNvSpPr>
          <p:nvPr>
            <p:ph type="sldImg"/>
          </p:nvPr>
        </p:nvSpPr>
        <p:spPr>
          <a:ln/>
        </p:spPr>
      </p:sp>
      <p:sp>
        <p:nvSpPr>
          <p:cNvPr id="28675" name="Marcador de Posição de Notas 2">
            <a:extLst>
              <a:ext uri="{FF2B5EF4-FFF2-40B4-BE49-F238E27FC236}">
                <a16:creationId xmlns:a16="http://schemas.microsoft.com/office/drawing/2014/main" id="{AF1A24CC-26C9-462B-FB67-0ACD25C6DA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altLang="pt-PT">
                <a:latin typeface="Arial" panose="020B0604020202020204" pitchFamily="34" charset="0"/>
              </a:rPr>
              <a:t>Vantagens do NIR</a:t>
            </a:r>
          </a:p>
          <a:p>
            <a:pPr eaLnBrk="1" hangingPunct="1"/>
            <a:endParaRPr lang="pt-PT" altLang="pt-PT">
              <a:latin typeface="Arial" panose="020B0604020202020204" pitchFamily="34" charset="0"/>
            </a:endParaRPr>
          </a:p>
          <a:p>
            <a:pPr eaLnBrk="1" hangingPunct="1"/>
            <a:r>
              <a:rPr lang="pt-PT" altLang="pt-PT">
                <a:latin typeface="Arial" panose="020B0604020202020204" pitchFamily="34" charset="0"/>
              </a:rPr>
              <a:t>Rápido (demora apenas alguns segundos)</a:t>
            </a:r>
          </a:p>
          <a:p>
            <a:pPr eaLnBrk="1" hangingPunct="1"/>
            <a:r>
              <a:rPr lang="pt-PT" altLang="pt-PT">
                <a:latin typeface="Arial" panose="020B0604020202020204" pitchFamily="34" charset="0"/>
              </a:rPr>
              <a:t>Económico</a:t>
            </a:r>
          </a:p>
          <a:p>
            <a:pPr eaLnBrk="1" hangingPunct="1"/>
            <a:r>
              <a:rPr lang="pt-PT" altLang="pt-PT">
                <a:latin typeface="Arial" panose="020B0604020202020204" pitchFamily="34" charset="0"/>
              </a:rPr>
              <a:t>Nenhuns gastos de material de laboratório (não precisa de pipetas, frascos…)</a:t>
            </a:r>
          </a:p>
          <a:p>
            <a:pPr eaLnBrk="1" hangingPunct="1"/>
            <a:r>
              <a:rPr lang="pt-PT" altLang="pt-PT">
                <a:latin typeface="Arial" panose="020B0604020202020204" pitchFamily="34" charset="0"/>
              </a:rPr>
              <a:t>Nenhuns desperdícios químicos (não usa reagentes quimicos nenhums)</a:t>
            </a:r>
          </a:p>
          <a:p>
            <a:pPr eaLnBrk="1" hangingPunct="1"/>
            <a:endParaRPr lang="pt-PT" altLang="pt-PT">
              <a:latin typeface="Arial" panose="020B0604020202020204" pitchFamily="34" charset="0"/>
            </a:endParaRPr>
          </a:p>
          <a:p>
            <a:pPr eaLnBrk="1" hangingPunct="1"/>
            <a:r>
              <a:rPr lang="pt-PT" altLang="pt-PT">
                <a:latin typeface="Arial" panose="020B0604020202020204" pitchFamily="34" charset="0"/>
              </a:rPr>
              <a:t>Inconvenientes:</a:t>
            </a:r>
          </a:p>
          <a:p>
            <a:pPr eaLnBrk="1" hangingPunct="1">
              <a:buFontTx/>
              <a:buChar char="-"/>
            </a:pPr>
            <a:r>
              <a:rPr lang="pt-PT" altLang="pt-PT">
                <a:latin typeface="Arial" panose="020B0604020202020204" pitchFamily="34" charset="0"/>
              </a:rPr>
              <a:t>Calibração</a:t>
            </a:r>
          </a:p>
          <a:p>
            <a:pPr eaLnBrk="1" hangingPunct="1">
              <a:buFontTx/>
              <a:buChar char="-"/>
            </a:pPr>
            <a:r>
              <a:rPr lang="pt-PT" altLang="pt-PT">
                <a:latin typeface="Arial" panose="020B0604020202020204" pitchFamily="34" charset="0"/>
              </a:rPr>
              <a:t>- preço de aquisição da máquina</a:t>
            </a:r>
          </a:p>
          <a:p>
            <a:pPr eaLnBrk="1" hangingPunct="1"/>
            <a:endParaRPr lang="pt-PT" altLang="pt-PT"/>
          </a:p>
        </p:txBody>
      </p:sp>
      <p:sp>
        <p:nvSpPr>
          <p:cNvPr id="28676" name="Marcador de Posição do Número do Diapositivo 3">
            <a:extLst>
              <a:ext uri="{FF2B5EF4-FFF2-40B4-BE49-F238E27FC236}">
                <a16:creationId xmlns:a16="http://schemas.microsoft.com/office/drawing/2014/main" id="{0E5960BE-22EE-1F07-2608-ADD8D01771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347925-627E-A444-AEBF-183BD0BCF357}" type="slidenum">
              <a:rPr lang="pt-PT" altLang="pt-PT" smtClean="0"/>
              <a:pPr>
                <a:spcBef>
                  <a:spcPct val="0"/>
                </a:spcBef>
              </a:pPr>
              <a:t>22</a:t>
            </a:fld>
            <a:endParaRPr lang="pt-PT" alt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a Imagem do Diapositivo 1">
            <a:extLst>
              <a:ext uri="{FF2B5EF4-FFF2-40B4-BE49-F238E27FC236}">
                <a16:creationId xmlns:a16="http://schemas.microsoft.com/office/drawing/2014/main" id="{3975DC7C-9752-AC73-61E8-893B74B1706C}"/>
              </a:ext>
            </a:extLst>
          </p:cNvPr>
          <p:cNvSpPr>
            <a:spLocks noGrp="1" noRot="1" noChangeAspect="1" noChangeArrowheads="1" noTextEdit="1"/>
          </p:cNvSpPr>
          <p:nvPr>
            <p:ph type="sldImg"/>
          </p:nvPr>
        </p:nvSpPr>
        <p:spPr>
          <a:ln/>
        </p:spPr>
      </p:sp>
      <p:sp>
        <p:nvSpPr>
          <p:cNvPr id="30723" name="Marcador de Posição de Notas 2">
            <a:extLst>
              <a:ext uri="{FF2B5EF4-FFF2-40B4-BE49-F238E27FC236}">
                <a16:creationId xmlns:a16="http://schemas.microsoft.com/office/drawing/2014/main" id="{1AFDFB1D-A63B-1547-8EF0-610F2F3B46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p>
        </p:txBody>
      </p:sp>
      <p:sp>
        <p:nvSpPr>
          <p:cNvPr id="30724" name="Marcador de Posição do Número do Diapositivo 3">
            <a:extLst>
              <a:ext uri="{FF2B5EF4-FFF2-40B4-BE49-F238E27FC236}">
                <a16:creationId xmlns:a16="http://schemas.microsoft.com/office/drawing/2014/main" id="{181B7334-BB67-B122-1D74-7C2E3FA9FF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52A2DE-DEDB-E949-9F07-4E0109F2BBB3}" type="slidenum">
              <a:rPr lang="pt-PT" altLang="pt-PT" smtClean="0"/>
              <a:pPr>
                <a:spcBef>
                  <a:spcPct val="0"/>
                </a:spcBef>
              </a:pPr>
              <a:t>24</a:t>
            </a:fld>
            <a:endParaRPr lang="pt-PT" alt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Posição da Imagem do Diapositivo 1">
            <a:extLst>
              <a:ext uri="{FF2B5EF4-FFF2-40B4-BE49-F238E27FC236}">
                <a16:creationId xmlns:a16="http://schemas.microsoft.com/office/drawing/2014/main" id="{5CFCB4DA-8D0C-4520-DF3A-DF1D34C54DDA}"/>
              </a:ext>
            </a:extLst>
          </p:cNvPr>
          <p:cNvSpPr>
            <a:spLocks noGrp="1" noRot="1" noChangeAspect="1" noChangeArrowheads="1" noTextEdit="1"/>
          </p:cNvSpPr>
          <p:nvPr>
            <p:ph type="sldImg"/>
          </p:nvPr>
        </p:nvSpPr>
        <p:spPr>
          <a:ln/>
        </p:spPr>
      </p:sp>
      <p:sp>
        <p:nvSpPr>
          <p:cNvPr id="34819" name="Marcador de Posição de Notas 2">
            <a:extLst>
              <a:ext uri="{FF2B5EF4-FFF2-40B4-BE49-F238E27FC236}">
                <a16:creationId xmlns:a16="http://schemas.microsoft.com/office/drawing/2014/main" id="{1C7D60C3-32F5-DD40-3141-2B9765756A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altLang="pt-PT"/>
              <a:t>Tremonha de recepção:</a:t>
            </a:r>
          </a:p>
          <a:p>
            <a:pPr eaLnBrk="1" hangingPunct="1"/>
            <a:r>
              <a:rPr lang="pt-PT" altLang="pt-PT"/>
              <a:t> </a:t>
            </a:r>
          </a:p>
          <a:p>
            <a:pPr eaLnBrk="1" hangingPunct="1"/>
            <a:r>
              <a:rPr lang="pt-PT" altLang="pt-PT"/>
              <a:t>A tremonha de recepção está localizada imediatamente abaixo da grelha. A tremonha deve ter os lados inclinados para que o material na tremonha flua livremente. A tremonha deve ter um ângulo mínimo de 60 graus. As esquinas das tremonhas devem ser preferencialmente arredondas para evitar que se acumule material nessas zonas (micotoxinas).</a:t>
            </a:r>
          </a:p>
          <a:p>
            <a:pPr eaLnBrk="1" hangingPunct="1"/>
            <a:r>
              <a:rPr lang="pt-PT" altLang="pt-PT"/>
              <a:t> </a:t>
            </a:r>
          </a:p>
          <a:p>
            <a:pPr eaLnBrk="1" hangingPunct="1"/>
            <a:r>
              <a:rPr lang="pt-PT" altLang="pt-PT"/>
              <a:t>Transportador horizontal:</a:t>
            </a:r>
          </a:p>
          <a:p>
            <a:pPr eaLnBrk="1" hangingPunct="1"/>
            <a:r>
              <a:rPr lang="pt-PT" altLang="pt-PT"/>
              <a:t> </a:t>
            </a:r>
          </a:p>
          <a:p>
            <a:pPr eaLnBrk="1" hangingPunct="1"/>
            <a:r>
              <a:rPr lang="pt-PT" altLang="pt-PT"/>
              <a:t>Transportador sem fim.</a:t>
            </a:r>
          </a:p>
          <a:p>
            <a:pPr eaLnBrk="1" hangingPunct="1"/>
            <a:r>
              <a:rPr lang="pt-PT" altLang="pt-PT"/>
              <a:t>Transportam a matéria prima até um elevador de noras, que por sua vez leva a matéria prima para o silo ou armazém apropriado</a:t>
            </a:r>
          </a:p>
          <a:p>
            <a:pPr eaLnBrk="1" hangingPunct="1"/>
            <a:r>
              <a:rPr lang="pt-PT" altLang="pt-PT"/>
              <a:t> </a:t>
            </a:r>
          </a:p>
          <a:p>
            <a:pPr eaLnBrk="1" hangingPunct="1"/>
            <a:endParaRPr lang="pt-PT" altLang="pt-PT"/>
          </a:p>
        </p:txBody>
      </p:sp>
      <p:sp>
        <p:nvSpPr>
          <p:cNvPr id="34820" name="Marcador de Posição do Número do Diapositivo 3">
            <a:extLst>
              <a:ext uri="{FF2B5EF4-FFF2-40B4-BE49-F238E27FC236}">
                <a16:creationId xmlns:a16="http://schemas.microsoft.com/office/drawing/2014/main" id="{B604B1AB-D5BA-E54E-43CD-F34E3129D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2AE608-4A4A-6343-96E9-4C45F03418CC}" type="slidenum">
              <a:rPr lang="pt-PT" altLang="pt-PT" smtClean="0"/>
              <a:pPr>
                <a:spcBef>
                  <a:spcPct val="0"/>
                </a:spcBef>
              </a:pPr>
              <a:t>27</a:t>
            </a:fld>
            <a:endParaRPr lang="pt-PT" alt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a Imagem do Diapositivo 1">
            <a:extLst>
              <a:ext uri="{FF2B5EF4-FFF2-40B4-BE49-F238E27FC236}">
                <a16:creationId xmlns:a16="http://schemas.microsoft.com/office/drawing/2014/main" id="{3377F8AC-2AAD-7E08-281B-FDFBA630044D}"/>
              </a:ext>
            </a:extLst>
          </p:cNvPr>
          <p:cNvSpPr>
            <a:spLocks noGrp="1" noRot="1" noChangeAspect="1" noChangeArrowheads="1" noTextEdit="1"/>
          </p:cNvSpPr>
          <p:nvPr>
            <p:ph type="sldImg"/>
          </p:nvPr>
        </p:nvSpPr>
        <p:spPr>
          <a:ln/>
        </p:spPr>
      </p:sp>
      <p:sp>
        <p:nvSpPr>
          <p:cNvPr id="36867" name="Marcador de Posição de Notas 2">
            <a:extLst>
              <a:ext uri="{FF2B5EF4-FFF2-40B4-BE49-F238E27FC236}">
                <a16:creationId xmlns:a16="http://schemas.microsoft.com/office/drawing/2014/main" id="{A759D342-392D-2F0C-3BDE-1DB1D8FF1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p>
        </p:txBody>
      </p:sp>
      <p:sp>
        <p:nvSpPr>
          <p:cNvPr id="36868" name="Marcador de Posição do Número do Diapositivo 3">
            <a:extLst>
              <a:ext uri="{FF2B5EF4-FFF2-40B4-BE49-F238E27FC236}">
                <a16:creationId xmlns:a16="http://schemas.microsoft.com/office/drawing/2014/main" id="{40D64833-49E2-16F1-AF19-F61ECEEC94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A27313-AB15-BD4E-A7AD-3268067AD795}" type="slidenum">
              <a:rPr lang="pt-PT" altLang="pt-PT" smtClean="0"/>
              <a:pPr>
                <a:spcBef>
                  <a:spcPct val="0"/>
                </a:spcBef>
              </a:pPr>
              <a:t>28</a:t>
            </a:fld>
            <a:endParaRPr lang="pt-PT" alt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5A0C651-BB57-416C-005D-24DB3F860C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978737-28A1-6B40-B9B5-741760518496}" type="slidenum">
              <a:rPr lang="en-US" altLang="pt-PT" sz="1200" smtClean="0">
                <a:latin typeface="Arial" panose="020B0604020202020204" pitchFamily="34" charset="0"/>
                <a:ea typeface="MS PGothic" panose="020B0600070205080204" pitchFamily="34" charset="-128"/>
              </a:rPr>
              <a:pPr/>
              <a:t>31</a:t>
            </a:fld>
            <a:endParaRPr lang="en-US" altLang="pt-PT" sz="1200">
              <a:latin typeface="Arial" panose="020B0604020202020204" pitchFamily="34" charset="0"/>
              <a:ea typeface="MS PGothic" panose="020B0600070205080204" pitchFamily="34" charset="-128"/>
            </a:endParaRPr>
          </a:p>
        </p:txBody>
      </p:sp>
      <p:sp>
        <p:nvSpPr>
          <p:cNvPr id="38915" name="Rectangle 2">
            <a:extLst>
              <a:ext uri="{FF2B5EF4-FFF2-40B4-BE49-F238E27FC236}">
                <a16:creationId xmlns:a16="http://schemas.microsoft.com/office/drawing/2014/main" id="{81F64DD7-256B-D032-A914-C40B097192E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2389E8B-69FB-EC33-BE38-CE8221BB9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Aqui temos o pentagon das explosões de pó. É uma versão alargada do triangulo de incendio – oxigénio, calor, e combustivel</a:t>
            </a:r>
          </a:p>
          <a:p>
            <a:pPr eaLnBrk="1" hangingPunct="1">
              <a:spcBef>
                <a:spcPct val="0"/>
              </a:spcBef>
            </a:pPr>
            <a:endParaRPr lang="en-US" altLang="pt-PT"/>
          </a:p>
          <a:p>
            <a:pPr eaLnBrk="1" hangingPunct="1">
              <a:spcBef>
                <a:spcPct val="0"/>
              </a:spcBef>
            </a:pPr>
            <a:r>
              <a:rPr lang="en-US" altLang="pt-PT"/>
              <a:t>combustivel – Combustible pó</a:t>
            </a:r>
          </a:p>
          <a:p>
            <a:pPr eaLnBrk="1" hangingPunct="1">
              <a:spcBef>
                <a:spcPct val="0"/>
              </a:spcBef>
            </a:pPr>
            <a:endParaRPr lang="en-US" altLang="pt-PT"/>
          </a:p>
          <a:p>
            <a:pPr eaLnBrk="1" hangingPunct="1">
              <a:spcBef>
                <a:spcPct val="0"/>
              </a:spcBef>
            </a:pPr>
            <a:r>
              <a:rPr lang="en-US" altLang="pt-PT"/>
              <a:t>Dispersion – não há ignição de pós quando estão parados. É preciso haver diispersão dos pós para criar uma mistura com o oxigenio para haver combustão</a:t>
            </a:r>
          </a:p>
          <a:p>
            <a:pPr eaLnBrk="1" hangingPunct="1">
              <a:spcBef>
                <a:spcPct val="0"/>
              </a:spcBef>
            </a:pPr>
            <a:endParaRPr lang="en-US" altLang="pt-PT"/>
          </a:p>
          <a:p>
            <a:pPr eaLnBrk="1" hangingPunct="1">
              <a:spcBef>
                <a:spcPct val="0"/>
              </a:spcBef>
            </a:pPr>
            <a:r>
              <a:rPr lang="en-US" altLang="pt-PT"/>
              <a:t>oxygen – tal como com qualquer fogo, é necessário oxigénio para promover a combustão.</a:t>
            </a:r>
          </a:p>
          <a:p>
            <a:pPr eaLnBrk="1" hangingPunct="1">
              <a:spcBef>
                <a:spcPct val="0"/>
              </a:spcBef>
            </a:pPr>
            <a:endParaRPr lang="en-US" altLang="pt-PT"/>
          </a:p>
          <a:p>
            <a:pPr eaLnBrk="1" hangingPunct="1">
              <a:spcBef>
                <a:spcPct val="0"/>
              </a:spcBef>
            </a:pPr>
            <a:r>
              <a:rPr lang="en-US" altLang="pt-PT"/>
              <a:t>Ignition – uma fonte de ignição é necessária para iniciar a combustão. Pode ser fumos, energia estática, components eletricos de maquinaria, ou qualquer acção que provoque faisca, como por exemplo materiais metálicos dos equipamentos que deslizam um no outro a certa velocidade o que gera uma faisca. </a:t>
            </a:r>
          </a:p>
          <a:p>
            <a:pPr eaLnBrk="1" hangingPunct="1">
              <a:spcBef>
                <a:spcPct val="0"/>
              </a:spcBef>
            </a:pPr>
            <a:endParaRPr lang="en-US" altLang="pt-PT"/>
          </a:p>
          <a:p>
            <a:pPr eaLnBrk="1" hangingPunct="1">
              <a:spcBef>
                <a:spcPct val="0"/>
              </a:spcBef>
            </a:pPr>
            <a:r>
              <a:rPr lang="en-US" altLang="pt-PT"/>
              <a:t>Confinamento – o confinamento é necessário para o aumento de pressão durante um fogo que deflagra desta forma para haver explosão.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A1C87B9-F8C2-3221-DC3B-53465B93D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4FFCBC-93EB-E14C-B040-3E57C02F5C1E}" type="slidenum">
              <a:rPr lang="en-US" altLang="pt-PT" sz="1200" smtClean="0">
                <a:latin typeface="Arial" panose="020B0604020202020204" pitchFamily="34" charset="0"/>
                <a:ea typeface="MS PGothic" panose="020B0600070205080204" pitchFamily="34" charset="-128"/>
              </a:rPr>
              <a:pPr/>
              <a:t>32</a:t>
            </a:fld>
            <a:endParaRPr lang="en-US" altLang="pt-PT" sz="1200">
              <a:latin typeface="Arial" panose="020B0604020202020204" pitchFamily="34" charset="0"/>
              <a:ea typeface="MS PGothic" panose="020B0600070205080204" pitchFamily="34" charset="-128"/>
            </a:endParaRPr>
          </a:p>
        </p:txBody>
      </p:sp>
      <p:sp>
        <p:nvSpPr>
          <p:cNvPr id="40963" name="Rectangle 2">
            <a:extLst>
              <a:ext uri="{FF2B5EF4-FFF2-40B4-BE49-F238E27FC236}">
                <a16:creationId xmlns:a16="http://schemas.microsoft.com/office/drawing/2014/main" id="{19E6CA65-A9C7-6484-2EB1-D7A69106359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9FFC078-04B1-89D0-B0AF-53FDAFFBD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Isto é uma ilustração da sequencia de eventos  da maior parte das explosões de pós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Posição da Imagem do Diapositivo 1">
            <a:extLst>
              <a:ext uri="{FF2B5EF4-FFF2-40B4-BE49-F238E27FC236}">
                <a16:creationId xmlns:a16="http://schemas.microsoft.com/office/drawing/2014/main" id="{629D85E2-1FB4-3EBF-327B-F0931D922F5B}"/>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7F82EF6A-878B-D4A9-BC99-37B5890CE8F9}"/>
              </a:ext>
            </a:extLst>
          </p:cNvPr>
          <p:cNvSpPr>
            <a:spLocks noGrp="1"/>
          </p:cNvSpPr>
          <p:nvPr>
            <p:ph type="body" idx="1"/>
          </p:nvPr>
        </p:nvSpPr>
        <p:spPr/>
        <p:txBody>
          <a:bodyPr>
            <a:normAutofit/>
          </a:bodyPr>
          <a:lstStyle/>
          <a:p>
            <a:pPr eaLnBrk="1" hangingPunct="1">
              <a:defRPr/>
            </a:pPr>
            <a:r>
              <a:rPr lang="pt-PT" dirty="0"/>
              <a:t> </a:t>
            </a:r>
          </a:p>
          <a:p>
            <a:pPr eaLnBrk="1" hangingPunct="1">
              <a:defRPr/>
            </a:pPr>
            <a:br>
              <a:rPr lang="pt-PT" dirty="0"/>
            </a:br>
            <a:r>
              <a:rPr lang="pt-PT" dirty="0"/>
              <a:t> </a:t>
            </a:r>
          </a:p>
          <a:p>
            <a:pPr eaLnBrk="1" hangingPunct="1">
              <a:defRPr/>
            </a:pPr>
            <a:endParaRPr lang="pt-PT" dirty="0"/>
          </a:p>
        </p:txBody>
      </p:sp>
      <p:sp>
        <p:nvSpPr>
          <p:cNvPr id="8196" name="Marcador de Posição do Número do Diapositivo 3">
            <a:extLst>
              <a:ext uri="{FF2B5EF4-FFF2-40B4-BE49-F238E27FC236}">
                <a16:creationId xmlns:a16="http://schemas.microsoft.com/office/drawing/2014/main" id="{7931F601-4053-E382-B830-AFD894CE5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27590-3F5D-2F4B-8EC0-71EE22724A65}" type="slidenum">
              <a:rPr lang="pt-PT" altLang="pt-PT" smtClean="0"/>
              <a:pPr>
                <a:spcBef>
                  <a:spcPct val="0"/>
                </a:spcBef>
              </a:pPr>
              <a:t>3</a:t>
            </a:fld>
            <a:endParaRPr lang="pt-PT" altLang="pt-P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38C7C62-00BB-637A-EF63-D7C49CDE0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9117A1-EA68-0946-8A5E-2D52C72FFB06}" type="slidenum">
              <a:rPr lang="en-US" altLang="pt-PT" sz="1200" smtClean="0">
                <a:latin typeface="Arial" panose="020B0604020202020204" pitchFamily="34" charset="0"/>
                <a:ea typeface="MS PGothic" panose="020B0600070205080204" pitchFamily="34" charset="-128"/>
              </a:rPr>
              <a:pPr/>
              <a:t>33</a:t>
            </a:fld>
            <a:endParaRPr lang="en-US" altLang="pt-PT" sz="1200">
              <a:latin typeface="Arial" panose="020B0604020202020204" pitchFamily="34" charset="0"/>
              <a:ea typeface="MS PGothic" panose="020B0600070205080204" pitchFamily="34" charset="-128"/>
            </a:endParaRPr>
          </a:p>
        </p:txBody>
      </p:sp>
      <p:sp>
        <p:nvSpPr>
          <p:cNvPr id="43011" name="Rectangle 2">
            <a:extLst>
              <a:ext uri="{FF2B5EF4-FFF2-40B4-BE49-F238E27FC236}">
                <a16:creationId xmlns:a16="http://schemas.microsoft.com/office/drawing/2014/main" id="{B06E17E0-3DA8-B700-DD6F-624B43350D6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A8E6483-CC13-6A42-491C-0F15B4D08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É muito frequente uma explosão inicial não ser muito grande, MAS o problema é que vai desencadear mais dispersão de pó e por isso explosões secundárias subsequentes que vão ser mais intensas e destrutivas que a inicial porque agora há mais pó dispersoo.</a:t>
            </a:r>
          </a:p>
          <a:p>
            <a:pPr eaLnBrk="1" hangingPunct="1">
              <a:spcBef>
                <a:spcPct val="0"/>
              </a:spcBef>
            </a:pPr>
            <a:endParaRPr lang="en-US" altLang="pt-PT"/>
          </a:p>
          <a:p>
            <a:pPr eaLnBrk="1" hangingPunct="1">
              <a:spcBef>
                <a:spcPct val="0"/>
              </a:spcBef>
            </a:pPr>
            <a:r>
              <a:rPr lang="en-US" altLang="pt-PT"/>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262AD09-EA7D-93D3-A5B5-EF445601F2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5B63F0-463A-DC40-B584-CD5A9EDA19A9}" type="slidenum">
              <a:rPr lang="en-US" altLang="pt-PT" sz="1200" smtClean="0">
                <a:latin typeface="Arial" panose="020B0604020202020204" pitchFamily="34" charset="0"/>
                <a:ea typeface="MS PGothic" panose="020B0600070205080204" pitchFamily="34" charset="-128"/>
              </a:rPr>
              <a:pPr/>
              <a:t>34</a:t>
            </a:fld>
            <a:endParaRPr lang="en-US" altLang="pt-PT" sz="1200">
              <a:latin typeface="Arial" panose="020B0604020202020204" pitchFamily="34" charset="0"/>
              <a:ea typeface="MS PGothic" panose="020B0600070205080204" pitchFamily="34" charset="-128"/>
            </a:endParaRPr>
          </a:p>
        </p:txBody>
      </p:sp>
      <p:sp>
        <p:nvSpPr>
          <p:cNvPr id="45059" name="Rectangle 2">
            <a:extLst>
              <a:ext uri="{FF2B5EF4-FFF2-40B4-BE49-F238E27FC236}">
                <a16:creationId xmlns:a16="http://schemas.microsoft.com/office/drawing/2014/main" id="{4819C36D-DFAF-D266-9180-B10E4F08872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3751FCF-744B-709E-F50E-ACB8E3D43C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O perigo de explosões aumenta à medida que o tamanho da particula diminui. As particulas mais finas e mais pequenas são mais faceis de pegar fogo e mais faceis das particulas se dispersarem e propagar a explosão. </a:t>
            </a:r>
          </a:p>
          <a:p>
            <a:pPr eaLnBrk="1" hangingPunct="1">
              <a:spcBef>
                <a:spcPct val="0"/>
              </a:spcBef>
            </a:pPr>
            <a:endParaRPr lang="en-US" altLang="pt-PT"/>
          </a:p>
          <a:p>
            <a:pPr eaLnBrk="1" hangingPunct="1">
              <a:spcBef>
                <a:spcPct val="0"/>
              </a:spcBef>
            </a:pPr>
            <a:r>
              <a:rPr lang="en-US" altLang="pt-PT"/>
              <a:t>Um pó explosivo é aquele que tem menos de 420 micron de diametro</a:t>
            </a:r>
          </a:p>
          <a:p>
            <a:pPr eaLnBrk="1" hangingPunct="1">
              <a:spcBef>
                <a:spcPct val="0"/>
              </a:spcBef>
            </a:pPr>
            <a:endParaRPr lang="en-US" alt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5EFE336-EF71-0445-6D3F-649AC27B1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0634E5-91BE-C446-8294-70837D53BA40}" type="slidenum">
              <a:rPr lang="en-US" altLang="pt-PT" sz="1200" smtClean="0">
                <a:latin typeface="Arial" panose="020B0604020202020204" pitchFamily="34" charset="0"/>
                <a:ea typeface="MS PGothic" panose="020B0600070205080204" pitchFamily="34" charset="-128"/>
              </a:rPr>
              <a:pPr/>
              <a:t>35</a:t>
            </a:fld>
            <a:endParaRPr lang="en-US" altLang="pt-PT" sz="1200">
              <a:latin typeface="Arial" panose="020B0604020202020204" pitchFamily="34" charset="0"/>
              <a:ea typeface="MS PGothic" panose="020B0600070205080204" pitchFamily="34" charset="-128"/>
            </a:endParaRPr>
          </a:p>
        </p:txBody>
      </p:sp>
      <p:sp>
        <p:nvSpPr>
          <p:cNvPr id="47107" name="Rectangle 2">
            <a:extLst>
              <a:ext uri="{FF2B5EF4-FFF2-40B4-BE49-F238E27FC236}">
                <a16:creationId xmlns:a16="http://schemas.microsoft.com/office/drawing/2014/main" id="{DC5EB2DB-23CC-2A68-E4F4-0DCFA7FE826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838581E-3CF6-B0C3-D550-0D982953F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Para pegar fogo, o pó deve estar disperso no ar em determinadas concentrações.  Essa concentração corresponde a 40 g/m3 de pó disperso no ar. O que corresponde tambem a a termos uma lampada de 25 watts a 2 metros de distancia e não a conseguirmos ver devido ao pó.   </a:t>
            </a:r>
          </a:p>
          <a:p>
            <a:pPr eaLnBrk="1" hangingPunct="1">
              <a:spcBef>
                <a:spcPct val="0"/>
              </a:spcBef>
            </a:pPr>
            <a:endParaRPr lang="en-US" alt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18BDEBC-B62A-8998-A3B1-0CC76CAE0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EAED75-9805-EC42-BF29-0FEEA8CA8488}" type="slidenum">
              <a:rPr lang="en-US" altLang="pt-PT" sz="1200" smtClean="0">
                <a:latin typeface="Arial" panose="020B0604020202020204" pitchFamily="34" charset="0"/>
                <a:ea typeface="MS PGothic" panose="020B0600070205080204" pitchFamily="34" charset="-128"/>
              </a:rPr>
              <a:pPr/>
              <a:t>36</a:t>
            </a:fld>
            <a:endParaRPr lang="en-US" altLang="pt-PT" sz="1200">
              <a:latin typeface="Arial" panose="020B0604020202020204" pitchFamily="34" charset="0"/>
              <a:ea typeface="MS PGothic" panose="020B0600070205080204" pitchFamily="34" charset="-128"/>
            </a:endParaRPr>
          </a:p>
        </p:txBody>
      </p:sp>
      <p:sp>
        <p:nvSpPr>
          <p:cNvPr id="49155" name="Rectangle 2">
            <a:extLst>
              <a:ext uri="{FF2B5EF4-FFF2-40B4-BE49-F238E27FC236}">
                <a16:creationId xmlns:a16="http://schemas.microsoft.com/office/drawing/2014/main" id="{EC2619CC-6FAE-4DCF-BDF3-E06AFFC389A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FEC1DBA-A9F0-8A97-BFB5-C36A33B59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t-PT" altLang="pt-PT"/>
              <a:t>Silos após explossão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Posição da Imagem do Diapositivo 1">
            <a:extLst>
              <a:ext uri="{FF2B5EF4-FFF2-40B4-BE49-F238E27FC236}">
                <a16:creationId xmlns:a16="http://schemas.microsoft.com/office/drawing/2014/main" id="{AC4A837F-1A09-2D6D-86EB-80EB2A3A9D1D}"/>
              </a:ext>
            </a:extLst>
          </p:cNvPr>
          <p:cNvSpPr>
            <a:spLocks noGrp="1" noRot="1" noChangeAspect="1" noChangeArrowheads="1" noTextEdit="1"/>
          </p:cNvSpPr>
          <p:nvPr>
            <p:ph type="sldImg"/>
          </p:nvPr>
        </p:nvSpPr>
        <p:spPr>
          <a:ln/>
        </p:spPr>
      </p:sp>
      <p:sp>
        <p:nvSpPr>
          <p:cNvPr id="51203" name="Marcador de Posição de Notas 2">
            <a:extLst>
              <a:ext uri="{FF2B5EF4-FFF2-40B4-BE49-F238E27FC236}">
                <a16:creationId xmlns:a16="http://schemas.microsoft.com/office/drawing/2014/main" id="{F5FDF4FE-6941-ED67-4E61-C195F3BFE3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pt-PT"/>
              <a:t>a directiva ATEX,  que estabelece as prescrições mínimas destinadas a promover a melhoria da protecção, da segurança e da saúde dos trabalhadores, susceptíveis de serem expostos a riscos derivados de atmosferas explosivas.</a:t>
            </a:r>
          </a:p>
          <a:p>
            <a:endParaRPr lang="pt-PT" altLang="pt-PT"/>
          </a:p>
        </p:txBody>
      </p:sp>
      <p:sp>
        <p:nvSpPr>
          <p:cNvPr id="51204" name="Marcador de Posição do Número do Diapositivo 3">
            <a:extLst>
              <a:ext uri="{FF2B5EF4-FFF2-40B4-BE49-F238E27FC236}">
                <a16:creationId xmlns:a16="http://schemas.microsoft.com/office/drawing/2014/main" id="{26FCD533-C1F3-3877-55EF-19916F1F67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B07D42-3E76-6749-B140-30EAA27C2D82}" type="slidenum">
              <a:rPr lang="pt-PT" altLang="pt-PT" sz="1200" smtClean="0"/>
              <a:pPr/>
              <a:t>37</a:t>
            </a:fld>
            <a:endParaRPr lang="pt-PT" altLang="pt-P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AB54A66-9E51-3430-FA1B-7A7D49FEE0D0}"/>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79E79024-69CC-1723-9299-C1B881EB7A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At left is extreme dust accumulation at a receiving pit…and at right is a significant amount of accumulation at a feed mill.</a:t>
            </a:r>
          </a:p>
        </p:txBody>
      </p:sp>
      <p:sp>
        <p:nvSpPr>
          <p:cNvPr id="53252" name="Slide Number Placeholder 3">
            <a:extLst>
              <a:ext uri="{FF2B5EF4-FFF2-40B4-BE49-F238E27FC236}">
                <a16:creationId xmlns:a16="http://schemas.microsoft.com/office/drawing/2014/main" id="{0B271C8D-8F3D-B70A-5CAA-81760B881A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CA61C6-75D6-1843-98B6-B863C278470F}" type="slidenum">
              <a:rPr lang="en-US" altLang="pt-PT" sz="1200" smtClean="0">
                <a:latin typeface="Calibri" panose="020F0502020204030204" pitchFamily="34" charset="0"/>
                <a:ea typeface="MS PGothic" panose="020B0600070205080204" pitchFamily="34" charset="-128"/>
              </a:rPr>
              <a:pPr/>
              <a:t>38</a:t>
            </a:fld>
            <a:endParaRPr lang="en-US" altLang="pt-PT" sz="1200">
              <a:latin typeface="Calibri" panose="020F050202020403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FF2FD6F-4725-78AC-0040-E9E4806FE21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89C0D375-3722-D582-1BA1-969980BCAC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pt-PT"/>
              <a:t>This is a minor grain spill at the base of an inside bucket elevator…this would be an example of a priority housekeeping area.  Dust accumulations must be addressed immediately and with routine, scheduled cleanings.  Spills of raw grain (as pictured) or product must be addressed, but do not have as much urgency attached to them since there is far less risk of explosion/fire.</a:t>
            </a:r>
          </a:p>
        </p:txBody>
      </p:sp>
      <p:sp>
        <p:nvSpPr>
          <p:cNvPr id="55300" name="Slide Number Placeholder 3">
            <a:extLst>
              <a:ext uri="{FF2B5EF4-FFF2-40B4-BE49-F238E27FC236}">
                <a16:creationId xmlns:a16="http://schemas.microsoft.com/office/drawing/2014/main" id="{A173EE38-68AE-5613-2D0A-08C76F4DDF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66E8DE-D37D-BF43-8662-7E77F592B0F7}" type="slidenum">
              <a:rPr lang="en-US" altLang="pt-PT" sz="1200" smtClean="0">
                <a:latin typeface="Calibri" panose="020F0502020204030204" pitchFamily="34" charset="0"/>
                <a:ea typeface="MS PGothic" panose="020B0600070205080204" pitchFamily="34" charset="-128"/>
              </a:rPr>
              <a:pPr/>
              <a:t>39</a:t>
            </a:fld>
            <a:endParaRPr lang="en-US" altLang="pt-PT" sz="1200">
              <a:latin typeface="Calibri" panose="020F050202020403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a Imagem do Diapositivo 1">
            <a:extLst>
              <a:ext uri="{FF2B5EF4-FFF2-40B4-BE49-F238E27FC236}">
                <a16:creationId xmlns:a16="http://schemas.microsoft.com/office/drawing/2014/main" id="{1FF01CE5-582B-1D20-6D42-D2514E98EBF6}"/>
              </a:ext>
            </a:extLst>
          </p:cNvPr>
          <p:cNvSpPr>
            <a:spLocks noGrp="1" noRot="1" noChangeAspect="1" noChangeArrowheads="1" noTextEdit="1"/>
          </p:cNvSpPr>
          <p:nvPr>
            <p:ph type="sldImg"/>
          </p:nvPr>
        </p:nvSpPr>
        <p:spPr>
          <a:ln/>
        </p:spPr>
      </p:sp>
      <p:sp>
        <p:nvSpPr>
          <p:cNvPr id="32771" name="Marcador de Posição de Notas 2">
            <a:extLst>
              <a:ext uri="{FF2B5EF4-FFF2-40B4-BE49-F238E27FC236}">
                <a16:creationId xmlns:a16="http://schemas.microsoft.com/office/drawing/2014/main" id="{6159924F-D021-4359-D5E1-F698A6B662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a:p>
        </p:txBody>
      </p:sp>
      <p:sp>
        <p:nvSpPr>
          <p:cNvPr id="32772" name="Marcador de Posição do Número do Diapositivo 3">
            <a:extLst>
              <a:ext uri="{FF2B5EF4-FFF2-40B4-BE49-F238E27FC236}">
                <a16:creationId xmlns:a16="http://schemas.microsoft.com/office/drawing/2014/main" id="{5BC788B3-4D42-BC18-B90F-0DFFCBF1C9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06E2AD-43D4-6648-8367-68797346B031}" type="slidenum">
              <a:rPr lang="pt-PT" altLang="pt-PT" smtClean="0"/>
              <a:pPr>
                <a:spcBef>
                  <a:spcPct val="0"/>
                </a:spcBef>
              </a:pPr>
              <a:t>9</a:t>
            </a:fld>
            <a:endParaRPr lang="pt-PT" altLang="pt-PT"/>
          </a:p>
        </p:txBody>
      </p:sp>
    </p:spTree>
    <p:extLst>
      <p:ext uri="{BB962C8B-B14F-4D97-AF65-F5344CB8AC3E}">
        <p14:creationId xmlns:p14="http://schemas.microsoft.com/office/powerpoint/2010/main" val="400354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Posição da Imagem do Diapositivo 1">
            <a:extLst>
              <a:ext uri="{FF2B5EF4-FFF2-40B4-BE49-F238E27FC236}">
                <a16:creationId xmlns:a16="http://schemas.microsoft.com/office/drawing/2014/main" id="{26948885-DEB5-7E6A-6B97-844382E1C1ED}"/>
              </a:ext>
            </a:extLst>
          </p:cNvPr>
          <p:cNvSpPr>
            <a:spLocks noGrp="1" noRot="1" noChangeAspect="1" noChangeArrowheads="1" noTextEdit="1"/>
          </p:cNvSpPr>
          <p:nvPr>
            <p:ph type="sldImg"/>
          </p:nvPr>
        </p:nvSpPr>
        <p:spPr>
          <a:ln/>
        </p:spPr>
      </p:sp>
      <p:sp>
        <p:nvSpPr>
          <p:cNvPr id="10243" name="Marcador de Posição de Notas 2">
            <a:extLst>
              <a:ext uri="{FF2B5EF4-FFF2-40B4-BE49-F238E27FC236}">
                <a16:creationId xmlns:a16="http://schemas.microsoft.com/office/drawing/2014/main" id="{649A2986-242C-265F-D8F6-64D9C9160BB2}"/>
              </a:ext>
            </a:extLst>
          </p:cNvPr>
          <p:cNvSpPr>
            <a:spLocks noGrp="1"/>
          </p:cNvSpPr>
          <p:nvPr>
            <p:ph type="body" idx="1"/>
          </p:nvPr>
        </p:nvSpPr>
        <p:spPr>
          <a:ln/>
        </p:spPr>
        <p:txBody>
          <a:bodyPr/>
          <a:lstStyle/>
          <a:p>
            <a:pPr eaLnBrk="1" hangingPunct="1">
              <a:defRPr/>
            </a:pPr>
            <a:r>
              <a:rPr lang="pt-PT" altLang="pt-PT" dirty="0">
                <a:latin typeface="Arial" panose="020B0604020202020204" pitchFamily="34" charset="0"/>
              </a:rPr>
              <a:t>- Seguir um esquema de amostragem predeterminado, que deve ser feito de igual forma para todos os lotes recebidos.</a:t>
            </a:r>
          </a:p>
          <a:p>
            <a:pPr eaLnBrk="1" hangingPunct="1">
              <a:defRPr/>
            </a:pPr>
            <a:r>
              <a:rPr lang="pt-PT" altLang="pt-PT" dirty="0">
                <a:latin typeface="Arial" panose="020B0604020202020204" pitchFamily="34" charset="0"/>
              </a:rPr>
              <a:t>- Obter uma amostra representativa, que tem que ser suficientemente grande.</a:t>
            </a:r>
          </a:p>
          <a:p>
            <a:pPr eaLnBrk="1" hangingPunct="1">
              <a:defRPr/>
            </a:pPr>
            <a:r>
              <a:rPr lang="pt-PT" altLang="pt-PT" dirty="0">
                <a:latin typeface="Arial" panose="020B0604020202020204" pitchFamily="34" charset="0"/>
              </a:rPr>
              <a:t>- Usar os equipamentos próprios de amostragem</a:t>
            </a:r>
          </a:p>
          <a:p>
            <a:pPr eaLnBrk="1" hangingPunct="1">
              <a:defRPr/>
            </a:pPr>
            <a:r>
              <a:rPr lang="pt-PT" altLang="pt-PT" dirty="0">
                <a:latin typeface="Arial" panose="020B0604020202020204" pitchFamily="34" charset="0"/>
              </a:rPr>
              <a:t>- </a:t>
            </a:r>
            <a:r>
              <a:rPr lang="pt-PT" altLang="pt-PT" dirty="0" err="1">
                <a:latin typeface="Arial" panose="020B0604020202020204" pitchFamily="34" charset="0"/>
              </a:rPr>
              <a:t>Inspeccionar</a:t>
            </a:r>
            <a:r>
              <a:rPr lang="pt-PT" altLang="pt-PT" dirty="0">
                <a:latin typeface="Arial" panose="020B0604020202020204" pitchFamily="34" charset="0"/>
              </a:rPr>
              <a:t> as características </a:t>
            </a:r>
            <a:r>
              <a:rPr lang="pt-PT" altLang="pt-PT" dirty="0" err="1">
                <a:latin typeface="Arial" panose="020B0604020202020204" pitchFamily="34" charset="0"/>
              </a:rPr>
              <a:t>organolépticas</a:t>
            </a:r>
            <a:r>
              <a:rPr lang="pt-PT" altLang="pt-PT" dirty="0">
                <a:latin typeface="Arial" panose="020B0604020202020204" pitchFamily="34" charset="0"/>
              </a:rPr>
              <a:t> da amostra no local de recolha – cor, odor, textura, presença de materiais estranhos </a:t>
            </a:r>
          </a:p>
          <a:p>
            <a:pPr marL="171450" indent="-171450" eaLnBrk="1" hangingPunct="1">
              <a:buFontTx/>
              <a:buChar char="-"/>
              <a:defRPr/>
            </a:pPr>
            <a:r>
              <a:rPr lang="pt-PT" altLang="pt-PT" dirty="0">
                <a:latin typeface="Arial" panose="020B0604020202020204" pitchFamily="34" charset="0"/>
              </a:rPr>
              <a:t>Preparar a amostra para ser mandada para o laboratório (quantidade própria e sacos próprios)</a:t>
            </a:r>
          </a:p>
          <a:p>
            <a:pPr eaLnBrk="1" hangingPunct="1">
              <a:defRPr/>
            </a:pPr>
            <a:endParaRPr lang="pt-PT" altLang="pt-PT" dirty="0">
              <a:latin typeface="Arial" panose="020B0604020202020204" pitchFamily="34" charset="0"/>
            </a:endParaRPr>
          </a:p>
          <a:p>
            <a:pPr eaLnBrk="1" hangingPunct="1">
              <a:defRPr/>
            </a:pPr>
            <a:endParaRPr lang="pt-PT" altLang="pt-PT" dirty="0"/>
          </a:p>
        </p:txBody>
      </p:sp>
      <p:sp>
        <p:nvSpPr>
          <p:cNvPr id="10244" name="Marcador de Posição do Número do Diapositivo 3">
            <a:extLst>
              <a:ext uri="{FF2B5EF4-FFF2-40B4-BE49-F238E27FC236}">
                <a16:creationId xmlns:a16="http://schemas.microsoft.com/office/drawing/2014/main" id="{38FA180F-2D66-2907-6F56-384E2DB60C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0E4247-1326-0844-A624-5CC9F4567A41}" type="slidenum">
              <a:rPr lang="pt-PT" altLang="pt-PT" smtClean="0"/>
              <a:pPr>
                <a:spcBef>
                  <a:spcPct val="0"/>
                </a:spcBef>
              </a:pPr>
              <a:t>11</a:t>
            </a:fld>
            <a:endParaRPr lang="pt-PT" alt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osição da Imagem do Diapositivo 1">
            <a:extLst>
              <a:ext uri="{FF2B5EF4-FFF2-40B4-BE49-F238E27FC236}">
                <a16:creationId xmlns:a16="http://schemas.microsoft.com/office/drawing/2014/main" id="{30B2FCA3-3587-E587-3C38-9DAD3DE9E5DB}"/>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C657141E-7E87-5227-D965-FF18C9CEE6E4}"/>
              </a:ext>
            </a:extLst>
          </p:cNvPr>
          <p:cNvSpPr>
            <a:spLocks noGrp="1"/>
          </p:cNvSpPr>
          <p:nvPr>
            <p:ph type="body" idx="1"/>
          </p:nvPr>
        </p:nvSpPr>
        <p:spPr/>
        <p:txBody>
          <a:bodyPr>
            <a:normAutofit fontScale="85000" lnSpcReduction="20000"/>
          </a:bodyPr>
          <a:lstStyle/>
          <a:p>
            <a:pPr eaLnBrk="1" hangingPunct="1">
              <a:defRPr/>
            </a:pPr>
            <a:r>
              <a:rPr lang="pt-PT" u="sng" dirty="0"/>
              <a:t>Para ingredientes em sacos</a:t>
            </a:r>
            <a:r>
              <a:rPr lang="pt-PT" dirty="0"/>
              <a:t>:</a:t>
            </a:r>
          </a:p>
          <a:p>
            <a:pPr eaLnBrk="1" hangingPunct="1">
              <a:defRPr/>
            </a:pPr>
            <a:r>
              <a:rPr lang="pt-PT" dirty="0"/>
              <a:t>É utilizado um tubo de amostragem longo. Com o saco na posição horizontal, insere-se o tubo de amostragem completamente desde uma ponta á outra do saco, com as ranhuras para cima e fechadas. Quando o tubo está todo inserido, abrem-se as ranhuras e agita-se suavemente o tubo. Depois fecham-se as ranhuras e retira-se o tubo do saco.</a:t>
            </a:r>
          </a:p>
          <a:p>
            <a:pPr eaLnBrk="1" hangingPunct="1">
              <a:defRPr/>
            </a:pPr>
            <a:r>
              <a:rPr lang="pt-PT" dirty="0"/>
              <a:t> </a:t>
            </a:r>
          </a:p>
          <a:p>
            <a:pPr eaLnBrk="1" hangingPunct="1">
              <a:defRPr/>
            </a:pPr>
            <a:r>
              <a:rPr lang="pt-PT" u="sng" dirty="0"/>
              <a:t>Para ingredientes a granel</a:t>
            </a:r>
            <a:r>
              <a:rPr lang="pt-PT" dirty="0"/>
              <a:t>: (que vêm em </a:t>
            </a:r>
            <a:r>
              <a:rPr lang="pt-PT" dirty="0" err="1"/>
              <a:t>camioes</a:t>
            </a:r>
            <a:r>
              <a:rPr lang="pt-PT" dirty="0"/>
              <a:t>)</a:t>
            </a:r>
          </a:p>
          <a:p>
            <a:pPr eaLnBrk="1" hangingPunct="1">
              <a:defRPr/>
            </a:pPr>
            <a:r>
              <a:rPr lang="pt-PT" dirty="0"/>
              <a:t>1. Deve-se usar o tubo de amostragem equivalente ao utilizado em sacos mas de maior dimensão. Insere-se o tubo num ângulo de 10 graus em relação a vertical com as ranhuras encerradas e para cima. Abrem-se as ranhuras, move-se um pouco o tubo para cima e para baixo, fecham-se as ranhuras e retira-se o tubo. Devem-se obter amostras em 7 lugares diferentes do camião.</a:t>
            </a:r>
          </a:p>
          <a:p>
            <a:pPr eaLnBrk="1" hangingPunct="1">
              <a:defRPr/>
            </a:pPr>
            <a:r>
              <a:rPr lang="pt-PT" dirty="0"/>
              <a:t> </a:t>
            </a:r>
          </a:p>
          <a:p>
            <a:pPr eaLnBrk="1" hangingPunct="1">
              <a:defRPr/>
            </a:pPr>
            <a:r>
              <a:rPr lang="pt-PT" dirty="0"/>
              <a:t>2. Quando esta forma de retirar uma amostra não é viável, pode-se usar um amostrador tipo pelicano que é usado para retirar uma amostra de matéria-prima quando esta está cair do veículo (camião ou comboio) para a </a:t>
            </a:r>
            <a:r>
              <a:rPr lang="pt-PT" dirty="0" err="1"/>
              <a:t>tremonha</a:t>
            </a:r>
            <a:r>
              <a:rPr lang="pt-PT" dirty="0"/>
              <a:t>. Deve-se apanhar um pouco de amostra em diferentes alturas da descarga.</a:t>
            </a:r>
          </a:p>
          <a:p>
            <a:pPr eaLnBrk="1" hangingPunct="1">
              <a:defRPr/>
            </a:pPr>
            <a:r>
              <a:rPr lang="pt-PT" dirty="0"/>
              <a:t>Desvantagem: O camião já começou a descarregar, se as análises derem maus resultados já não posso mandar matéria-prima para trás.</a:t>
            </a:r>
          </a:p>
          <a:p>
            <a:pPr eaLnBrk="1" hangingPunct="1">
              <a:defRPr/>
            </a:pPr>
            <a:r>
              <a:rPr lang="pt-PT" dirty="0"/>
              <a:t> </a:t>
            </a:r>
          </a:p>
          <a:p>
            <a:pPr eaLnBrk="1" hangingPunct="1">
              <a:defRPr/>
            </a:pPr>
            <a:r>
              <a:rPr lang="pt-PT" dirty="0"/>
              <a:t> </a:t>
            </a:r>
          </a:p>
          <a:p>
            <a:pPr eaLnBrk="1" hangingPunct="1">
              <a:defRPr/>
            </a:pPr>
            <a:r>
              <a:rPr lang="pt-PT" u="sng" dirty="0"/>
              <a:t>Para ingredientes líquidos</a:t>
            </a:r>
            <a:r>
              <a:rPr lang="pt-PT" dirty="0"/>
              <a:t>:</a:t>
            </a:r>
          </a:p>
          <a:p>
            <a:pPr eaLnBrk="1" hangingPunct="1">
              <a:defRPr/>
            </a:pPr>
            <a:r>
              <a:rPr lang="pt-PT" dirty="0"/>
              <a:t>São usados amostradores de bomba cilíndricos e hermeticamente fechados, pois assim é possível obter uma amostra de qualquer secção específica do tanque. As válvulas da bomba podem ser manipuladas automaticamente ou por cordéis amarrados.</a:t>
            </a:r>
          </a:p>
          <a:p>
            <a:pPr eaLnBrk="1" hangingPunct="1">
              <a:defRPr/>
            </a:pPr>
            <a:r>
              <a:rPr lang="pt-PT" dirty="0"/>
              <a:t> </a:t>
            </a:r>
          </a:p>
          <a:p>
            <a:pPr eaLnBrk="1" hangingPunct="1">
              <a:defRPr/>
            </a:pPr>
            <a:r>
              <a:rPr lang="pt-PT" dirty="0"/>
              <a:t> </a:t>
            </a:r>
          </a:p>
          <a:p>
            <a:pPr eaLnBrk="1" hangingPunct="1">
              <a:defRPr/>
            </a:pPr>
            <a:r>
              <a:rPr lang="pt-PT" dirty="0"/>
              <a:t> </a:t>
            </a:r>
          </a:p>
          <a:p>
            <a:pPr eaLnBrk="1" hangingPunct="1">
              <a:defRPr/>
            </a:pPr>
            <a:r>
              <a:rPr lang="pt-PT" dirty="0"/>
              <a:t> </a:t>
            </a:r>
          </a:p>
          <a:p>
            <a:pPr eaLnBrk="1" hangingPunct="1">
              <a:defRPr/>
            </a:pPr>
            <a:endParaRPr lang="pt-PT" dirty="0"/>
          </a:p>
        </p:txBody>
      </p:sp>
      <p:sp>
        <p:nvSpPr>
          <p:cNvPr id="12292" name="Marcador de Posição do Número do Diapositivo 3">
            <a:extLst>
              <a:ext uri="{FF2B5EF4-FFF2-40B4-BE49-F238E27FC236}">
                <a16:creationId xmlns:a16="http://schemas.microsoft.com/office/drawing/2014/main" id="{2903364F-F756-7123-349B-942703B15B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0ACDB-DD2C-AA40-AACF-6129BCA708F4}" type="slidenum">
              <a:rPr lang="pt-PT" altLang="pt-PT" smtClean="0"/>
              <a:pPr>
                <a:spcBef>
                  <a:spcPct val="0"/>
                </a:spcBef>
              </a:pPr>
              <a:t>13</a:t>
            </a:fld>
            <a:endParaRPr lang="pt-PT" alt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a:defRPr/>
            </a:pPr>
            <a:fld id="{D16BAD25-25F0-9F41-9CF1-04E3592872C5}" type="slidenum">
              <a:rPr lang="pt-PT" altLang="pt-PT" smtClean="0"/>
              <a:pPr>
                <a:defRPr/>
              </a:pPr>
              <a:t>14</a:t>
            </a:fld>
            <a:endParaRPr lang="pt-PT" altLang="pt-PT"/>
          </a:p>
        </p:txBody>
      </p:sp>
    </p:spTree>
    <p:extLst>
      <p:ext uri="{BB962C8B-B14F-4D97-AF65-F5344CB8AC3E}">
        <p14:creationId xmlns:p14="http://schemas.microsoft.com/office/powerpoint/2010/main" val="389808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Posição da Imagem do Diapositivo 1">
            <a:extLst>
              <a:ext uri="{FF2B5EF4-FFF2-40B4-BE49-F238E27FC236}">
                <a16:creationId xmlns:a16="http://schemas.microsoft.com/office/drawing/2014/main" id="{C8242729-7902-5940-224B-29B638721FC9}"/>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7199C209-6FA1-72D0-B4F8-178805F2E140}"/>
              </a:ext>
            </a:extLst>
          </p:cNvPr>
          <p:cNvSpPr>
            <a:spLocks noGrp="1"/>
          </p:cNvSpPr>
          <p:nvPr>
            <p:ph type="body" idx="1"/>
          </p:nvPr>
        </p:nvSpPr>
        <p:spPr/>
        <p:txBody>
          <a:bodyPr>
            <a:normAutofit fontScale="92500" lnSpcReduction="10000"/>
          </a:bodyPr>
          <a:lstStyle/>
          <a:p>
            <a:pPr eaLnBrk="1" hangingPunct="1">
              <a:defRPr/>
            </a:pPr>
            <a:r>
              <a:rPr lang="pt-PT" dirty="0"/>
              <a:t>Depois de se obter uma amostra representativa e suficientemente grande, vamos reduzir a amostra em 2 amostras distintas com tamanho apropriado.</a:t>
            </a:r>
          </a:p>
          <a:p>
            <a:pPr eaLnBrk="1" hangingPunct="1">
              <a:defRPr/>
            </a:pPr>
            <a:r>
              <a:rPr lang="pt-PT" dirty="0"/>
              <a:t>Uma dessas amostras irá servir para análises e a outra para guardar na própria fábrica durante um período de tempo </a:t>
            </a:r>
            <a:r>
              <a:rPr lang="pt-PT" dirty="0" err="1"/>
              <a:t>predeterminado-</a:t>
            </a:r>
            <a:r>
              <a:rPr lang="pt-PT" dirty="0"/>
              <a:t> Normalmente o período de tempo até a carne do animal que comeu a ração com aquela matéria prima ter sido comercializada.</a:t>
            </a:r>
          </a:p>
          <a:p>
            <a:pPr eaLnBrk="1" hangingPunct="1">
              <a:defRPr/>
            </a:pPr>
            <a:r>
              <a:rPr lang="pt-PT" dirty="0"/>
              <a:t> </a:t>
            </a:r>
          </a:p>
          <a:p>
            <a:pPr eaLnBrk="1" hangingPunct="1">
              <a:defRPr/>
            </a:pPr>
            <a:r>
              <a:rPr lang="pt-PT" dirty="0"/>
              <a:t> </a:t>
            </a:r>
          </a:p>
          <a:p>
            <a:pPr eaLnBrk="1" hangingPunct="1">
              <a:defRPr/>
            </a:pPr>
            <a:r>
              <a:rPr lang="pt-PT" u="sng" dirty="0"/>
              <a:t>Separador de amostra tipo </a:t>
            </a:r>
            <a:r>
              <a:rPr lang="pt-PT" u="sng" dirty="0" err="1"/>
              <a:t>riffler</a:t>
            </a:r>
            <a:endParaRPr lang="pt-PT" dirty="0"/>
          </a:p>
          <a:p>
            <a:pPr eaLnBrk="1" hangingPunct="1">
              <a:defRPr/>
            </a:pPr>
            <a:r>
              <a:rPr lang="pt-PT" dirty="0"/>
              <a:t>Neste separador de amostra a amostra é lançada no topo do separador e a amostra é assim dividida em duas por saídas de escoamento que escoam a amostra por diversos tubos, para um lado e outro do separador. Fico com duas </a:t>
            </a:r>
            <a:r>
              <a:rPr lang="pt-PT" dirty="0" err="1"/>
              <a:t>sub</a:t>
            </a:r>
            <a:r>
              <a:rPr lang="pt-PT" dirty="0"/>
              <a:t> amostras iguais.</a:t>
            </a:r>
          </a:p>
          <a:p>
            <a:pPr eaLnBrk="1" hangingPunct="1">
              <a:defRPr/>
            </a:pPr>
            <a:r>
              <a:rPr lang="pt-PT" dirty="0"/>
              <a:t> </a:t>
            </a:r>
          </a:p>
          <a:p>
            <a:pPr eaLnBrk="1" hangingPunct="1">
              <a:defRPr/>
            </a:pPr>
            <a:r>
              <a:rPr lang="pt-PT" u="sng" dirty="0"/>
              <a:t>Separador com cone</a:t>
            </a:r>
            <a:endParaRPr lang="pt-PT" dirty="0"/>
          </a:p>
          <a:p>
            <a:pPr eaLnBrk="1" hangingPunct="1">
              <a:defRPr/>
            </a:pPr>
            <a:r>
              <a:rPr lang="pt-PT" dirty="0"/>
              <a:t>É usado para separar amostras de grãos de cereais. Lança-se a amostra no topo do separador. A amostra segue por um cone que seguidamente é dividido em 38 partes iguais. Essas 38 saídas de escoamento (para que as 2 amostras sejam o mais </a:t>
            </a:r>
            <a:r>
              <a:rPr lang="pt-PT" dirty="0" err="1"/>
              <a:t>homogeneas</a:t>
            </a:r>
            <a:r>
              <a:rPr lang="pt-PT" dirty="0"/>
              <a:t> </a:t>
            </a:r>
            <a:r>
              <a:rPr lang="pt-PT" dirty="0" err="1"/>
              <a:t>possiveis</a:t>
            </a:r>
            <a:r>
              <a:rPr lang="pt-PT" dirty="0"/>
              <a:t>) são depois divididas em apenas 2 saídas por onde se obtém 2 amostras representativas.</a:t>
            </a:r>
          </a:p>
          <a:p>
            <a:pPr eaLnBrk="1" hangingPunct="1">
              <a:defRPr/>
            </a:pPr>
            <a:r>
              <a:rPr lang="pt-PT" dirty="0"/>
              <a:t> </a:t>
            </a:r>
          </a:p>
          <a:p>
            <a:pPr eaLnBrk="1" hangingPunct="1">
              <a:defRPr/>
            </a:pPr>
            <a:r>
              <a:rPr lang="pt-PT" u="sng" dirty="0"/>
              <a:t>Outro tipo de separação</a:t>
            </a:r>
            <a:endParaRPr lang="pt-PT" dirty="0"/>
          </a:p>
          <a:p>
            <a:pPr eaLnBrk="1" hangingPunct="1">
              <a:defRPr/>
            </a:pPr>
            <a:r>
              <a:rPr lang="pt-PT" dirty="0"/>
              <a:t>Esta é ma forma de separar a amostra menos exacta. A amostra é espalhada numa superfície em forma circular e é separada em 4. Apenas se usam os 2/4 opostos como amostra representativa.</a:t>
            </a:r>
          </a:p>
          <a:p>
            <a:pPr eaLnBrk="1" hangingPunct="1">
              <a:defRPr/>
            </a:pPr>
            <a:r>
              <a:rPr lang="pt-PT" dirty="0"/>
              <a:t> </a:t>
            </a:r>
          </a:p>
          <a:p>
            <a:pPr eaLnBrk="1" hangingPunct="1">
              <a:defRPr/>
            </a:pPr>
            <a:endParaRPr lang="pt-PT" dirty="0"/>
          </a:p>
        </p:txBody>
      </p:sp>
      <p:sp>
        <p:nvSpPr>
          <p:cNvPr id="14340" name="Marcador de Posição do Número do Diapositivo 3">
            <a:extLst>
              <a:ext uri="{FF2B5EF4-FFF2-40B4-BE49-F238E27FC236}">
                <a16:creationId xmlns:a16="http://schemas.microsoft.com/office/drawing/2014/main" id="{7B2C8565-E5E0-89E9-7BD3-4F5B5FAC99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1888A3-B5AC-BE4C-90E7-8D8C5944B6B8}" type="slidenum">
              <a:rPr lang="pt-PT" altLang="pt-PT" smtClean="0"/>
              <a:pPr>
                <a:spcBef>
                  <a:spcPct val="0"/>
                </a:spcBef>
              </a:pPr>
              <a:t>15</a:t>
            </a:fld>
            <a:endParaRPr lang="pt-PT" alt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osição da Imagem do Diapositivo 1">
            <a:extLst>
              <a:ext uri="{FF2B5EF4-FFF2-40B4-BE49-F238E27FC236}">
                <a16:creationId xmlns:a16="http://schemas.microsoft.com/office/drawing/2014/main" id="{76A560ED-4BA7-32F6-1C8F-F8DE52FF7F14}"/>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7666A6A9-DFF9-337F-3F58-0BA3512F241C}"/>
              </a:ext>
            </a:extLst>
          </p:cNvPr>
          <p:cNvSpPr>
            <a:spLocks noGrp="1"/>
          </p:cNvSpPr>
          <p:nvPr>
            <p:ph type="body" idx="1"/>
          </p:nvPr>
        </p:nvSpPr>
        <p:spPr/>
        <p:txBody>
          <a:bodyPr>
            <a:normAutofit fontScale="47500" lnSpcReduction="20000"/>
          </a:bodyPr>
          <a:lstStyle/>
          <a:p>
            <a:pPr eaLnBrk="1" hangingPunct="1">
              <a:defRPr/>
            </a:pPr>
            <a:r>
              <a:rPr lang="pt-PT" dirty="0"/>
              <a:t>Depois da obtenção bem sucedida de uma amostra representativa, a respectiva amostra será analisada em laboratório que pode pertencer á própria fábrica de alimentos compostos ou não.</a:t>
            </a:r>
          </a:p>
          <a:p>
            <a:pPr eaLnBrk="1" hangingPunct="1">
              <a:defRPr/>
            </a:pPr>
            <a:r>
              <a:rPr lang="pt-PT" dirty="0"/>
              <a:t> </a:t>
            </a:r>
          </a:p>
          <a:p>
            <a:pPr eaLnBrk="1" hangingPunct="1">
              <a:defRPr/>
            </a:pPr>
            <a:r>
              <a:rPr lang="pt-PT" dirty="0"/>
              <a:t>As fábricas de alimentos compostos de maior dimensão em princípio têm sempre um laboratório de controlo de qualidade onde se fazem aquelas análises mais corriqueiras.</a:t>
            </a:r>
          </a:p>
          <a:p>
            <a:pPr eaLnBrk="1" hangingPunct="1">
              <a:defRPr/>
            </a:pPr>
            <a:r>
              <a:rPr lang="pt-PT" dirty="0"/>
              <a:t> </a:t>
            </a:r>
          </a:p>
          <a:p>
            <a:pPr eaLnBrk="1" hangingPunct="1">
              <a:defRPr/>
            </a:pPr>
            <a:r>
              <a:rPr lang="pt-PT" dirty="0"/>
              <a:t>As seguintes análises normalmente são feitas em laboratórios de controlo de qualidade de uma fábrica de rações:</a:t>
            </a:r>
          </a:p>
          <a:p>
            <a:pPr eaLnBrk="1" hangingPunct="1">
              <a:defRPr/>
            </a:pPr>
            <a:r>
              <a:rPr lang="pt-PT" dirty="0"/>
              <a:t> </a:t>
            </a:r>
          </a:p>
          <a:p>
            <a:pPr eaLnBrk="1" hangingPunct="1">
              <a:defRPr/>
            </a:pPr>
            <a:r>
              <a:rPr lang="pt-PT" b="1" u="sng" dirty="0"/>
              <a:t>Humidade</a:t>
            </a:r>
            <a:endParaRPr lang="pt-PT" dirty="0"/>
          </a:p>
          <a:p>
            <a:pPr eaLnBrk="1" hangingPunct="1">
              <a:defRPr/>
            </a:pPr>
            <a:r>
              <a:rPr lang="pt-PT" dirty="0"/>
              <a:t>È obtida através da secagem da amostra com uma temperatura constante de 100 C durante várias horas. A perda de peso da a mostra derivada desse processo representa a humidade da amostra.</a:t>
            </a:r>
          </a:p>
          <a:p>
            <a:pPr eaLnBrk="1" hangingPunct="1">
              <a:defRPr/>
            </a:pPr>
            <a:r>
              <a:rPr lang="pt-PT" dirty="0"/>
              <a:t> </a:t>
            </a:r>
          </a:p>
          <a:p>
            <a:pPr eaLnBrk="1" hangingPunct="1">
              <a:defRPr/>
            </a:pPr>
            <a:r>
              <a:rPr lang="pt-PT" b="1" u="sng" dirty="0"/>
              <a:t>Cinzas</a:t>
            </a:r>
            <a:endParaRPr lang="pt-PT" dirty="0"/>
          </a:p>
          <a:p>
            <a:pPr eaLnBrk="1" hangingPunct="1">
              <a:defRPr/>
            </a:pPr>
            <a:r>
              <a:rPr lang="pt-PT" dirty="0"/>
              <a:t>È determinada pela combustão da amostra a 550 C até todo o carbono ter sido removido. O resíduo que fica são as cinzas.</a:t>
            </a:r>
          </a:p>
          <a:p>
            <a:pPr eaLnBrk="1" hangingPunct="1">
              <a:defRPr/>
            </a:pPr>
            <a:r>
              <a:rPr lang="pt-PT" dirty="0"/>
              <a:t> </a:t>
            </a:r>
          </a:p>
          <a:p>
            <a:pPr eaLnBrk="1" hangingPunct="1">
              <a:defRPr/>
            </a:pPr>
            <a:r>
              <a:rPr lang="pt-PT" b="1" u="sng" dirty="0"/>
              <a:t>Proteína bruta</a:t>
            </a:r>
            <a:endParaRPr lang="pt-PT" dirty="0"/>
          </a:p>
          <a:p>
            <a:pPr eaLnBrk="1" hangingPunct="1">
              <a:defRPr/>
            </a:pPr>
            <a:r>
              <a:rPr lang="pt-PT" dirty="0"/>
              <a:t>É determinada pelo método de </a:t>
            </a:r>
            <a:r>
              <a:rPr lang="pt-PT" dirty="0" err="1"/>
              <a:t>Kjeldahl</a:t>
            </a:r>
            <a:r>
              <a:rPr lang="pt-PT" dirty="0"/>
              <a:t>. A amostra é digerida com ácido sulfúrico. Vai haver uma conversão de todo o N proteico em amónia, (N não proteico é que está presente na forma de nitritos e nitratos.)</a:t>
            </a:r>
          </a:p>
          <a:p>
            <a:pPr eaLnBrk="1" hangingPunct="1">
              <a:defRPr/>
            </a:pPr>
            <a:r>
              <a:rPr lang="pt-PT" dirty="0"/>
              <a:t>Proteína tem 16% N</a:t>
            </a:r>
          </a:p>
          <a:p>
            <a:pPr eaLnBrk="1" hangingPunct="1">
              <a:defRPr/>
            </a:pPr>
            <a:r>
              <a:rPr lang="pt-PT" dirty="0"/>
              <a:t>Da amónia obtenho um determinado valor de N</a:t>
            </a:r>
          </a:p>
          <a:p>
            <a:pPr eaLnBrk="1" hangingPunct="1">
              <a:defRPr/>
            </a:pPr>
            <a:r>
              <a:rPr lang="pt-PT" dirty="0"/>
              <a:t>Valor de N--------16</a:t>
            </a:r>
          </a:p>
          <a:p>
            <a:pPr eaLnBrk="1" hangingPunct="1">
              <a:defRPr/>
            </a:pPr>
            <a:r>
              <a:rPr lang="pt-PT" dirty="0"/>
              <a:t>            x-----------100       </a:t>
            </a:r>
          </a:p>
          <a:p>
            <a:pPr eaLnBrk="1" hangingPunct="1">
              <a:defRPr/>
            </a:pPr>
            <a:r>
              <a:rPr lang="pt-PT" dirty="0"/>
              <a:t>%proteina=6,25x %N</a:t>
            </a:r>
          </a:p>
          <a:p>
            <a:pPr eaLnBrk="1" hangingPunct="1">
              <a:defRPr/>
            </a:pPr>
            <a:r>
              <a:rPr lang="pt-PT" dirty="0"/>
              <a:t> </a:t>
            </a:r>
          </a:p>
          <a:p>
            <a:pPr eaLnBrk="1" hangingPunct="1">
              <a:defRPr/>
            </a:pPr>
            <a:r>
              <a:rPr lang="pt-PT" dirty="0"/>
              <a:t> </a:t>
            </a:r>
          </a:p>
          <a:p>
            <a:pPr eaLnBrk="1" hangingPunct="1">
              <a:defRPr/>
            </a:pPr>
            <a:r>
              <a:rPr lang="pt-PT" b="1" u="sng" dirty="0"/>
              <a:t>Extracto etéreo (gordura bruta)</a:t>
            </a:r>
            <a:endParaRPr lang="pt-PT" dirty="0"/>
          </a:p>
          <a:p>
            <a:pPr eaLnBrk="1" hangingPunct="1">
              <a:defRPr/>
            </a:pPr>
            <a:r>
              <a:rPr lang="pt-PT" dirty="0"/>
              <a:t>A amostra é sujeita a uma extracção contínua com éter etílico. O resíduo que fica depois da evaporação do solvente é o extracto etéreo, que representa a gordura bruta.</a:t>
            </a:r>
          </a:p>
          <a:p>
            <a:pPr eaLnBrk="1" hangingPunct="1">
              <a:defRPr/>
            </a:pPr>
            <a:r>
              <a:rPr lang="pt-PT" dirty="0"/>
              <a:t> </a:t>
            </a:r>
          </a:p>
          <a:p>
            <a:pPr eaLnBrk="1" hangingPunct="1">
              <a:defRPr/>
            </a:pPr>
            <a:r>
              <a:rPr lang="pt-PT" dirty="0"/>
              <a:t> </a:t>
            </a:r>
          </a:p>
          <a:p>
            <a:pPr eaLnBrk="1" hangingPunct="1">
              <a:defRPr/>
            </a:pPr>
            <a:r>
              <a:rPr lang="pt-PT" b="1" dirty="0"/>
              <a:t>Hidratos de </a:t>
            </a:r>
            <a:r>
              <a:rPr lang="pt-PT" b="1" dirty="0" err="1"/>
              <a:t>carbono=açucares</a:t>
            </a:r>
            <a:r>
              <a:rPr lang="pt-PT" b="1" dirty="0"/>
              <a:t>+amido+fibra</a:t>
            </a:r>
          </a:p>
          <a:p>
            <a:pPr eaLnBrk="1" hangingPunct="1">
              <a:defRPr/>
            </a:pPr>
            <a:r>
              <a:rPr lang="pt-PT" b="1" u="sng" dirty="0"/>
              <a:t>Fibra bruta</a:t>
            </a:r>
            <a:endParaRPr lang="pt-PT" dirty="0"/>
          </a:p>
          <a:p>
            <a:pPr eaLnBrk="1" hangingPunct="1">
              <a:defRPr/>
            </a:pPr>
            <a:r>
              <a:rPr lang="pt-PT" dirty="0"/>
              <a:t>A amostra residual da extracção etérea é tratada com ácidos e bases de concentrações pré-definidas e o resíduo orgânico que fica é a fibra bruta.</a:t>
            </a:r>
          </a:p>
          <a:p>
            <a:pPr eaLnBrk="1" hangingPunct="1">
              <a:defRPr/>
            </a:pPr>
            <a:r>
              <a:rPr lang="pt-PT" dirty="0"/>
              <a:t>NDF- Resíduo depois da extracção com soluções neutras. </a:t>
            </a:r>
            <a:r>
              <a:rPr lang="pt-PT" dirty="0" err="1"/>
              <a:t>Hemicelulose</a:t>
            </a:r>
            <a:r>
              <a:rPr lang="pt-PT" dirty="0"/>
              <a:t>, celulose, </a:t>
            </a:r>
            <a:r>
              <a:rPr lang="pt-PT" dirty="0" err="1"/>
              <a:t>linhina</a:t>
            </a:r>
            <a:r>
              <a:rPr lang="pt-PT" dirty="0"/>
              <a:t>: Toda a parede celular da planta</a:t>
            </a:r>
          </a:p>
          <a:p>
            <a:pPr eaLnBrk="1" hangingPunct="1">
              <a:defRPr/>
            </a:pPr>
            <a:r>
              <a:rPr lang="pt-PT" dirty="0" err="1"/>
              <a:t>ADF-Residuo</a:t>
            </a:r>
            <a:r>
              <a:rPr lang="pt-PT" dirty="0"/>
              <a:t> depois da extracção com </a:t>
            </a:r>
            <a:r>
              <a:rPr lang="pt-PT" dirty="0" err="1"/>
              <a:t>solucoes</a:t>
            </a:r>
            <a:r>
              <a:rPr lang="pt-PT" dirty="0"/>
              <a:t> acidas. Celulose e </a:t>
            </a:r>
            <a:r>
              <a:rPr lang="pt-PT" dirty="0" err="1"/>
              <a:t>linhina</a:t>
            </a:r>
            <a:r>
              <a:rPr lang="pt-PT" dirty="0"/>
              <a:t>.</a:t>
            </a:r>
          </a:p>
          <a:p>
            <a:pPr eaLnBrk="1" hangingPunct="1">
              <a:defRPr/>
            </a:pPr>
            <a:r>
              <a:rPr lang="pt-PT" dirty="0"/>
              <a:t> </a:t>
            </a:r>
          </a:p>
          <a:p>
            <a:pPr eaLnBrk="1" hangingPunct="1">
              <a:defRPr/>
            </a:pPr>
            <a:r>
              <a:rPr lang="pt-PT" b="1" u="sng" dirty="0"/>
              <a:t>Extractos não azotados, ou hidratos de carbono não fibrosos (açucares, amidos)</a:t>
            </a:r>
            <a:endParaRPr lang="pt-PT" dirty="0"/>
          </a:p>
          <a:p>
            <a:pPr eaLnBrk="1" hangingPunct="1">
              <a:defRPr/>
            </a:pPr>
            <a:r>
              <a:rPr lang="pt-PT" dirty="0"/>
              <a:t>Soma de tudo o anterior em g/kg subtraído por 1000.</a:t>
            </a:r>
          </a:p>
          <a:p>
            <a:pPr eaLnBrk="1" hangingPunct="1">
              <a:defRPr/>
            </a:pPr>
            <a:r>
              <a:rPr lang="pt-PT" dirty="0"/>
              <a:t> </a:t>
            </a:r>
          </a:p>
          <a:p>
            <a:pPr eaLnBrk="1" hangingPunct="1">
              <a:defRPr/>
            </a:pPr>
            <a:r>
              <a:rPr lang="pt-PT" dirty="0"/>
              <a:t>Hoje em dia já se fazem muitas destas análises com a técnica de NIRS que prediz imediatamente a análise química de uma determinada matéria-prima em termos de proteína bruta, humidade, etc.</a:t>
            </a:r>
          </a:p>
          <a:p>
            <a:pPr eaLnBrk="1" hangingPunct="1">
              <a:defRPr/>
            </a:pPr>
            <a:r>
              <a:rPr lang="pt-PT" dirty="0"/>
              <a:t> </a:t>
            </a:r>
          </a:p>
          <a:p>
            <a:pPr eaLnBrk="1" hangingPunct="1">
              <a:defRPr/>
            </a:pPr>
            <a:br>
              <a:rPr lang="pt-PT" dirty="0"/>
            </a:br>
            <a:endParaRPr lang="pt-PT" dirty="0"/>
          </a:p>
        </p:txBody>
      </p:sp>
      <p:sp>
        <p:nvSpPr>
          <p:cNvPr id="16388" name="Marcador de Posição do Número do Diapositivo 3">
            <a:extLst>
              <a:ext uri="{FF2B5EF4-FFF2-40B4-BE49-F238E27FC236}">
                <a16:creationId xmlns:a16="http://schemas.microsoft.com/office/drawing/2014/main" id="{2E8E49D1-B022-96AF-0B30-9324E223F6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3480FF-69CB-374D-9023-9F501277BD3F}" type="slidenum">
              <a:rPr lang="pt-PT" altLang="pt-PT" smtClean="0"/>
              <a:pPr>
                <a:spcBef>
                  <a:spcPct val="0"/>
                </a:spcBef>
              </a:pPr>
              <a:t>16</a:t>
            </a:fld>
            <a:endParaRPr lang="pt-PT" alt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a Imagem do Diapositivo 1">
            <a:extLst>
              <a:ext uri="{FF2B5EF4-FFF2-40B4-BE49-F238E27FC236}">
                <a16:creationId xmlns:a16="http://schemas.microsoft.com/office/drawing/2014/main" id="{0A079DD3-D3C2-AB27-3ABA-C640C729D632}"/>
              </a:ext>
            </a:extLst>
          </p:cNvPr>
          <p:cNvSpPr>
            <a:spLocks noGrp="1" noRot="1" noChangeAspect="1" noChangeArrowheads="1" noTextEdit="1"/>
          </p:cNvSpPr>
          <p:nvPr>
            <p:ph type="sldImg"/>
          </p:nvPr>
        </p:nvSpPr>
        <p:spPr>
          <a:ln/>
        </p:spPr>
      </p:sp>
      <p:sp>
        <p:nvSpPr>
          <p:cNvPr id="3" name="Marcador de Posição de Notas 2">
            <a:extLst>
              <a:ext uri="{FF2B5EF4-FFF2-40B4-BE49-F238E27FC236}">
                <a16:creationId xmlns:a16="http://schemas.microsoft.com/office/drawing/2014/main" id="{87E6319B-BF17-FAD8-31B1-4CB80AD0816E}"/>
              </a:ext>
            </a:extLst>
          </p:cNvPr>
          <p:cNvSpPr>
            <a:spLocks noGrp="1"/>
          </p:cNvSpPr>
          <p:nvPr>
            <p:ph type="body" idx="1"/>
          </p:nvPr>
        </p:nvSpPr>
        <p:spPr/>
        <p:txBody>
          <a:bodyPr>
            <a:normAutofit fontScale="70000" lnSpcReduction="20000"/>
          </a:bodyPr>
          <a:lstStyle/>
          <a:p>
            <a:pPr eaLnBrk="1" hangingPunct="1">
              <a:defRPr/>
            </a:pPr>
            <a:r>
              <a:rPr lang="pt-PT" dirty="0"/>
              <a:t>Outros testes que podem ser feitos:</a:t>
            </a:r>
          </a:p>
          <a:p>
            <a:pPr eaLnBrk="1" hangingPunct="1">
              <a:defRPr/>
            </a:pPr>
            <a:r>
              <a:rPr lang="pt-PT" dirty="0"/>
              <a:t> </a:t>
            </a:r>
          </a:p>
          <a:p>
            <a:pPr eaLnBrk="1" hangingPunct="1">
              <a:defRPr/>
            </a:pPr>
            <a:r>
              <a:rPr lang="pt-PT" b="1" u="sng" dirty="0" err="1"/>
              <a:t>Brix</a:t>
            </a:r>
            <a:endParaRPr lang="pt-PT" dirty="0"/>
          </a:p>
          <a:p>
            <a:pPr eaLnBrk="1" hangingPunct="1">
              <a:defRPr/>
            </a:pPr>
            <a:r>
              <a:rPr lang="pt-PT" dirty="0"/>
              <a:t>È um indicador da qualidade dos melaços e representa o conteúdo total de sólidos solúveis. O valor de sólidos </a:t>
            </a:r>
            <a:r>
              <a:rPr lang="pt-PT" dirty="0" err="1"/>
              <a:t>Brix</a:t>
            </a:r>
            <a:r>
              <a:rPr lang="pt-PT" dirty="0"/>
              <a:t> deve ser no mínimo de 79. O valor de </a:t>
            </a:r>
            <a:r>
              <a:rPr lang="pt-PT" dirty="0" err="1"/>
              <a:t>Brix</a:t>
            </a:r>
            <a:r>
              <a:rPr lang="pt-PT" dirty="0"/>
              <a:t> é medido num </a:t>
            </a:r>
            <a:r>
              <a:rPr lang="pt-PT" dirty="0" err="1"/>
              <a:t>hydrometro</a:t>
            </a:r>
            <a:r>
              <a:rPr lang="pt-PT" dirty="0"/>
              <a:t> </a:t>
            </a:r>
            <a:r>
              <a:rPr lang="pt-PT" dirty="0" err="1"/>
              <a:t>Brix</a:t>
            </a:r>
            <a:r>
              <a:rPr lang="pt-PT" dirty="0"/>
              <a:t>.</a:t>
            </a:r>
          </a:p>
          <a:p>
            <a:pPr eaLnBrk="1" hangingPunct="1">
              <a:defRPr/>
            </a:pPr>
            <a:r>
              <a:rPr lang="pt-PT" dirty="0"/>
              <a:t> </a:t>
            </a:r>
          </a:p>
          <a:p>
            <a:pPr eaLnBrk="1" hangingPunct="1">
              <a:defRPr/>
            </a:pPr>
            <a:r>
              <a:rPr lang="pt-PT" b="1" u="sng" dirty="0"/>
              <a:t>MIU</a:t>
            </a:r>
            <a:endParaRPr lang="pt-PT" dirty="0"/>
          </a:p>
          <a:p>
            <a:pPr eaLnBrk="1" hangingPunct="1">
              <a:defRPr/>
            </a:pPr>
            <a:r>
              <a:rPr lang="pt-PT" dirty="0"/>
              <a:t>Analise de gorduras e óleos:</a:t>
            </a:r>
          </a:p>
          <a:p>
            <a:pPr eaLnBrk="1" hangingPunct="1">
              <a:defRPr/>
            </a:pPr>
            <a:r>
              <a:rPr lang="pt-PT" dirty="0"/>
              <a:t>Gorduras são importantes porque: </a:t>
            </a:r>
          </a:p>
          <a:p>
            <a:pPr eaLnBrk="1" hangingPunct="1">
              <a:defRPr/>
            </a:pPr>
            <a:r>
              <a:rPr lang="pt-PT" dirty="0"/>
              <a:t>Dão energia</a:t>
            </a:r>
          </a:p>
          <a:p>
            <a:pPr eaLnBrk="1" hangingPunct="1">
              <a:defRPr/>
            </a:pPr>
            <a:r>
              <a:rPr lang="pt-PT" dirty="0"/>
              <a:t>Reduz o pó criado pelos alimentos compostos</a:t>
            </a:r>
          </a:p>
          <a:p>
            <a:pPr eaLnBrk="1" hangingPunct="1">
              <a:defRPr/>
            </a:pPr>
            <a:r>
              <a:rPr lang="pt-PT" dirty="0"/>
              <a:t>Aumenta o paladar</a:t>
            </a:r>
          </a:p>
          <a:p>
            <a:pPr eaLnBrk="1" hangingPunct="1">
              <a:defRPr/>
            </a:pPr>
            <a:r>
              <a:rPr lang="pt-PT" dirty="0"/>
              <a:t> </a:t>
            </a:r>
          </a:p>
          <a:p>
            <a:pPr eaLnBrk="1" hangingPunct="1">
              <a:defRPr/>
            </a:pPr>
            <a:r>
              <a:rPr lang="pt-PT" dirty="0"/>
              <a:t>Um dos testes feitos frequentemente para apreciação da qualidade da gordura é:</a:t>
            </a:r>
          </a:p>
          <a:p>
            <a:pPr eaLnBrk="1" hangingPunct="1">
              <a:defRPr/>
            </a:pPr>
            <a:r>
              <a:rPr lang="en-GB" dirty="0"/>
              <a:t>- </a:t>
            </a:r>
            <a:r>
              <a:rPr lang="en-GB" dirty="0" err="1"/>
              <a:t>Indice</a:t>
            </a:r>
            <a:r>
              <a:rPr lang="en-GB" dirty="0"/>
              <a:t> MIU (moisture, </a:t>
            </a:r>
            <a:r>
              <a:rPr lang="en-GB" dirty="0" err="1"/>
              <a:t>unsolubles</a:t>
            </a:r>
            <a:r>
              <a:rPr lang="en-GB" dirty="0"/>
              <a:t> and </a:t>
            </a:r>
            <a:r>
              <a:rPr lang="en-GB" dirty="0" err="1"/>
              <a:t>unsaponifiables</a:t>
            </a:r>
            <a:r>
              <a:rPr lang="en-GB" dirty="0"/>
              <a:t>). </a:t>
            </a:r>
            <a:r>
              <a:rPr lang="pt-PT" dirty="0"/>
              <a:t>Representa humidade, partículas insolúveis e partículas não saponificáveis que são a fracção das gorduras que não tem valor nutritivo para o animal. Numa gordura de boa qualidade este índice deve ser baixo.</a:t>
            </a:r>
          </a:p>
          <a:p>
            <a:pPr eaLnBrk="1" hangingPunct="1">
              <a:defRPr/>
            </a:pPr>
            <a:r>
              <a:rPr lang="pt-PT" dirty="0"/>
              <a:t> </a:t>
            </a:r>
          </a:p>
          <a:p>
            <a:pPr eaLnBrk="1" hangingPunct="1">
              <a:defRPr/>
            </a:pPr>
            <a:r>
              <a:rPr lang="pt-PT" b="1" u="sng" dirty="0"/>
              <a:t>Teste da </a:t>
            </a:r>
            <a:r>
              <a:rPr lang="pt-PT" b="1" u="sng" dirty="0" err="1"/>
              <a:t>Urease</a:t>
            </a:r>
            <a:endParaRPr lang="pt-PT" dirty="0"/>
          </a:p>
          <a:p>
            <a:pPr eaLnBrk="1" hangingPunct="1">
              <a:defRPr/>
            </a:pPr>
            <a:r>
              <a:rPr lang="pt-PT" dirty="0"/>
              <a:t>As sementes de soja não devem ser processadas com temperaturas demasiadamente elevadas porque isso pode provocar destruição de aminoácidos essenciais como por exemplo a </a:t>
            </a:r>
            <a:r>
              <a:rPr lang="pt-PT" dirty="0" err="1"/>
              <a:t>lisina</a:t>
            </a:r>
            <a:r>
              <a:rPr lang="pt-PT" dirty="0"/>
              <a:t>. As sementes de soja também não devem ser processadas com temperaturas muito baixas pois é necessário haver alguma temperatura para os inibidores de </a:t>
            </a:r>
            <a:r>
              <a:rPr lang="pt-PT" dirty="0" err="1"/>
              <a:t>tripsina</a:t>
            </a:r>
            <a:r>
              <a:rPr lang="pt-PT" dirty="0"/>
              <a:t> serem destruídos. </a:t>
            </a:r>
          </a:p>
          <a:p>
            <a:pPr eaLnBrk="1" hangingPunct="1">
              <a:defRPr/>
            </a:pPr>
            <a:r>
              <a:rPr lang="pt-PT" dirty="0"/>
              <a:t>O teste da </a:t>
            </a:r>
            <a:r>
              <a:rPr lang="pt-PT" dirty="0" err="1"/>
              <a:t>urease</a:t>
            </a:r>
            <a:r>
              <a:rPr lang="pt-PT" dirty="0"/>
              <a:t> é usado como indicador de um </a:t>
            </a:r>
            <a:r>
              <a:rPr lang="pt-PT" dirty="0" err="1"/>
              <a:t>sub</a:t>
            </a:r>
            <a:r>
              <a:rPr lang="pt-PT" dirty="0"/>
              <a:t> processamento da semente de soja. O bagaço de soja é colocado numa solução com ureia e depois mede-se o aumento de pH. Quando estamos na presença de um bagaço de soja de qualidade, este aumento de pH deve ser menor do que 0,2. </a:t>
            </a:r>
          </a:p>
          <a:p>
            <a:pPr eaLnBrk="1" hangingPunct="1">
              <a:defRPr/>
            </a:pPr>
            <a:r>
              <a:rPr lang="pt-PT" dirty="0"/>
              <a:t>Para indicação de um </a:t>
            </a:r>
            <a:r>
              <a:rPr lang="pt-PT" dirty="0" err="1"/>
              <a:t>sobretratamento</a:t>
            </a:r>
            <a:r>
              <a:rPr lang="pt-PT" dirty="0"/>
              <a:t> temos o teste da solubilidade proteica em hidróxido de potássio. Solubilidades inferiores a 75% indicam que o bagaço foi tratado de tal maneira que começou a haver destruição da </a:t>
            </a:r>
            <a:r>
              <a:rPr lang="pt-PT" dirty="0" err="1"/>
              <a:t>lisina</a:t>
            </a:r>
            <a:r>
              <a:rPr lang="pt-PT" dirty="0"/>
              <a:t>. </a:t>
            </a:r>
          </a:p>
          <a:p>
            <a:pPr eaLnBrk="1" hangingPunct="1">
              <a:defRPr/>
            </a:pPr>
            <a:r>
              <a:rPr lang="pt-PT" dirty="0"/>
              <a:t> </a:t>
            </a:r>
          </a:p>
          <a:p>
            <a:pPr eaLnBrk="1" hangingPunct="1">
              <a:defRPr/>
            </a:pPr>
            <a:br>
              <a:rPr lang="pt-PT" dirty="0"/>
            </a:br>
            <a:endParaRPr lang="pt-PT" dirty="0"/>
          </a:p>
        </p:txBody>
      </p:sp>
      <p:sp>
        <p:nvSpPr>
          <p:cNvPr id="18436" name="Marcador de Posição do Número do Diapositivo 3">
            <a:extLst>
              <a:ext uri="{FF2B5EF4-FFF2-40B4-BE49-F238E27FC236}">
                <a16:creationId xmlns:a16="http://schemas.microsoft.com/office/drawing/2014/main" id="{EF75310B-0FD8-AA5C-D8FA-2DD71ABF73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A39856-D2D9-7744-8E66-04E5470EC39B}" type="slidenum">
              <a:rPr lang="pt-PT" altLang="pt-PT" smtClean="0"/>
              <a:pPr>
                <a:spcBef>
                  <a:spcPct val="0"/>
                </a:spcBef>
              </a:pPr>
              <a:t>17</a:t>
            </a:fld>
            <a:endParaRPr lang="pt-PT" alt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
        <p:nvSpPr>
          <p:cNvPr id="4" name="Rectangle 4">
            <a:extLst>
              <a:ext uri="{FF2B5EF4-FFF2-40B4-BE49-F238E27FC236}">
                <a16:creationId xmlns:a16="http://schemas.microsoft.com/office/drawing/2014/main" id="{AFF3CF0B-6221-7D92-A3ED-4C1B2D7BC14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80595BF-3C79-02AC-2BC8-2CB9391600D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1324F32-A7AA-6647-725D-0E27CE9400C2}"/>
              </a:ext>
            </a:extLst>
          </p:cNvPr>
          <p:cNvSpPr>
            <a:spLocks noGrp="1" noChangeArrowheads="1"/>
          </p:cNvSpPr>
          <p:nvPr>
            <p:ph type="sldNum" sz="quarter" idx="12"/>
          </p:nvPr>
        </p:nvSpPr>
        <p:spPr>
          <a:ln/>
        </p:spPr>
        <p:txBody>
          <a:bodyPr/>
          <a:lstStyle>
            <a:lvl1pPr>
              <a:defRPr/>
            </a:lvl1pPr>
          </a:lstStyle>
          <a:p>
            <a:pPr>
              <a:defRPr/>
            </a:pPr>
            <a:fld id="{AD2D81BC-14F4-7D44-BB99-6BCF1BDABCAF}" type="slidenum">
              <a:rPr lang="en-GB" altLang="pt-PT"/>
              <a:pPr>
                <a:defRPr/>
              </a:pPr>
              <a:t>‹nº›</a:t>
            </a:fld>
            <a:endParaRPr lang="en-GB" altLang="pt-PT"/>
          </a:p>
        </p:txBody>
      </p:sp>
    </p:spTree>
    <p:extLst>
      <p:ext uri="{BB962C8B-B14F-4D97-AF65-F5344CB8AC3E}">
        <p14:creationId xmlns:p14="http://schemas.microsoft.com/office/powerpoint/2010/main" val="304531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67A1747F-418E-7CA0-4BA7-94521C2B67D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97B6FA7-BC40-8D45-A462-E5706CCD68A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0D7991B-B46F-051C-05C3-762F7EC3C77D}"/>
              </a:ext>
            </a:extLst>
          </p:cNvPr>
          <p:cNvSpPr>
            <a:spLocks noGrp="1" noChangeArrowheads="1"/>
          </p:cNvSpPr>
          <p:nvPr>
            <p:ph type="sldNum" sz="quarter" idx="12"/>
          </p:nvPr>
        </p:nvSpPr>
        <p:spPr>
          <a:ln/>
        </p:spPr>
        <p:txBody>
          <a:bodyPr/>
          <a:lstStyle>
            <a:lvl1pPr>
              <a:defRPr/>
            </a:lvl1pPr>
          </a:lstStyle>
          <a:p>
            <a:pPr>
              <a:defRPr/>
            </a:pPr>
            <a:fld id="{1E193927-875F-3F41-BCB5-DA9A1C15E3E5}" type="slidenum">
              <a:rPr lang="en-GB" altLang="pt-PT"/>
              <a:pPr>
                <a:defRPr/>
              </a:pPr>
              <a:t>‹nº›</a:t>
            </a:fld>
            <a:endParaRPr lang="en-GB" altLang="pt-PT"/>
          </a:p>
        </p:txBody>
      </p:sp>
    </p:spTree>
    <p:extLst>
      <p:ext uri="{BB962C8B-B14F-4D97-AF65-F5344CB8AC3E}">
        <p14:creationId xmlns:p14="http://schemas.microsoft.com/office/powerpoint/2010/main" val="420065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685800" y="609600"/>
            <a:ext cx="5676900" cy="548640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6BE28DA5-863A-AC73-7CFB-3CEB337E89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862F7D8-47B0-B76F-6A20-3B379054FF3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73173AA-5674-3F69-FB04-D47B17256A0F}"/>
              </a:ext>
            </a:extLst>
          </p:cNvPr>
          <p:cNvSpPr>
            <a:spLocks noGrp="1" noChangeArrowheads="1"/>
          </p:cNvSpPr>
          <p:nvPr>
            <p:ph type="sldNum" sz="quarter" idx="12"/>
          </p:nvPr>
        </p:nvSpPr>
        <p:spPr>
          <a:ln/>
        </p:spPr>
        <p:txBody>
          <a:bodyPr/>
          <a:lstStyle>
            <a:lvl1pPr>
              <a:defRPr/>
            </a:lvl1pPr>
          </a:lstStyle>
          <a:p>
            <a:pPr>
              <a:defRPr/>
            </a:pPr>
            <a:fld id="{5AB59297-53A3-F746-8916-7A9919EB6C52}" type="slidenum">
              <a:rPr lang="en-GB" altLang="pt-PT"/>
              <a:pPr>
                <a:defRPr/>
              </a:pPr>
              <a:t>‹nº›</a:t>
            </a:fld>
            <a:endParaRPr lang="en-GB" altLang="pt-PT"/>
          </a:p>
        </p:txBody>
      </p:sp>
    </p:spTree>
    <p:extLst>
      <p:ext uri="{BB962C8B-B14F-4D97-AF65-F5344CB8AC3E}">
        <p14:creationId xmlns:p14="http://schemas.microsoft.com/office/powerpoint/2010/main" val="211410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PT"/>
              <a:t>Clique para editar o estilo</a:t>
            </a:r>
          </a:p>
        </p:txBody>
      </p:sp>
      <p:sp>
        <p:nvSpPr>
          <p:cNvPr id="3" name="Marcador de Posição do Texto 2"/>
          <p:cNvSpPr>
            <a:spLocks noGrp="1"/>
          </p:cNvSpPr>
          <p:nvPr>
            <p:ph type="body" sz="half" idx="1"/>
          </p:nvPr>
        </p:nvSpPr>
        <p:spPr>
          <a:xfrm>
            <a:off x="685800" y="1981200"/>
            <a:ext cx="3810000" cy="411480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981200"/>
            <a:ext cx="3810000" cy="411480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Rectangle 4">
            <a:extLst>
              <a:ext uri="{FF2B5EF4-FFF2-40B4-BE49-F238E27FC236}">
                <a16:creationId xmlns:a16="http://schemas.microsoft.com/office/drawing/2014/main" id="{AE05139B-E4B2-CB97-0653-48E2CA13F3D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A78EA31-F2E7-8D1B-B661-D4872958F7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6C9F42-12BF-D678-09A3-FA3483DCD878}"/>
              </a:ext>
            </a:extLst>
          </p:cNvPr>
          <p:cNvSpPr>
            <a:spLocks noGrp="1" noChangeArrowheads="1"/>
          </p:cNvSpPr>
          <p:nvPr>
            <p:ph type="sldNum" sz="quarter" idx="12"/>
          </p:nvPr>
        </p:nvSpPr>
        <p:spPr>
          <a:ln/>
        </p:spPr>
        <p:txBody>
          <a:bodyPr/>
          <a:lstStyle>
            <a:lvl1pPr>
              <a:defRPr/>
            </a:lvl1pPr>
          </a:lstStyle>
          <a:p>
            <a:pPr>
              <a:defRPr/>
            </a:pPr>
            <a:fld id="{180B7093-EB64-B844-A3D8-89B4CD646E27}" type="slidenum">
              <a:rPr lang="en-GB" altLang="pt-PT"/>
              <a:pPr>
                <a:defRPr/>
              </a:pPr>
              <a:t>‹nº›</a:t>
            </a:fld>
            <a:endParaRPr lang="en-GB" altLang="pt-PT"/>
          </a:p>
        </p:txBody>
      </p:sp>
    </p:spTree>
    <p:extLst>
      <p:ext uri="{BB962C8B-B14F-4D97-AF65-F5344CB8AC3E}">
        <p14:creationId xmlns:p14="http://schemas.microsoft.com/office/powerpoint/2010/main" val="19408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FB8E195-B749-945E-6EA4-112DA5858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6513" y="331788"/>
            <a:ext cx="2590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2"/>
            <a:ext cx="8229600" cy="4525963"/>
          </a:xfrm>
          <a:prstGeom prst="rect">
            <a:avLst/>
          </a:prstGeom>
        </p:spPr>
        <p:txBody>
          <a:bodyPr anchor="ctr"/>
          <a:lstStyle>
            <a:lvl1pPr marL="342820" indent="-342820">
              <a:lnSpc>
                <a:spcPct val="85000"/>
              </a:lnSpc>
              <a:spcBef>
                <a:spcPts val="538"/>
              </a:spcBef>
              <a:spcAft>
                <a:spcPts val="538"/>
              </a:spcAft>
              <a:buFont typeface="Arial" pitchFamily="34" charset="0"/>
              <a:buChar char="•"/>
              <a:defRPr>
                <a:solidFill>
                  <a:srgbClr val="012D4B"/>
                </a:solidFill>
              </a:defRPr>
            </a:lvl1pPr>
            <a:lvl2pPr marL="742776" indent="-285684">
              <a:lnSpc>
                <a:spcPct val="85000"/>
              </a:lnSpc>
              <a:spcBef>
                <a:spcPts val="538"/>
              </a:spcBef>
              <a:spcAft>
                <a:spcPts val="538"/>
              </a:spcAft>
              <a:buFont typeface="Arial" pitchFamily="34" charset="0"/>
              <a:buChar char="•"/>
              <a:defRPr>
                <a:solidFill>
                  <a:srgbClr val="012D4B"/>
                </a:solidFill>
              </a:defRPr>
            </a:lvl2pPr>
            <a:lvl3pPr marL="1142733" indent="-228546">
              <a:lnSpc>
                <a:spcPct val="85000"/>
              </a:lnSpc>
              <a:spcBef>
                <a:spcPts val="538"/>
              </a:spcBef>
              <a:spcAft>
                <a:spcPts val="538"/>
              </a:spcAft>
              <a:buFont typeface="Arial" pitchFamily="34" charset="0"/>
              <a:buChar char="•"/>
              <a:defRPr>
                <a:solidFill>
                  <a:srgbClr val="012D4B"/>
                </a:solidFill>
              </a:defRPr>
            </a:lvl3pPr>
            <a:lvl4pPr marL="1599825" indent="-228546">
              <a:lnSpc>
                <a:spcPct val="85000"/>
              </a:lnSpc>
              <a:spcBef>
                <a:spcPts val="538"/>
              </a:spcBef>
              <a:spcAft>
                <a:spcPts val="538"/>
              </a:spcAft>
              <a:buFont typeface="Arial" pitchFamily="34" charset="0"/>
              <a:buChar char="•"/>
              <a:defRPr>
                <a:solidFill>
                  <a:srgbClr val="012D4B"/>
                </a:solidFill>
              </a:defRPr>
            </a:lvl4pPr>
            <a:lvl5pPr marL="2056919" indent="-228546">
              <a:lnSpc>
                <a:spcPct val="85000"/>
              </a:lnSpc>
              <a:spcBef>
                <a:spcPts val="538"/>
              </a:spcBef>
              <a:spcAft>
                <a:spcPts val="538"/>
              </a:spcAft>
              <a:buFont typeface="Arial" pitchFamily="34" charset="0"/>
              <a:buChar char="•"/>
              <a:defRPr>
                <a:solidFill>
                  <a:srgbClr val="012D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300720" y="435393"/>
            <a:ext cx="5752896" cy="334707"/>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5B08864-DE37-5BFA-629C-1A00CC4DAC7C}"/>
              </a:ext>
            </a:extLst>
          </p:cNvPr>
          <p:cNvSpPr>
            <a:spLocks noGrp="1"/>
          </p:cNvSpPr>
          <p:nvPr>
            <p:ph type="sldNum" sz="quarter" idx="10"/>
          </p:nvPr>
        </p:nvSpPr>
        <p:spPr/>
        <p:txBody>
          <a:bodyPr/>
          <a:lstStyle>
            <a:lvl1pPr>
              <a:defRPr/>
            </a:lvl1pPr>
          </a:lstStyle>
          <a:p>
            <a:pPr>
              <a:defRPr/>
            </a:pPr>
            <a:fld id="{A1727AFD-7F4C-4941-85CD-F230524677C6}" type="slidenum">
              <a:rPr lang="en-US" altLang="pt-PT"/>
              <a:pPr>
                <a:defRPr/>
              </a:pPr>
              <a:t>‹nº›</a:t>
            </a:fld>
            <a:endParaRPr lang="en-US" altLang="pt-PT"/>
          </a:p>
        </p:txBody>
      </p:sp>
    </p:spTree>
    <p:extLst>
      <p:ext uri="{BB962C8B-B14F-4D97-AF65-F5344CB8AC3E}">
        <p14:creationId xmlns:p14="http://schemas.microsoft.com/office/powerpoint/2010/main" val="392427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E5C3A721-6279-0DF1-4306-C6213CEA046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55E28F-4737-A111-C6E7-AB59BB128F6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B9E67AC-0E02-F6C5-C2F1-2CD12B63ECEE}"/>
              </a:ext>
            </a:extLst>
          </p:cNvPr>
          <p:cNvSpPr>
            <a:spLocks noGrp="1" noChangeArrowheads="1"/>
          </p:cNvSpPr>
          <p:nvPr>
            <p:ph type="sldNum" sz="quarter" idx="12"/>
          </p:nvPr>
        </p:nvSpPr>
        <p:spPr>
          <a:ln/>
        </p:spPr>
        <p:txBody>
          <a:bodyPr/>
          <a:lstStyle>
            <a:lvl1pPr>
              <a:defRPr/>
            </a:lvl1pPr>
          </a:lstStyle>
          <a:p>
            <a:pPr>
              <a:defRPr/>
            </a:pPr>
            <a:fld id="{3AECA089-F1FA-554B-A09E-0648913AB2D5}" type="slidenum">
              <a:rPr lang="en-GB" altLang="pt-PT"/>
              <a:pPr>
                <a:defRPr/>
              </a:pPr>
              <a:t>‹nº›</a:t>
            </a:fld>
            <a:endParaRPr lang="en-GB" altLang="pt-PT"/>
          </a:p>
        </p:txBody>
      </p:sp>
    </p:spTree>
    <p:extLst>
      <p:ext uri="{BB962C8B-B14F-4D97-AF65-F5344CB8AC3E}">
        <p14:creationId xmlns:p14="http://schemas.microsoft.com/office/powerpoint/2010/main" val="35463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F3171DF3-59CA-7D13-E8B6-B5AB9F616A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52CB47F-2105-EF94-6E0C-AC906B4B9CC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9DC1D04-EE0E-B5D8-3D23-651D98D30989}"/>
              </a:ext>
            </a:extLst>
          </p:cNvPr>
          <p:cNvSpPr>
            <a:spLocks noGrp="1" noChangeArrowheads="1"/>
          </p:cNvSpPr>
          <p:nvPr>
            <p:ph type="sldNum" sz="quarter" idx="12"/>
          </p:nvPr>
        </p:nvSpPr>
        <p:spPr>
          <a:ln/>
        </p:spPr>
        <p:txBody>
          <a:bodyPr/>
          <a:lstStyle>
            <a:lvl1pPr>
              <a:defRPr/>
            </a:lvl1pPr>
          </a:lstStyle>
          <a:p>
            <a:pPr>
              <a:defRPr/>
            </a:pPr>
            <a:fld id="{7B27C067-3E30-4A46-A196-6B8AB2727B18}" type="slidenum">
              <a:rPr lang="en-GB" altLang="pt-PT"/>
              <a:pPr>
                <a:defRPr/>
              </a:pPr>
              <a:t>‹nº›</a:t>
            </a:fld>
            <a:endParaRPr lang="en-GB" altLang="pt-PT"/>
          </a:p>
        </p:txBody>
      </p:sp>
    </p:spTree>
    <p:extLst>
      <p:ext uri="{BB962C8B-B14F-4D97-AF65-F5344CB8AC3E}">
        <p14:creationId xmlns:p14="http://schemas.microsoft.com/office/powerpoint/2010/main" val="273684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Rectangle 4">
            <a:extLst>
              <a:ext uri="{FF2B5EF4-FFF2-40B4-BE49-F238E27FC236}">
                <a16:creationId xmlns:a16="http://schemas.microsoft.com/office/drawing/2014/main" id="{E53E2915-103C-981A-0642-F0EE49367E4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B6E2184-C464-D485-72F9-068AC7D7AF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615F8C5-0A44-0280-D716-25163117E2F6}"/>
              </a:ext>
            </a:extLst>
          </p:cNvPr>
          <p:cNvSpPr>
            <a:spLocks noGrp="1" noChangeArrowheads="1"/>
          </p:cNvSpPr>
          <p:nvPr>
            <p:ph type="sldNum" sz="quarter" idx="12"/>
          </p:nvPr>
        </p:nvSpPr>
        <p:spPr>
          <a:ln/>
        </p:spPr>
        <p:txBody>
          <a:bodyPr/>
          <a:lstStyle>
            <a:lvl1pPr>
              <a:defRPr/>
            </a:lvl1pPr>
          </a:lstStyle>
          <a:p>
            <a:pPr>
              <a:defRPr/>
            </a:pPr>
            <a:fld id="{E23DA596-4120-A441-AED5-2D64EDEF724D}" type="slidenum">
              <a:rPr lang="en-GB" altLang="pt-PT"/>
              <a:pPr>
                <a:defRPr/>
              </a:pPr>
              <a:t>‹nº›</a:t>
            </a:fld>
            <a:endParaRPr lang="en-GB" altLang="pt-PT"/>
          </a:p>
        </p:txBody>
      </p:sp>
    </p:spTree>
    <p:extLst>
      <p:ext uri="{BB962C8B-B14F-4D97-AF65-F5344CB8AC3E}">
        <p14:creationId xmlns:p14="http://schemas.microsoft.com/office/powerpoint/2010/main" val="136845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Rectangle 4">
            <a:extLst>
              <a:ext uri="{FF2B5EF4-FFF2-40B4-BE49-F238E27FC236}">
                <a16:creationId xmlns:a16="http://schemas.microsoft.com/office/drawing/2014/main" id="{11B3A825-4AFE-DD26-05D1-B16D8570A0A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DE7D2BB-7C72-093C-8AAB-A345E4EC2F4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49704E8-F868-1A17-D0E4-052B098B0DDF}"/>
              </a:ext>
            </a:extLst>
          </p:cNvPr>
          <p:cNvSpPr>
            <a:spLocks noGrp="1" noChangeArrowheads="1"/>
          </p:cNvSpPr>
          <p:nvPr>
            <p:ph type="sldNum" sz="quarter" idx="12"/>
          </p:nvPr>
        </p:nvSpPr>
        <p:spPr>
          <a:ln/>
        </p:spPr>
        <p:txBody>
          <a:bodyPr/>
          <a:lstStyle>
            <a:lvl1pPr>
              <a:defRPr/>
            </a:lvl1pPr>
          </a:lstStyle>
          <a:p>
            <a:pPr>
              <a:defRPr/>
            </a:pPr>
            <a:fld id="{7CFDA1B9-AD2B-3D4D-B8BC-4B389E7A6937}" type="slidenum">
              <a:rPr lang="en-GB" altLang="pt-PT"/>
              <a:pPr>
                <a:defRPr/>
              </a:pPr>
              <a:t>‹nº›</a:t>
            </a:fld>
            <a:endParaRPr lang="en-GB" altLang="pt-PT"/>
          </a:p>
        </p:txBody>
      </p:sp>
    </p:spTree>
    <p:extLst>
      <p:ext uri="{BB962C8B-B14F-4D97-AF65-F5344CB8AC3E}">
        <p14:creationId xmlns:p14="http://schemas.microsoft.com/office/powerpoint/2010/main" val="370069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Rectangle 4">
            <a:extLst>
              <a:ext uri="{FF2B5EF4-FFF2-40B4-BE49-F238E27FC236}">
                <a16:creationId xmlns:a16="http://schemas.microsoft.com/office/drawing/2014/main" id="{ED32ABF6-6777-1A09-0572-7D8DC05A02E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BA32D053-3B04-E9FB-D322-E6893E52FD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B6BB70-5B3D-B1ED-2128-4CD4AA25BC3D}"/>
              </a:ext>
            </a:extLst>
          </p:cNvPr>
          <p:cNvSpPr>
            <a:spLocks noGrp="1" noChangeArrowheads="1"/>
          </p:cNvSpPr>
          <p:nvPr>
            <p:ph type="sldNum" sz="quarter" idx="12"/>
          </p:nvPr>
        </p:nvSpPr>
        <p:spPr>
          <a:ln/>
        </p:spPr>
        <p:txBody>
          <a:bodyPr/>
          <a:lstStyle>
            <a:lvl1pPr>
              <a:defRPr/>
            </a:lvl1pPr>
          </a:lstStyle>
          <a:p>
            <a:pPr>
              <a:defRPr/>
            </a:pPr>
            <a:fld id="{BF72DDC8-E95F-9847-8095-7B2F3D455C88}" type="slidenum">
              <a:rPr lang="en-GB" altLang="pt-PT"/>
              <a:pPr>
                <a:defRPr/>
              </a:pPr>
              <a:t>‹nº›</a:t>
            </a:fld>
            <a:endParaRPr lang="en-GB" altLang="pt-PT"/>
          </a:p>
        </p:txBody>
      </p:sp>
    </p:spTree>
    <p:extLst>
      <p:ext uri="{BB962C8B-B14F-4D97-AF65-F5344CB8AC3E}">
        <p14:creationId xmlns:p14="http://schemas.microsoft.com/office/powerpoint/2010/main" val="187052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F54980-6EC0-6523-FEC3-F210D1A0284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E5048C5D-3CD3-4964-23AD-087FAC10C08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8E7931E-0ACE-2F82-3CAC-DE2BD2B09343}"/>
              </a:ext>
            </a:extLst>
          </p:cNvPr>
          <p:cNvSpPr>
            <a:spLocks noGrp="1" noChangeArrowheads="1"/>
          </p:cNvSpPr>
          <p:nvPr>
            <p:ph type="sldNum" sz="quarter" idx="12"/>
          </p:nvPr>
        </p:nvSpPr>
        <p:spPr>
          <a:ln/>
        </p:spPr>
        <p:txBody>
          <a:bodyPr/>
          <a:lstStyle>
            <a:lvl1pPr>
              <a:defRPr/>
            </a:lvl1pPr>
          </a:lstStyle>
          <a:p>
            <a:pPr>
              <a:defRPr/>
            </a:pPr>
            <a:fld id="{95AA73D1-0B73-F841-A69A-7BB9E8B2C7A0}" type="slidenum">
              <a:rPr lang="en-GB" altLang="pt-PT"/>
              <a:pPr>
                <a:defRPr/>
              </a:pPr>
              <a:t>‹nº›</a:t>
            </a:fld>
            <a:endParaRPr lang="en-GB" altLang="pt-PT"/>
          </a:p>
        </p:txBody>
      </p:sp>
    </p:spTree>
    <p:extLst>
      <p:ext uri="{BB962C8B-B14F-4D97-AF65-F5344CB8AC3E}">
        <p14:creationId xmlns:p14="http://schemas.microsoft.com/office/powerpoint/2010/main" val="302521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0DFADBB0-CA90-4C4D-4E27-21F772CDCFC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28ACA27-92B4-A236-39DD-0F2E39D897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6D51EBD-4EBC-2846-C563-817EE5AE4AC2}"/>
              </a:ext>
            </a:extLst>
          </p:cNvPr>
          <p:cNvSpPr>
            <a:spLocks noGrp="1" noChangeArrowheads="1"/>
          </p:cNvSpPr>
          <p:nvPr>
            <p:ph type="sldNum" sz="quarter" idx="12"/>
          </p:nvPr>
        </p:nvSpPr>
        <p:spPr>
          <a:ln/>
        </p:spPr>
        <p:txBody>
          <a:bodyPr/>
          <a:lstStyle>
            <a:lvl1pPr>
              <a:defRPr/>
            </a:lvl1pPr>
          </a:lstStyle>
          <a:p>
            <a:pPr>
              <a:defRPr/>
            </a:pPr>
            <a:fld id="{0F4AE5C2-7EE0-B645-8569-B8A9698148BA}" type="slidenum">
              <a:rPr lang="en-GB" altLang="pt-PT"/>
              <a:pPr>
                <a:defRPr/>
              </a:pPr>
              <a:t>‹nº›</a:t>
            </a:fld>
            <a:endParaRPr lang="en-GB" altLang="pt-PT"/>
          </a:p>
        </p:txBody>
      </p:sp>
    </p:spTree>
    <p:extLst>
      <p:ext uri="{BB962C8B-B14F-4D97-AF65-F5344CB8AC3E}">
        <p14:creationId xmlns:p14="http://schemas.microsoft.com/office/powerpoint/2010/main" val="354942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2A949F24-0487-9759-5D26-38DC4A18032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2E5FB9B-6F9E-15D5-41C4-2651139DAC6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36C7FE5-C6FD-CC89-857E-F78605930DB3}"/>
              </a:ext>
            </a:extLst>
          </p:cNvPr>
          <p:cNvSpPr>
            <a:spLocks noGrp="1" noChangeArrowheads="1"/>
          </p:cNvSpPr>
          <p:nvPr>
            <p:ph type="sldNum" sz="quarter" idx="12"/>
          </p:nvPr>
        </p:nvSpPr>
        <p:spPr>
          <a:ln/>
        </p:spPr>
        <p:txBody>
          <a:bodyPr/>
          <a:lstStyle>
            <a:lvl1pPr>
              <a:defRPr/>
            </a:lvl1pPr>
          </a:lstStyle>
          <a:p>
            <a:pPr>
              <a:defRPr/>
            </a:pPr>
            <a:fld id="{6127D3F9-7D8A-2349-90A0-DA70F0F3CAB5}" type="slidenum">
              <a:rPr lang="en-GB" altLang="pt-PT"/>
              <a:pPr>
                <a:defRPr/>
              </a:pPr>
              <a:t>‹nº›</a:t>
            </a:fld>
            <a:endParaRPr lang="en-GB" altLang="pt-PT"/>
          </a:p>
        </p:txBody>
      </p:sp>
    </p:spTree>
    <p:extLst>
      <p:ext uri="{BB962C8B-B14F-4D97-AF65-F5344CB8AC3E}">
        <p14:creationId xmlns:p14="http://schemas.microsoft.com/office/powerpoint/2010/main" val="8192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3B0EE9-0324-9B29-7A37-2CD174DA1FB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pt-PT"/>
              <a:t>Click to edit Master title style</a:t>
            </a:r>
          </a:p>
        </p:txBody>
      </p:sp>
      <p:sp>
        <p:nvSpPr>
          <p:cNvPr id="1027" name="Rectangle 3">
            <a:extLst>
              <a:ext uri="{FF2B5EF4-FFF2-40B4-BE49-F238E27FC236}">
                <a16:creationId xmlns:a16="http://schemas.microsoft.com/office/drawing/2014/main" id="{36360E19-D0B5-8BBA-D59A-7D77910DDD1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PT"/>
              <a:t>Click to edit Master text styles</a:t>
            </a:r>
          </a:p>
          <a:p>
            <a:pPr lvl="1"/>
            <a:r>
              <a:rPr lang="en-GB" altLang="pt-PT"/>
              <a:t>Second level</a:t>
            </a:r>
          </a:p>
          <a:p>
            <a:pPr lvl="2"/>
            <a:r>
              <a:rPr lang="en-GB" altLang="pt-PT"/>
              <a:t>Third level</a:t>
            </a:r>
          </a:p>
          <a:p>
            <a:pPr lvl="3"/>
            <a:r>
              <a:rPr lang="en-GB" altLang="pt-PT"/>
              <a:t>Fourth level</a:t>
            </a:r>
          </a:p>
          <a:p>
            <a:pPr lvl="4"/>
            <a:r>
              <a:rPr lang="en-GB" altLang="pt-PT"/>
              <a:t>Fifth level</a:t>
            </a:r>
          </a:p>
        </p:txBody>
      </p:sp>
      <p:sp>
        <p:nvSpPr>
          <p:cNvPr id="1028" name="Rectangle 4">
            <a:extLst>
              <a:ext uri="{FF2B5EF4-FFF2-40B4-BE49-F238E27FC236}">
                <a16:creationId xmlns:a16="http://schemas.microsoft.com/office/drawing/2014/main" id="{6A766933-EF43-B2C9-1130-6B4D758FE49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p>
        </p:txBody>
      </p:sp>
      <p:sp>
        <p:nvSpPr>
          <p:cNvPr id="1029" name="Rectangle 5">
            <a:extLst>
              <a:ext uri="{FF2B5EF4-FFF2-40B4-BE49-F238E27FC236}">
                <a16:creationId xmlns:a16="http://schemas.microsoft.com/office/drawing/2014/main" id="{B346B24D-565D-2EB2-1436-4B22BDE1190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a:extLst>
              <a:ext uri="{FF2B5EF4-FFF2-40B4-BE49-F238E27FC236}">
                <a16:creationId xmlns:a16="http://schemas.microsoft.com/office/drawing/2014/main" id="{2D30447B-8AC5-4613-1DEA-1D1DCC7EC61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4F284F0-FADA-2A4E-B933-62E8F82B4BC9}" type="slidenum">
              <a:rPr lang="en-GB" altLang="pt-PT"/>
              <a:pPr>
                <a:defRPr/>
              </a:pPr>
              <a:t>‹nº›</a:t>
            </a:fld>
            <a:endParaRPr lang="en-GB" altLang="pt-PT"/>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FCECB2C-A22B-4B96-C0C3-D6D47AB73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2"/>
            <a:ext cx="9316777" cy="12120993"/>
          </a:xfrm>
          <a:prstGeom prst="rect">
            <a:avLst/>
          </a:prstGeom>
        </p:spPr>
      </p:pic>
      <p:sp>
        <p:nvSpPr>
          <p:cNvPr id="2" name="Título 1">
            <a:extLst>
              <a:ext uri="{FF2B5EF4-FFF2-40B4-BE49-F238E27FC236}">
                <a16:creationId xmlns:a16="http://schemas.microsoft.com/office/drawing/2014/main" id="{8E2F572E-074C-FEF2-8610-EB5480C7D2D2}"/>
              </a:ext>
            </a:extLst>
          </p:cNvPr>
          <p:cNvSpPr>
            <a:spLocks noGrp="1"/>
          </p:cNvSpPr>
          <p:nvPr>
            <p:ph type="title"/>
          </p:nvPr>
        </p:nvSpPr>
        <p:spPr/>
        <p:txBody>
          <a:bodyPr/>
          <a:lstStyle/>
          <a:p>
            <a:r>
              <a:rPr lang="pt-PT" dirty="0"/>
              <a:t>Receção de Matérias Primas</a:t>
            </a:r>
          </a:p>
        </p:txBody>
      </p:sp>
      <p:pic>
        <p:nvPicPr>
          <p:cNvPr id="93185" name="Picture 1" descr="page18image2420913664">
            <a:extLst>
              <a:ext uri="{FF2B5EF4-FFF2-40B4-BE49-F238E27FC236}">
                <a16:creationId xmlns:a16="http://schemas.microsoft.com/office/drawing/2014/main" id="{51DC8156-21B4-4044-B328-A298EE140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86" name="Picture 2" descr="page18image2420914288">
            <a:extLst>
              <a:ext uri="{FF2B5EF4-FFF2-40B4-BE49-F238E27FC236}">
                <a16:creationId xmlns:a16="http://schemas.microsoft.com/office/drawing/2014/main" id="{00C9F320-F516-557C-A917-ADA9BC4A8F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87" name="Picture 3" descr="page18image2420914912">
            <a:extLst>
              <a:ext uri="{FF2B5EF4-FFF2-40B4-BE49-F238E27FC236}">
                <a16:creationId xmlns:a16="http://schemas.microsoft.com/office/drawing/2014/main" id="{D35B62B3-8A4F-2E60-2AD9-60C3D9104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88" name="Picture 4" descr="page18image2420915568">
            <a:extLst>
              <a:ext uri="{FF2B5EF4-FFF2-40B4-BE49-F238E27FC236}">
                <a16:creationId xmlns:a16="http://schemas.microsoft.com/office/drawing/2014/main" id="{498A47D6-EC7B-8D9A-F7F5-EF7BCAA222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89" name="Picture 5" descr="page18image2420916192">
            <a:extLst>
              <a:ext uri="{FF2B5EF4-FFF2-40B4-BE49-F238E27FC236}">
                <a16:creationId xmlns:a16="http://schemas.microsoft.com/office/drawing/2014/main" id="{C3527247-8736-393E-3571-C04EF41CA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90" name="Picture 6" descr="page18image2420916816">
            <a:extLst>
              <a:ext uri="{FF2B5EF4-FFF2-40B4-BE49-F238E27FC236}">
                <a16:creationId xmlns:a16="http://schemas.microsoft.com/office/drawing/2014/main" id="{93EB39F2-3E8D-B61F-9637-3B35A5C9B1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3191" name="Picture 7" descr="page18image2420917440">
            <a:extLst>
              <a:ext uri="{FF2B5EF4-FFF2-40B4-BE49-F238E27FC236}">
                <a16:creationId xmlns:a16="http://schemas.microsoft.com/office/drawing/2014/main" id="{F8472AAE-1800-D563-AC97-23F3719AAE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371600"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6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001C2-9516-35A0-4A1B-BD250C0909E3}"/>
              </a:ext>
            </a:extLst>
          </p:cNvPr>
          <p:cNvSpPr>
            <a:spLocks noGrp="1"/>
          </p:cNvSpPr>
          <p:nvPr>
            <p:ph type="title"/>
          </p:nvPr>
        </p:nvSpPr>
        <p:spPr/>
        <p:txBody>
          <a:bodyPr/>
          <a:lstStyle/>
          <a:p>
            <a:r>
              <a:rPr lang="pt-PT" dirty="0"/>
              <a:t>Colheita de amostras</a:t>
            </a:r>
          </a:p>
        </p:txBody>
      </p:sp>
      <p:sp>
        <p:nvSpPr>
          <p:cNvPr id="3" name="Marcador de Posição de Conteúdo 2">
            <a:extLst>
              <a:ext uri="{FF2B5EF4-FFF2-40B4-BE49-F238E27FC236}">
                <a16:creationId xmlns:a16="http://schemas.microsoft.com/office/drawing/2014/main" id="{FEF5142C-2DC5-ACA7-A7B7-E3508910F3F6}"/>
              </a:ext>
            </a:extLst>
          </p:cNvPr>
          <p:cNvSpPr>
            <a:spLocks noGrp="1"/>
          </p:cNvSpPr>
          <p:nvPr>
            <p:ph idx="1"/>
          </p:nvPr>
        </p:nvSpPr>
        <p:spPr/>
        <p:txBody>
          <a:bodyPr/>
          <a:lstStyle/>
          <a:p>
            <a:r>
              <a:rPr lang="pt-PT" sz="1800" b="1" i="1" dirty="0">
                <a:solidFill>
                  <a:srgbClr val="3D4C51"/>
                </a:solidFill>
                <a:effectLst/>
                <a:latin typeface="MyriadPro"/>
              </a:rPr>
              <a:t>AMOSTRAGEM</a:t>
            </a:r>
          </a:p>
          <a:p>
            <a:r>
              <a:rPr lang="pt-PT" sz="1800" b="1" i="1" dirty="0">
                <a:solidFill>
                  <a:srgbClr val="3D4C51"/>
                </a:solidFill>
                <a:effectLst/>
                <a:latin typeface="MyriadPro"/>
              </a:rPr>
              <a:t>um operador experiente recolhe amostras de diferentes pontos da carga da cada matéria prima para analisar a qualidade no laboratório antes de aceitar o produto.</a:t>
            </a:r>
          </a:p>
          <a:p>
            <a:r>
              <a:rPr lang="pt-PT" sz="1800" b="1" i="1" dirty="0">
                <a:solidFill>
                  <a:srgbClr val="3D4C51"/>
                </a:solidFill>
                <a:effectLst/>
                <a:latin typeface="MyriadPro"/>
              </a:rPr>
              <a:t>Análise </a:t>
            </a:r>
            <a:r>
              <a:rPr lang="pt-PT" sz="1800" b="1" i="1" dirty="0" err="1">
                <a:solidFill>
                  <a:srgbClr val="3D4C51"/>
                </a:solidFill>
                <a:effectLst/>
                <a:latin typeface="MyriadPro"/>
              </a:rPr>
              <a:t>quimica</a:t>
            </a:r>
            <a:endParaRPr lang="pt-PT" sz="1800" b="1" i="1" dirty="0">
              <a:solidFill>
                <a:srgbClr val="3D4C51"/>
              </a:solidFill>
              <a:effectLst/>
              <a:latin typeface="MyriadPro"/>
            </a:endParaRPr>
          </a:p>
          <a:p>
            <a:r>
              <a:rPr lang="pt-PT" sz="1800" b="1" i="1" dirty="0">
                <a:solidFill>
                  <a:srgbClr val="3D4C51"/>
                </a:solidFill>
                <a:effectLst/>
                <a:latin typeface="MyriadPro"/>
              </a:rPr>
              <a:t>Proteína </a:t>
            </a:r>
          </a:p>
          <a:p>
            <a:r>
              <a:rPr lang="pt-PT" sz="1800" b="1" i="1" dirty="0">
                <a:solidFill>
                  <a:srgbClr val="3D4C51"/>
                </a:solidFill>
                <a:latin typeface="MyriadPro"/>
              </a:rPr>
              <a:t>Gordura</a:t>
            </a:r>
          </a:p>
          <a:p>
            <a:r>
              <a:rPr lang="pt-PT" sz="1800" b="1" i="1" dirty="0">
                <a:solidFill>
                  <a:srgbClr val="3D4C51"/>
                </a:solidFill>
                <a:effectLst/>
                <a:latin typeface="MyriadPro"/>
              </a:rPr>
              <a:t>Fibra</a:t>
            </a:r>
          </a:p>
          <a:p>
            <a:r>
              <a:rPr lang="pt-PT" sz="1800" b="1" i="1" dirty="0">
                <a:solidFill>
                  <a:srgbClr val="3D4C51"/>
                </a:solidFill>
                <a:latin typeface="MyriadPro"/>
              </a:rPr>
              <a:t>Amido</a:t>
            </a:r>
          </a:p>
          <a:p>
            <a:r>
              <a:rPr lang="pt-PT" sz="1800" b="1" i="1" dirty="0">
                <a:solidFill>
                  <a:srgbClr val="3D4C51"/>
                </a:solidFill>
                <a:effectLst/>
                <a:latin typeface="MyriadPro"/>
              </a:rPr>
              <a:t>Cinzas</a:t>
            </a:r>
          </a:p>
        </p:txBody>
      </p:sp>
    </p:spTree>
    <p:extLst>
      <p:ext uri="{BB962C8B-B14F-4D97-AF65-F5344CB8AC3E}">
        <p14:creationId xmlns:p14="http://schemas.microsoft.com/office/powerpoint/2010/main" val="87558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0EF818-0F35-BB49-FBFE-E880DF4ED18B}"/>
              </a:ext>
            </a:extLst>
          </p:cNvPr>
          <p:cNvSpPr>
            <a:spLocks noGrp="1" noChangeArrowheads="1"/>
          </p:cNvSpPr>
          <p:nvPr>
            <p:ph type="title"/>
          </p:nvPr>
        </p:nvSpPr>
        <p:spPr/>
        <p:txBody>
          <a:bodyPr/>
          <a:lstStyle/>
          <a:p>
            <a:pPr eaLnBrk="1" hangingPunct="1"/>
            <a:r>
              <a:rPr lang="pt-PT" altLang="pt-PT" sz="3600">
                <a:latin typeface="Arial" panose="020B0604020202020204" pitchFamily="34" charset="0"/>
              </a:rPr>
              <a:t>Obtenção de uma amostra de matéria-prima</a:t>
            </a:r>
          </a:p>
        </p:txBody>
      </p:sp>
      <p:sp>
        <p:nvSpPr>
          <p:cNvPr id="9219" name="Rectangle 3">
            <a:extLst>
              <a:ext uri="{FF2B5EF4-FFF2-40B4-BE49-F238E27FC236}">
                <a16:creationId xmlns:a16="http://schemas.microsoft.com/office/drawing/2014/main" id="{95B2B7E1-80AA-5EB3-DBDE-AB16CD854CBA}"/>
              </a:ext>
            </a:extLst>
          </p:cNvPr>
          <p:cNvSpPr>
            <a:spLocks noGrp="1" noChangeArrowheads="1"/>
          </p:cNvSpPr>
          <p:nvPr>
            <p:ph type="body" idx="1"/>
          </p:nvPr>
        </p:nvSpPr>
        <p:spPr>
          <a:xfrm>
            <a:off x="684213" y="2276475"/>
            <a:ext cx="8064500" cy="4114800"/>
          </a:xfrm>
        </p:spPr>
        <p:txBody>
          <a:bodyPr/>
          <a:lstStyle/>
          <a:p>
            <a:pPr eaLnBrk="1" hangingPunct="1"/>
            <a:r>
              <a:rPr lang="pt-PT" altLang="pt-PT" sz="2800">
                <a:latin typeface="Arial" panose="020B0604020202020204" pitchFamily="34" charset="0"/>
              </a:rPr>
              <a:t>Seguir um esquema de amostragem predefinido</a:t>
            </a:r>
          </a:p>
          <a:p>
            <a:pPr eaLnBrk="1" hangingPunct="1"/>
            <a:r>
              <a:rPr lang="pt-PT" altLang="pt-PT" sz="2800">
                <a:latin typeface="Arial" panose="020B0604020202020204" pitchFamily="34" charset="0"/>
              </a:rPr>
              <a:t>Obter uma amostra representativa</a:t>
            </a:r>
          </a:p>
          <a:p>
            <a:pPr eaLnBrk="1" hangingPunct="1"/>
            <a:r>
              <a:rPr lang="pt-PT" altLang="pt-PT" sz="2800">
                <a:latin typeface="Arial" panose="020B0604020202020204" pitchFamily="34" charset="0"/>
              </a:rPr>
              <a:t>Usar os equipamentos próprios de amostragem</a:t>
            </a:r>
          </a:p>
          <a:p>
            <a:pPr eaLnBrk="1" hangingPunct="1"/>
            <a:r>
              <a:rPr lang="pt-PT" altLang="pt-PT" sz="2800">
                <a:latin typeface="Arial" panose="020B0604020202020204" pitchFamily="34" charset="0"/>
              </a:rPr>
              <a:t>Inspeccionar as características organolépticas da amostra no local de recolha</a:t>
            </a:r>
          </a:p>
          <a:p>
            <a:pPr eaLnBrk="1" hangingPunct="1"/>
            <a:r>
              <a:rPr lang="pt-PT" altLang="pt-PT" sz="2800">
                <a:latin typeface="Arial" panose="020B0604020202020204" pitchFamily="34" charset="0"/>
              </a:rPr>
              <a:t>Preparar a amostra para ser mandada para o laboratório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6CCBB-F3B4-3D83-8E0A-3C9635D7393E}"/>
              </a:ext>
            </a:extLst>
          </p:cNvPr>
          <p:cNvSpPr>
            <a:spLocks noGrp="1"/>
          </p:cNvSpPr>
          <p:nvPr>
            <p:ph type="title"/>
          </p:nvPr>
        </p:nvSpPr>
        <p:spPr/>
        <p:txBody>
          <a:bodyPr/>
          <a:lstStyle/>
          <a:p>
            <a:r>
              <a:rPr lang="pt-PT" dirty="0"/>
              <a:t>Fotos de amostras de </a:t>
            </a:r>
            <a:r>
              <a:rPr lang="pt-PT" dirty="0" err="1"/>
              <a:t>Mp</a:t>
            </a:r>
            <a:endParaRPr lang="pt-PT" dirty="0"/>
          </a:p>
        </p:txBody>
      </p:sp>
      <p:sp>
        <p:nvSpPr>
          <p:cNvPr id="3" name="Marcador de Posição de Conteúdo 2">
            <a:extLst>
              <a:ext uri="{FF2B5EF4-FFF2-40B4-BE49-F238E27FC236}">
                <a16:creationId xmlns:a16="http://schemas.microsoft.com/office/drawing/2014/main" id="{6286EB99-9CF8-74C2-9C19-0DAEC08B1161}"/>
              </a:ext>
            </a:extLst>
          </p:cNvPr>
          <p:cNvSpPr>
            <a:spLocks noGrp="1"/>
          </p:cNvSpPr>
          <p:nvPr>
            <p:ph idx="1"/>
          </p:nvPr>
        </p:nvSpPr>
        <p:spPr/>
        <p:txBody>
          <a:bodyPr/>
          <a:lstStyle/>
          <a:p>
            <a:endParaRPr lang="pt-PT"/>
          </a:p>
        </p:txBody>
      </p:sp>
    </p:spTree>
    <p:extLst>
      <p:ext uri="{BB962C8B-B14F-4D97-AF65-F5344CB8AC3E}">
        <p14:creationId xmlns:p14="http://schemas.microsoft.com/office/powerpoint/2010/main" val="137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5F83BD-4027-6FC8-7D99-1C0104BDFEF0}"/>
              </a:ext>
            </a:extLst>
          </p:cNvPr>
          <p:cNvSpPr>
            <a:spLocks noGrp="1" noChangeArrowheads="1"/>
          </p:cNvSpPr>
          <p:nvPr>
            <p:ph type="title"/>
          </p:nvPr>
        </p:nvSpPr>
        <p:spPr>
          <a:xfrm>
            <a:off x="684213" y="333375"/>
            <a:ext cx="7772400" cy="1143000"/>
          </a:xfrm>
        </p:spPr>
        <p:txBody>
          <a:bodyPr/>
          <a:lstStyle/>
          <a:p>
            <a:pPr eaLnBrk="1" hangingPunct="1"/>
            <a:r>
              <a:rPr lang="pt-PT" altLang="pt-PT" sz="3200">
                <a:latin typeface="Arial" panose="020B0604020202020204" pitchFamily="34" charset="0"/>
              </a:rPr>
              <a:t>Obtenção de amostras das matérias-primas recebidas</a:t>
            </a:r>
          </a:p>
        </p:txBody>
      </p:sp>
      <p:pic>
        <p:nvPicPr>
          <p:cNvPr id="11267" name="Picture 4">
            <a:extLst>
              <a:ext uri="{FF2B5EF4-FFF2-40B4-BE49-F238E27FC236}">
                <a16:creationId xmlns:a16="http://schemas.microsoft.com/office/drawing/2014/main" id="{18781AD2-B2A0-0802-2054-F04971D1B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957638"/>
            <a:ext cx="2700338"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5BD47CDB-4FE3-E098-0EFA-521A49FCE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16113"/>
            <a:ext cx="42291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a:extLst>
              <a:ext uri="{FF2B5EF4-FFF2-40B4-BE49-F238E27FC236}">
                <a16:creationId xmlns:a16="http://schemas.microsoft.com/office/drawing/2014/main" id="{CC87D9F8-FEF9-6E1A-3837-845EE7ABC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652963"/>
            <a:ext cx="3816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a:extLst>
              <a:ext uri="{FF2B5EF4-FFF2-40B4-BE49-F238E27FC236}">
                <a16:creationId xmlns:a16="http://schemas.microsoft.com/office/drawing/2014/main" id="{752C30E2-D158-9BAA-57C2-1CAAC56E30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916113"/>
            <a:ext cx="43767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8">
            <a:extLst>
              <a:ext uri="{FF2B5EF4-FFF2-40B4-BE49-F238E27FC236}">
                <a16:creationId xmlns:a16="http://schemas.microsoft.com/office/drawing/2014/main" id="{2A36445A-AD4D-1E79-202C-700BE452EC0E}"/>
              </a:ext>
            </a:extLst>
          </p:cNvPr>
          <p:cNvSpPr>
            <a:spLocks noChangeArrowheads="1"/>
          </p:cNvSpPr>
          <p:nvPr/>
        </p:nvSpPr>
        <p:spPr bwMode="auto">
          <a:xfrm>
            <a:off x="7092950" y="6524625"/>
            <a:ext cx="142875" cy="144463"/>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B9B43-9F2A-A29E-5CA3-8438CE9CF9CF}"/>
              </a:ext>
            </a:extLst>
          </p:cNvPr>
          <p:cNvSpPr>
            <a:spLocks noGrp="1"/>
          </p:cNvSpPr>
          <p:nvPr>
            <p:ph type="title"/>
          </p:nvPr>
        </p:nvSpPr>
        <p:spPr/>
        <p:txBody>
          <a:bodyPr/>
          <a:lstStyle/>
          <a:p>
            <a:endParaRPr lang="pt-PT"/>
          </a:p>
        </p:txBody>
      </p:sp>
      <p:pic>
        <p:nvPicPr>
          <p:cNvPr id="90114" name="Picture 2" descr="Instalaciones - Recepción, Acondicionamiento y Almacenaje de Granos">
            <a:extLst>
              <a:ext uri="{FF2B5EF4-FFF2-40B4-BE49-F238E27FC236}">
                <a16:creationId xmlns:a16="http://schemas.microsoft.com/office/drawing/2014/main" id="{4B4CE575-6F0C-2C95-2D15-A52A177590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228" y="1752600"/>
            <a:ext cx="7569200" cy="454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4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A09678-67BE-F2F1-FD55-38C774A81CCE}"/>
              </a:ext>
            </a:extLst>
          </p:cNvPr>
          <p:cNvSpPr>
            <a:spLocks noGrp="1" noChangeArrowheads="1"/>
          </p:cNvSpPr>
          <p:nvPr>
            <p:ph type="title"/>
          </p:nvPr>
        </p:nvSpPr>
        <p:spPr>
          <a:xfrm>
            <a:off x="611188" y="260350"/>
            <a:ext cx="7772400" cy="1143000"/>
          </a:xfrm>
        </p:spPr>
        <p:txBody>
          <a:bodyPr/>
          <a:lstStyle/>
          <a:p>
            <a:pPr eaLnBrk="1" hangingPunct="1"/>
            <a:r>
              <a:rPr lang="pt-PT" altLang="pt-PT"/>
              <a:t>Redução da amostra</a:t>
            </a:r>
          </a:p>
        </p:txBody>
      </p:sp>
      <p:sp>
        <p:nvSpPr>
          <p:cNvPr id="13315" name="Rectangle 3">
            <a:extLst>
              <a:ext uri="{FF2B5EF4-FFF2-40B4-BE49-F238E27FC236}">
                <a16:creationId xmlns:a16="http://schemas.microsoft.com/office/drawing/2014/main" id="{5DE60936-10E5-E326-1368-6598EDEDDC92}"/>
              </a:ext>
            </a:extLst>
          </p:cNvPr>
          <p:cNvSpPr>
            <a:spLocks noGrp="1" noChangeArrowheads="1"/>
          </p:cNvSpPr>
          <p:nvPr>
            <p:ph type="body" idx="1"/>
          </p:nvPr>
        </p:nvSpPr>
        <p:spPr/>
        <p:txBody>
          <a:bodyPr/>
          <a:lstStyle/>
          <a:p>
            <a:pPr eaLnBrk="1" hangingPunct="1"/>
            <a:endParaRPr lang="pt-PT" altLang="pt-PT"/>
          </a:p>
        </p:txBody>
      </p:sp>
      <p:pic>
        <p:nvPicPr>
          <p:cNvPr id="13316" name="Picture 4">
            <a:extLst>
              <a:ext uri="{FF2B5EF4-FFF2-40B4-BE49-F238E27FC236}">
                <a16:creationId xmlns:a16="http://schemas.microsoft.com/office/drawing/2014/main" id="{EBA728C4-E6CC-5CF3-3498-FCBDC2489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864076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55E5FFF5-EED3-EFD1-1546-83C8E85F6212}"/>
              </a:ext>
            </a:extLst>
          </p:cNvPr>
          <p:cNvSpPr>
            <a:spLocks noChangeArrowheads="1"/>
          </p:cNvSpPr>
          <p:nvPr/>
        </p:nvSpPr>
        <p:spPr bwMode="auto">
          <a:xfrm>
            <a:off x="611188" y="1412875"/>
            <a:ext cx="2808287" cy="25923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
        <p:nvSpPr>
          <p:cNvPr id="13318" name="Text Box 6">
            <a:extLst>
              <a:ext uri="{FF2B5EF4-FFF2-40B4-BE49-F238E27FC236}">
                <a16:creationId xmlns:a16="http://schemas.microsoft.com/office/drawing/2014/main" id="{F6AEF0EF-F640-489D-775A-1B62780200B6}"/>
              </a:ext>
            </a:extLst>
          </p:cNvPr>
          <p:cNvSpPr txBox="1">
            <a:spLocks noChangeArrowheads="1"/>
          </p:cNvSpPr>
          <p:nvPr/>
        </p:nvSpPr>
        <p:spPr bwMode="auto">
          <a:xfrm>
            <a:off x="468313" y="2060575"/>
            <a:ext cx="41767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t-PT" altLang="pt-PT" sz="2800"/>
              <a:t>Para obtenção de amostras para análise e amostras para armazenar na fábrica.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26CD993-55CC-B8C0-D8DA-CCF0A6E3D455}"/>
              </a:ext>
            </a:extLst>
          </p:cNvPr>
          <p:cNvSpPr>
            <a:spLocks noGrp="1" noChangeArrowheads="1"/>
          </p:cNvSpPr>
          <p:nvPr>
            <p:ph type="title"/>
          </p:nvPr>
        </p:nvSpPr>
        <p:spPr>
          <a:xfrm>
            <a:off x="900113" y="549275"/>
            <a:ext cx="7415212" cy="1143000"/>
          </a:xfrm>
        </p:spPr>
        <p:txBody>
          <a:bodyPr/>
          <a:lstStyle/>
          <a:p>
            <a:pPr eaLnBrk="1" hangingPunct="1"/>
            <a:r>
              <a:rPr lang="pt-PT" altLang="pt-PT" sz="4000">
                <a:latin typeface="Arial" panose="020B0604020202020204" pitchFamily="34" charset="0"/>
              </a:rPr>
              <a:t>Análises laboratoriais a matérias-primas</a:t>
            </a:r>
          </a:p>
        </p:txBody>
      </p:sp>
      <p:graphicFrame>
        <p:nvGraphicFramePr>
          <p:cNvPr id="30765" name="Group 45">
            <a:extLst>
              <a:ext uri="{FF2B5EF4-FFF2-40B4-BE49-F238E27FC236}">
                <a16:creationId xmlns:a16="http://schemas.microsoft.com/office/drawing/2014/main" id="{88F29250-EFE6-A48C-36C0-23DE0CE16035}"/>
              </a:ext>
            </a:extLst>
          </p:cNvPr>
          <p:cNvGraphicFramePr>
            <a:graphicFrameLocks noGrp="1"/>
          </p:cNvGraphicFramePr>
          <p:nvPr>
            <p:ph sz="half" idx="1"/>
          </p:nvPr>
        </p:nvGraphicFramePr>
        <p:xfrm>
          <a:off x="1116013" y="2133600"/>
          <a:ext cx="7200900" cy="3798912"/>
        </p:xfrm>
        <a:graphic>
          <a:graphicData uri="http://schemas.openxmlformats.org/drawingml/2006/table">
            <a:tbl>
              <a:tblPr/>
              <a:tblGrid>
                <a:gridCol w="4032250">
                  <a:extLst>
                    <a:ext uri="{9D8B030D-6E8A-4147-A177-3AD203B41FA5}">
                      <a16:colId xmlns:a16="http://schemas.microsoft.com/office/drawing/2014/main" val="20000"/>
                    </a:ext>
                  </a:extLst>
                </a:gridCol>
                <a:gridCol w="3168650">
                  <a:extLst>
                    <a:ext uri="{9D8B030D-6E8A-4147-A177-3AD203B41FA5}">
                      <a16:colId xmlns:a16="http://schemas.microsoft.com/office/drawing/2014/main" val="20001"/>
                    </a:ext>
                  </a:extLst>
                </a:gridCol>
              </a:tblGrid>
              <a:tr h="720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tx1"/>
                          </a:solidFill>
                          <a:effectLst/>
                          <a:latin typeface="Arial" charset="0"/>
                        </a:rPr>
                        <a:t>Gerais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Específicas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3078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Humidade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Cinzas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Proteína bruta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Extracto etéreo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Fibra bruta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Extractos não azotados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Brix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MIU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Urease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Aflatoxina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Gossipol</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5634A0-3977-7871-B86B-1A4C25F31964}"/>
              </a:ext>
            </a:extLst>
          </p:cNvPr>
          <p:cNvSpPr>
            <a:spLocks noGrp="1" noChangeArrowheads="1"/>
          </p:cNvSpPr>
          <p:nvPr>
            <p:ph type="title"/>
          </p:nvPr>
        </p:nvSpPr>
        <p:spPr>
          <a:xfrm>
            <a:off x="900113" y="549275"/>
            <a:ext cx="7415212" cy="1143000"/>
          </a:xfrm>
        </p:spPr>
        <p:txBody>
          <a:bodyPr/>
          <a:lstStyle/>
          <a:p>
            <a:pPr eaLnBrk="1" hangingPunct="1"/>
            <a:r>
              <a:rPr lang="pt-PT" altLang="pt-PT" sz="4000">
                <a:latin typeface="Arial" panose="020B0604020202020204" pitchFamily="34" charset="0"/>
              </a:rPr>
              <a:t>Análises laboratoriais a matérias-primas</a:t>
            </a:r>
          </a:p>
        </p:txBody>
      </p:sp>
      <p:graphicFrame>
        <p:nvGraphicFramePr>
          <p:cNvPr id="30765" name="Group 45">
            <a:extLst>
              <a:ext uri="{FF2B5EF4-FFF2-40B4-BE49-F238E27FC236}">
                <a16:creationId xmlns:a16="http://schemas.microsoft.com/office/drawing/2014/main" id="{243CC64F-6CCB-D78F-5C4D-17AC2B22B701}"/>
              </a:ext>
            </a:extLst>
          </p:cNvPr>
          <p:cNvGraphicFramePr>
            <a:graphicFrameLocks noGrp="1"/>
          </p:cNvGraphicFramePr>
          <p:nvPr>
            <p:ph sz="half" idx="1"/>
          </p:nvPr>
        </p:nvGraphicFramePr>
        <p:xfrm>
          <a:off x="1116013" y="2133600"/>
          <a:ext cx="7200900" cy="3798912"/>
        </p:xfrm>
        <a:graphic>
          <a:graphicData uri="http://schemas.openxmlformats.org/drawingml/2006/table">
            <a:tbl>
              <a:tblPr/>
              <a:tblGrid>
                <a:gridCol w="4032250">
                  <a:extLst>
                    <a:ext uri="{9D8B030D-6E8A-4147-A177-3AD203B41FA5}">
                      <a16:colId xmlns:a16="http://schemas.microsoft.com/office/drawing/2014/main" val="20000"/>
                    </a:ext>
                  </a:extLst>
                </a:gridCol>
                <a:gridCol w="3168650">
                  <a:extLst>
                    <a:ext uri="{9D8B030D-6E8A-4147-A177-3AD203B41FA5}">
                      <a16:colId xmlns:a16="http://schemas.microsoft.com/office/drawing/2014/main" val="20001"/>
                    </a:ext>
                  </a:extLst>
                </a:gridCol>
              </a:tblGrid>
              <a:tr h="720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tx1"/>
                          </a:solidFill>
                          <a:effectLst/>
                          <a:latin typeface="Arial" charset="0"/>
                        </a:rPr>
                        <a:t>Gerais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Específicas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3078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Humidade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Cinzas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Proteína bruta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Extracto etéreo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Fibra bruta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a:ln>
                            <a:noFill/>
                          </a:ln>
                          <a:solidFill>
                            <a:schemeClr val="tx1"/>
                          </a:solidFill>
                          <a:effectLst/>
                          <a:latin typeface="Arial" charset="0"/>
                        </a:rPr>
                        <a:t>Extractos não azotados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err="1">
                          <a:ln>
                            <a:noFill/>
                          </a:ln>
                          <a:solidFill>
                            <a:schemeClr val="accent2">
                              <a:lumMod val="75000"/>
                            </a:schemeClr>
                          </a:solidFill>
                          <a:effectLst/>
                          <a:latin typeface="Arial" charset="0"/>
                        </a:rPr>
                        <a:t>Brix</a:t>
                      </a:r>
                      <a:endParaRPr kumimoji="0" lang="pt-PT" sz="2800" b="0" i="0" u="none" strike="noStrike" cap="none" normalizeH="0" baseline="0" dirty="0">
                        <a:ln>
                          <a:noFill/>
                        </a:ln>
                        <a:solidFill>
                          <a:schemeClr val="accent2">
                            <a:lumMod val="7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a:ln>
                            <a:noFill/>
                          </a:ln>
                          <a:solidFill>
                            <a:schemeClr val="accent2">
                              <a:lumMod val="75000"/>
                            </a:schemeClr>
                          </a:solidFill>
                          <a:effectLst/>
                          <a:latin typeface="Arial" charset="0"/>
                        </a:rPr>
                        <a:t>MIU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err="1">
                          <a:ln>
                            <a:noFill/>
                          </a:ln>
                          <a:solidFill>
                            <a:schemeClr val="accent2">
                              <a:lumMod val="75000"/>
                            </a:schemeClr>
                          </a:solidFill>
                          <a:effectLst/>
                          <a:latin typeface="Arial" charset="0"/>
                        </a:rPr>
                        <a:t>Urease</a:t>
                      </a:r>
                      <a:endParaRPr kumimoji="0" lang="pt-PT" sz="2800" b="0" i="0" u="none" strike="noStrike" cap="none" normalizeH="0" baseline="0" dirty="0">
                        <a:ln>
                          <a:noFill/>
                        </a:ln>
                        <a:solidFill>
                          <a:schemeClr val="accent2">
                            <a:lumMod val="7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err="1">
                          <a:ln>
                            <a:noFill/>
                          </a:ln>
                          <a:solidFill>
                            <a:schemeClr val="accent2">
                              <a:lumMod val="75000"/>
                            </a:schemeClr>
                          </a:solidFill>
                          <a:effectLst/>
                          <a:latin typeface="Arial" charset="0"/>
                        </a:rPr>
                        <a:t>Aflatoxina</a:t>
                      </a:r>
                      <a:endParaRPr kumimoji="0" lang="pt-PT" sz="2800" b="0" i="0" u="none" strike="noStrike" cap="none" normalizeH="0" baseline="0" dirty="0">
                        <a:ln>
                          <a:noFill/>
                        </a:ln>
                        <a:solidFill>
                          <a:schemeClr val="accent2">
                            <a:lumMod val="7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800" b="0" i="0" u="none" strike="noStrike" cap="none" normalizeH="0" baseline="0" dirty="0" err="1">
                          <a:ln>
                            <a:noFill/>
                          </a:ln>
                          <a:solidFill>
                            <a:schemeClr val="accent2">
                              <a:lumMod val="75000"/>
                            </a:schemeClr>
                          </a:solidFill>
                          <a:effectLst/>
                          <a:latin typeface="Arial" charset="0"/>
                        </a:rPr>
                        <a:t>Gossipol</a:t>
                      </a:r>
                      <a:endParaRPr kumimoji="0" lang="pt-PT" sz="2800" b="0" i="0" u="none" strike="noStrike" cap="none" normalizeH="0" baseline="0" dirty="0">
                        <a:ln>
                          <a:noFill/>
                        </a:ln>
                        <a:solidFill>
                          <a:schemeClr val="accent2">
                            <a:lumMod val="75000"/>
                          </a:schemeClr>
                        </a:solidFill>
                        <a:effectLst/>
                        <a:latin typeface="Arial"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E52D8E3-39DB-1A9C-E28A-8E199855BEDC}"/>
              </a:ext>
            </a:extLst>
          </p:cNvPr>
          <p:cNvSpPr>
            <a:spLocks noGrp="1" noChangeArrowheads="1"/>
          </p:cNvSpPr>
          <p:nvPr>
            <p:ph type="title"/>
          </p:nvPr>
        </p:nvSpPr>
        <p:spPr>
          <a:xfrm>
            <a:off x="684213" y="404813"/>
            <a:ext cx="7772400" cy="1143000"/>
          </a:xfrm>
        </p:spPr>
        <p:txBody>
          <a:bodyPr/>
          <a:lstStyle/>
          <a:p>
            <a:pPr eaLnBrk="1" hangingPunct="1"/>
            <a:r>
              <a:rPr lang="pt-PT" altLang="pt-PT">
                <a:latin typeface="Arial" panose="020B0604020202020204" pitchFamily="34" charset="0"/>
              </a:rPr>
              <a:t>Espectro NIR</a:t>
            </a:r>
          </a:p>
        </p:txBody>
      </p:sp>
      <p:sp>
        <p:nvSpPr>
          <p:cNvPr id="19459" name="Rectangle 3">
            <a:extLst>
              <a:ext uri="{FF2B5EF4-FFF2-40B4-BE49-F238E27FC236}">
                <a16:creationId xmlns:a16="http://schemas.microsoft.com/office/drawing/2014/main" id="{45DCF12E-1755-842D-BC01-3AB0CE724F6B}"/>
              </a:ext>
            </a:extLst>
          </p:cNvPr>
          <p:cNvSpPr>
            <a:spLocks noGrp="1" noChangeArrowheads="1"/>
          </p:cNvSpPr>
          <p:nvPr>
            <p:ph type="body" sz="half" idx="1"/>
          </p:nvPr>
        </p:nvSpPr>
        <p:spPr>
          <a:xfrm>
            <a:off x="468313" y="1844675"/>
            <a:ext cx="8280400" cy="4525963"/>
          </a:xfrm>
        </p:spPr>
        <p:txBody>
          <a:bodyPr/>
          <a:lstStyle/>
          <a:p>
            <a:pPr eaLnBrk="1" hangingPunct="1">
              <a:buFontTx/>
              <a:buNone/>
            </a:pPr>
            <a:r>
              <a:rPr lang="pt-PT" altLang="pt-PT" sz="2000">
                <a:latin typeface="Arial" panose="020B0604020202020204" pitchFamily="34" charset="0"/>
              </a:rPr>
              <a:t>Raio X          UV visivel          Infrared          Microwave        Radio NMR</a:t>
            </a:r>
          </a:p>
        </p:txBody>
      </p:sp>
      <p:sp>
        <p:nvSpPr>
          <p:cNvPr id="19460" name="Line 4">
            <a:extLst>
              <a:ext uri="{FF2B5EF4-FFF2-40B4-BE49-F238E27FC236}">
                <a16:creationId xmlns:a16="http://schemas.microsoft.com/office/drawing/2014/main" id="{FBD26EAF-16E0-2F37-8C3B-BD0ED6154E98}"/>
              </a:ext>
            </a:extLst>
          </p:cNvPr>
          <p:cNvSpPr>
            <a:spLocks noChangeShapeType="1"/>
          </p:cNvSpPr>
          <p:nvPr/>
        </p:nvSpPr>
        <p:spPr bwMode="auto">
          <a:xfrm>
            <a:off x="1692275" y="1916113"/>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9461" name="Line 5">
            <a:extLst>
              <a:ext uri="{FF2B5EF4-FFF2-40B4-BE49-F238E27FC236}">
                <a16:creationId xmlns:a16="http://schemas.microsoft.com/office/drawing/2014/main" id="{5BCFCDB0-1AC3-C6A9-7610-08ED51D4B86C}"/>
              </a:ext>
            </a:extLst>
          </p:cNvPr>
          <p:cNvSpPr>
            <a:spLocks noChangeShapeType="1"/>
          </p:cNvSpPr>
          <p:nvPr/>
        </p:nvSpPr>
        <p:spPr bwMode="auto">
          <a:xfrm>
            <a:off x="3563938" y="1916113"/>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9462" name="Line 6">
            <a:extLst>
              <a:ext uri="{FF2B5EF4-FFF2-40B4-BE49-F238E27FC236}">
                <a16:creationId xmlns:a16="http://schemas.microsoft.com/office/drawing/2014/main" id="{8A636903-A71B-49EC-0314-9FCEC45E5F56}"/>
              </a:ext>
            </a:extLst>
          </p:cNvPr>
          <p:cNvSpPr>
            <a:spLocks noChangeShapeType="1"/>
          </p:cNvSpPr>
          <p:nvPr/>
        </p:nvSpPr>
        <p:spPr bwMode="auto">
          <a:xfrm>
            <a:off x="5148263" y="1916113"/>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9463" name="Line 7">
            <a:extLst>
              <a:ext uri="{FF2B5EF4-FFF2-40B4-BE49-F238E27FC236}">
                <a16:creationId xmlns:a16="http://schemas.microsoft.com/office/drawing/2014/main" id="{03ADAD33-B7ED-C699-1B1A-C0F83331F8BD}"/>
              </a:ext>
            </a:extLst>
          </p:cNvPr>
          <p:cNvSpPr>
            <a:spLocks noChangeShapeType="1"/>
          </p:cNvSpPr>
          <p:nvPr/>
        </p:nvSpPr>
        <p:spPr bwMode="auto">
          <a:xfrm>
            <a:off x="7019925" y="1916113"/>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9464" name="Text Box 8">
            <a:extLst>
              <a:ext uri="{FF2B5EF4-FFF2-40B4-BE49-F238E27FC236}">
                <a16:creationId xmlns:a16="http://schemas.microsoft.com/office/drawing/2014/main" id="{9C31010E-48A1-463C-71C8-9D440FFB86C3}"/>
              </a:ext>
            </a:extLst>
          </p:cNvPr>
          <p:cNvSpPr txBox="1">
            <a:spLocks noChangeArrowheads="1"/>
          </p:cNvSpPr>
          <p:nvPr/>
        </p:nvSpPr>
        <p:spPr bwMode="auto">
          <a:xfrm>
            <a:off x="3635375" y="249237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t-PT" altLang="pt-PT" sz="2000">
                <a:solidFill>
                  <a:srgbClr val="FF0000"/>
                </a:solidFill>
                <a:latin typeface="Arial" panose="020B0604020202020204" pitchFamily="34" charset="0"/>
              </a:rPr>
              <a:t>NIR</a:t>
            </a:r>
          </a:p>
        </p:txBody>
      </p:sp>
      <p:graphicFrame>
        <p:nvGraphicFramePr>
          <p:cNvPr id="19465" name="Object 9">
            <a:extLst>
              <a:ext uri="{FF2B5EF4-FFF2-40B4-BE49-F238E27FC236}">
                <a16:creationId xmlns:a16="http://schemas.microsoft.com/office/drawing/2014/main" id="{BE1FF099-C3A4-A658-52CD-5A70F4BBE3C5}"/>
              </a:ext>
            </a:extLst>
          </p:cNvPr>
          <p:cNvGraphicFramePr>
            <a:graphicFrameLocks noGrp="1" noChangeAspect="1"/>
          </p:cNvGraphicFramePr>
          <p:nvPr>
            <p:ph sz="half" idx="2"/>
          </p:nvPr>
        </p:nvGraphicFramePr>
        <p:xfrm>
          <a:off x="900113" y="2971800"/>
          <a:ext cx="7134225" cy="4214813"/>
        </p:xfrm>
        <a:graphic>
          <a:graphicData uri="http://schemas.openxmlformats.org/presentationml/2006/ole">
            <mc:AlternateContent xmlns:mc="http://schemas.openxmlformats.org/markup-compatibility/2006">
              <mc:Choice xmlns:v="urn:schemas-microsoft-com:vml" Requires="v">
                <p:oleObj name="Slide" r:id="rId3" imgW="4533900" imgH="3403600" progId="PowerPoint.Slide.8">
                  <p:embed/>
                </p:oleObj>
              </mc:Choice>
              <mc:Fallback>
                <p:oleObj name="Slide" r:id="rId3" imgW="4533900" imgH="3403600" progId="PowerPoint.Slid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t="21130"/>
                      <a:stretch>
                        <a:fillRect/>
                      </a:stretch>
                    </p:blipFill>
                    <p:spPr bwMode="auto">
                      <a:xfrm>
                        <a:off x="900113" y="2971800"/>
                        <a:ext cx="7134225"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Line 10">
            <a:extLst>
              <a:ext uri="{FF2B5EF4-FFF2-40B4-BE49-F238E27FC236}">
                <a16:creationId xmlns:a16="http://schemas.microsoft.com/office/drawing/2014/main" id="{33BA69C4-0781-8DC8-E4CF-F350310F0362}"/>
              </a:ext>
            </a:extLst>
          </p:cNvPr>
          <p:cNvSpPr>
            <a:spLocks noChangeShapeType="1"/>
          </p:cNvSpPr>
          <p:nvPr/>
        </p:nvSpPr>
        <p:spPr bwMode="auto">
          <a:xfrm flipH="1">
            <a:off x="2700338" y="2781300"/>
            <a:ext cx="1008062" cy="3603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9467" name="Line 11">
            <a:extLst>
              <a:ext uri="{FF2B5EF4-FFF2-40B4-BE49-F238E27FC236}">
                <a16:creationId xmlns:a16="http://schemas.microsoft.com/office/drawing/2014/main" id="{BA852FC2-8C8D-B800-5DA4-7E5B498CA7E7}"/>
              </a:ext>
            </a:extLst>
          </p:cNvPr>
          <p:cNvSpPr>
            <a:spLocks noChangeShapeType="1"/>
          </p:cNvSpPr>
          <p:nvPr/>
        </p:nvSpPr>
        <p:spPr bwMode="auto">
          <a:xfrm>
            <a:off x="4140200" y="2781300"/>
            <a:ext cx="3384550" cy="3603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pt-P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863F35-7824-D1A4-7441-56C4C03AFB40}"/>
              </a:ext>
            </a:extLst>
          </p:cNvPr>
          <p:cNvSpPr>
            <a:spLocks noGrp="1" noChangeArrowheads="1"/>
          </p:cNvSpPr>
          <p:nvPr>
            <p:ph type="title"/>
          </p:nvPr>
        </p:nvSpPr>
        <p:spPr>
          <a:xfrm>
            <a:off x="684213" y="404813"/>
            <a:ext cx="7772400" cy="1143000"/>
          </a:xfrm>
        </p:spPr>
        <p:txBody>
          <a:bodyPr/>
          <a:lstStyle/>
          <a:p>
            <a:pPr eaLnBrk="1" hangingPunct="1"/>
            <a:r>
              <a:rPr lang="en-US" altLang="pt-PT">
                <a:solidFill>
                  <a:schemeClr val="tx1"/>
                </a:solidFill>
                <a:latin typeface="Arial" panose="020B0604020202020204" pitchFamily="34" charset="0"/>
              </a:rPr>
              <a:t>Absorção de infravermelhos</a:t>
            </a:r>
          </a:p>
        </p:txBody>
      </p:sp>
      <p:sp>
        <p:nvSpPr>
          <p:cNvPr id="21507" name="Rectangle 3">
            <a:extLst>
              <a:ext uri="{FF2B5EF4-FFF2-40B4-BE49-F238E27FC236}">
                <a16:creationId xmlns:a16="http://schemas.microsoft.com/office/drawing/2014/main" id="{F3A2051B-8247-7562-074A-4F88432BE6A6}"/>
              </a:ext>
            </a:extLst>
          </p:cNvPr>
          <p:cNvSpPr>
            <a:spLocks noGrp="1" noChangeArrowheads="1"/>
          </p:cNvSpPr>
          <p:nvPr>
            <p:ph type="body" sz="half" idx="1"/>
          </p:nvPr>
        </p:nvSpPr>
        <p:spPr>
          <a:xfrm>
            <a:off x="468313" y="1773238"/>
            <a:ext cx="8077200" cy="4525962"/>
          </a:xfrm>
          <a:noFill/>
        </p:spPr>
        <p:txBody>
          <a:bodyPr/>
          <a:lstStyle/>
          <a:p>
            <a:pPr eaLnBrk="1" hangingPunct="1">
              <a:spcAft>
                <a:spcPct val="20000"/>
              </a:spcAft>
              <a:buClr>
                <a:schemeClr val="tx1"/>
              </a:buClr>
            </a:pPr>
            <a:r>
              <a:rPr lang="en-US" altLang="pt-PT" sz="2800">
                <a:latin typeface="Arial" panose="020B0604020202020204" pitchFamily="34" charset="0"/>
              </a:rPr>
              <a:t>Os infravermelhos atravessam a amostra e o espectro absorvido é calculado</a:t>
            </a:r>
          </a:p>
          <a:p>
            <a:pPr eaLnBrk="1" hangingPunct="1">
              <a:spcAft>
                <a:spcPct val="20000"/>
              </a:spcAft>
              <a:buClr>
                <a:schemeClr val="tx1"/>
              </a:buClr>
            </a:pPr>
            <a:endParaRPr lang="en-US" altLang="pt-PT" sz="2800">
              <a:latin typeface="Arial" panose="020B0604020202020204" pitchFamily="34" charset="0"/>
            </a:endParaRPr>
          </a:p>
          <a:p>
            <a:pPr eaLnBrk="1" hangingPunct="1">
              <a:spcAft>
                <a:spcPct val="20000"/>
              </a:spcAft>
              <a:buClr>
                <a:schemeClr val="tx1"/>
              </a:buClr>
            </a:pPr>
            <a:endParaRPr lang="en-US" altLang="pt-PT" sz="2800">
              <a:latin typeface="Arial" panose="020B0604020202020204" pitchFamily="34" charset="0"/>
            </a:endParaRPr>
          </a:p>
          <a:p>
            <a:pPr eaLnBrk="1" hangingPunct="1">
              <a:spcAft>
                <a:spcPct val="20000"/>
              </a:spcAft>
              <a:buClr>
                <a:schemeClr val="tx1"/>
              </a:buClr>
            </a:pPr>
            <a:endParaRPr lang="en-US" altLang="pt-PT" sz="2800">
              <a:latin typeface="Arial" panose="020B0604020202020204" pitchFamily="34" charset="0"/>
            </a:endParaRPr>
          </a:p>
        </p:txBody>
      </p:sp>
      <p:sp>
        <p:nvSpPr>
          <p:cNvPr id="21508" name="Oval 4">
            <a:extLst>
              <a:ext uri="{FF2B5EF4-FFF2-40B4-BE49-F238E27FC236}">
                <a16:creationId xmlns:a16="http://schemas.microsoft.com/office/drawing/2014/main" id="{C48CA53C-5E54-9E8A-2A84-CE92B65E4CCA}"/>
              </a:ext>
            </a:extLst>
          </p:cNvPr>
          <p:cNvSpPr>
            <a:spLocks noChangeArrowheads="1"/>
          </p:cNvSpPr>
          <p:nvPr/>
        </p:nvSpPr>
        <p:spPr bwMode="auto">
          <a:xfrm>
            <a:off x="1258888" y="4221163"/>
            <a:ext cx="457200" cy="3429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PT" altLang="pt-PT" sz="1800">
              <a:solidFill>
                <a:srgbClr val="FF0000"/>
              </a:solidFill>
              <a:latin typeface="Arial" panose="020B0604020202020204" pitchFamily="34" charset="0"/>
            </a:endParaRPr>
          </a:p>
        </p:txBody>
      </p:sp>
      <p:sp>
        <p:nvSpPr>
          <p:cNvPr id="21509" name="Line 5">
            <a:extLst>
              <a:ext uri="{FF2B5EF4-FFF2-40B4-BE49-F238E27FC236}">
                <a16:creationId xmlns:a16="http://schemas.microsoft.com/office/drawing/2014/main" id="{95425295-E9B1-C745-70A6-E7DF275806C9}"/>
              </a:ext>
            </a:extLst>
          </p:cNvPr>
          <p:cNvSpPr>
            <a:spLocks noChangeShapeType="1"/>
          </p:cNvSpPr>
          <p:nvPr/>
        </p:nvSpPr>
        <p:spPr bwMode="auto">
          <a:xfrm flipV="1">
            <a:off x="1835150" y="3860800"/>
            <a:ext cx="1981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1510" name="Line 6">
            <a:extLst>
              <a:ext uri="{FF2B5EF4-FFF2-40B4-BE49-F238E27FC236}">
                <a16:creationId xmlns:a16="http://schemas.microsoft.com/office/drawing/2014/main" id="{16177EC9-952C-FB2E-A7DC-6D088180B445}"/>
              </a:ext>
            </a:extLst>
          </p:cNvPr>
          <p:cNvSpPr>
            <a:spLocks noChangeShapeType="1"/>
          </p:cNvSpPr>
          <p:nvPr/>
        </p:nvSpPr>
        <p:spPr bwMode="auto">
          <a:xfrm>
            <a:off x="1835150" y="4652963"/>
            <a:ext cx="1981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1511" name="Rectangle 7">
            <a:extLst>
              <a:ext uri="{FF2B5EF4-FFF2-40B4-BE49-F238E27FC236}">
                <a16:creationId xmlns:a16="http://schemas.microsoft.com/office/drawing/2014/main" id="{9E468F5E-3055-98B0-6584-1F87F36384CA}"/>
              </a:ext>
            </a:extLst>
          </p:cNvPr>
          <p:cNvSpPr>
            <a:spLocks noChangeArrowheads="1"/>
          </p:cNvSpPr>
          <p:nvPr/>
        </p:nvSpPr>
        <p:spPr bwMode="auto">
          <a:xfrm>
            <a:off x="5364163" y="4941888"/>
            <a:ext cx="533400" cy="45720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pic>
        <p:nvPicPr>
          <p:cNvPr id="21512" name="Picture 8" descr="file:///A:/CIMG0163.JPG">
            <a:extLst>
              <a:ext uri="{FF2B5EF4-FFF2-40B4-BE49-F238E27FC236}">
                <a16:creationId xmlns:a16="http://schemas.microsoft.com/office/drawing/2014/main" id="{5F2435C1-EED3-8660-36C4-2D84066CDC3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6190" t="6944" r="26190" b="4167"/>
          <a:stretch>
            <a:fillRect/>
          </a:stretch>
        </p:blipFill>
        <p:spPr>
          <a:xfrm>
            <a:off x="6883400" y="4037013"/>
            <a:ext cx="720725" cy="969962"/>
          </a:xfrm>
          <a:noFill/>
        </p:spPr>
      </p:pic>
      <p:sp>
        <p:nvSpPr>
          <p:cNvPr id="21513" name="AutoShape 9">
            <a:extLst>
              <a:ext uri="{FF2B5EF4-FFF2-40B4-BE49-F238E27FC236}">
                <a16:creationId xmlns:a16="http://schemas.microsoft.com/office/drawing/2014/main" id="{99A85681-A4C2-5EAF-9CEA-CD3D16E498DB}"/>
              </a:ext>
            </a:extLst>
          </p:cNvPr>
          <p:cNvSpPr>
            <a:spLocks noChangeArrowheads="1"/>
          </p:cNvSpPr>
          <p:nvPr/>
        </p:nvSpPr>
        <p:spPr bwMode="auto">
          <a:xfrm>
            <a:off x="3492500" y="4221163"/>
            <a:ext cx="3276600" cy="381000"/>
          </a:xfrm>
          <a:prstGeom prst="rightArrow">
            <a:avLst>
              <a:gd name="adj1" fmla="val 50000"/>
              <a:gd name="adj2" fmla="val 21500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
        <p:nvSpPr>
          <p:cNvPr id="21514" name="AutoShape 10">
            <a:extLst>
              <a:ext uri="{FF2B5EF4-FFF2-40B4-BE49-F238E27FC236}">
                <a16:creationId xmlns:a16="http://schemas.microsoft.com/office/drawing/2014/main" id="{FC3F1ADB-C97B-D2E3-A6E3-13954888F41C}"/>
              </a:ext>
            </a:extLst>
          </p:cNvPr>
          <p:cNvSpPr>
            <a:spLocks noChangeArrowheads="1"/>
          </p:cNvSpPr>
          <p:nvPr/>
        </p:nvSpPr>
        <p:spPr bwMode="auto">
          <a:xfrm rot="-1466637">
            <a:off x="6084888" y="4941888"/>
            <a:ext cx="762000" cy="152400"/>
          </a:xfrm>
          <a:prstGeom prst="leftArrow">
            <a:avLst>
              <a:gd name="adj1" fmla="val 50000"/>
              <a:gd name="adj2" fmla="val 12500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
        <p:nvSpPr>
          <p:cNvPr id="21515" name="AutoShape 11">
            <a:extLst>
              <a:ext uri="{FF2B5EF4-FFF2-40B4-BE49-F238E27FC236}">
                <a16:creationId xmlns:a16="http://schemas.microsoft.com/office/drawing/2014/main" id="{1FCF265A-5924-6414-1F4F-EC5A994E166E}"/>
              </a:ext>
            </a:extLst>
          </p:cNvPr>
          <p:cNvSpPr>
            <a:spLocks noChangeArrowheads="1"/>
          </p:cNvSpPr>
          <p:nvPr/>
        </p:nvSpPr>
        <p:spPr bwMode="auto">
          <a:xfrm rot="1334443">
            <a:off x="6084888" y="3716338"/>
            <a:ext cx="762000" cy="152400"/>
          </a:xfrm>
          <a:prstGeom prst="leftArrow">
            <a:avLst>
              <a:gd name="adj1" fmla="val 50000"/>
              <a:gd name="adj2" fmla="val 12500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
        <p:nvSpPr>
          <p:cNvPr id="21516" name="Rectangle 12">
            <a:extLst>
              <a:ext uri="{FF2B5EF4-FFF2-40B4-BE49-F238E27FC236}">
                <a16:creationId xmlns:a16="http://schemas.microsoft.com/office/drawing/2014/main" id="{1FAF143E-751C-930D-4186-74D093909FEE}"/>
              </a:ext>
            </a:extLst>
          </p:cNvPr>
          <p:cNvSpPr>
            <a:spLocks noChangeArrowheads="1"/>
          </p:cNvSpPr>
          <p:nvPr/>
        </p:nvSpPr>
        <p:spPr bwMode="auto">
          <a:xfrm>
            <a:off x="5364163" y="3429000"/>
            <a:ext cx="533400" cy="45720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F9002-1586-E0EE-3168-6C628141DF6F}"/>
              </a:ext>
            </a:extLst>
          </p:cNvPr>
          <p:cNvSpPr>
            <a:spLocks noGrp="1"/>
          </p:cNvSpPr>
          <p:nvPr>
            <p:ph type="title"/>
          </p:nvPr>
        </p:nvSpPr>
        <p:spPr/>
        <p:txBody>
          <a:bodyPr/>
          <a:lstStyle/>
          <a:p>
            <a:r>
              <a:rPr lang="pt-PT" dirty="0"/>
              <a:t>Fluxograma de uma unidade fabril</a:t>
            </a:r>
          </a:p>
        </p:txBody>
      </p:sp>
      <p:pic>
        <p:nvPicPr>
          <p:cNvPr id="95233" name="Picture 1" descr="page25image2480122400">
            <a:extLst>
              <a:ext uri="{FF2B5EF4-FFF2-40B4-BE49-F238E27FC236}">
                <a16:creationId xmlns:a16="http://schemas.microsoft.com/office/drawing/2014/main" id="{C8D283E6-6972-1F26-06A8-FE2E227D8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0" y="2132856"/>
            <a:ext cx="9169831" cy="367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5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6392357-1EB8-FB27-9715-86A36E0C114F}"/>
              </a:ext>
            </a:extLst>
          </p:cNvPr>
          <p:cNvSpPr>
            <a:spLocks noGrp="1" noChangeArrowheads="1"/>
          </p:cNvSpPr>
          <p:nvPr>
            <p:ph type="title"/>
          </p:nvPr>
        </p:nvSpPr>
        <p:spPr>
          <a:xfrm>
            <a:off x="684213" y="476250"/>
            <a:ext cx="7772400" cy="1143000"/>
          </a:xfrm>
          <a:noFill/>
        </p:spPr>
        <p:txBody>
          <a:bodyPr/>
          <a:lstStyle/>
          <a:p>
            <a:pPr eaLnBrk="1" hangingPunct="1"/>
            <a:r>
              <a:rPr lang="en-US" altLang="pt-PT" sz="4000">
                <a:solidFill>
                  <a:schemeClr val="tx1"/>
                </a:solidFill>
                <a:latin typeface="Arial" panose="020B0604020202020204" pitchFamily="34" charset="0"/>
              </a:rPr>
              <a:t>Espectro de absorção da água </a:t>
            </a:r>
          </a:p>
        </p:txBody>
      </p:sp>
      <p:graphicFrame>
        <p:nvGraphicFramePr>
          <p:cNvPr id="23555" name="Object 3">
            <a:extLst>
              <a:ext uri="{FF2B5EF4-FFF2-40B4-BE49-F238E27FC236}">
                <a16:creationId xmlns:a16="http://schemas.microsoft.com/office/drawing/2014/main" id="{F51412A5-477F-D888-B710-8E39EB1948DD}"/>
              </a:ext>
            </a:extLst>
          </p:cNvPr>
          <p:cNvGraphicFramePr>
            <a:graphicFrameLocks noGrp="1" noChangeAspect="1"/>
          </p:cNvGraphicFramePr>
          <p:nvPr>
            <p:ph sz="half" idx="2"/>
          </p:nvPr>
        </p:nvGraphicFramePr>
        <p:xfrm>
          <a:off x="457200" y="1676400"/>
          <a:ext cx="8077200" cy="4724400"/>
        </p:xfrm>
        <a:graphic>
          <a:graphicData uri="http://schemas.openxmlformats.org/presentationml/2006/ole">
            <mc:AlternateContent xmlns:mc="http://schemas.openxmlformats.org/markup-compatibility/2006">
              <mc:Choice xmlns:v="urn:schemas-microsoft-com:vml" Requires="v">
                <p:oleObj name="Gráfico" r:id="rId3" imgW="9029700" imgH="5219700" progId="MSGraph.Chart.8">
                  <p:embed followColorScheme="full"/>
                </p:oleObj>
              </mc:Choice>
              <mc:Fallback>
                <p:oleObj name="Gráfico" r:id="rId3" imgW="9029700" imgH="52197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0C77489-BEEA-8EAA-D1B9-078B868ED99A}"/>
              </a:ext>
            </a:extLst>
          </p:cNvPr>
          <p:cNvSpPr>
            <a:spLocks noGrp="1" noChangeArrowheads="1"/>
          </p:cNvSpPr>
          <p:nvPr>
            <p:ph type="title"/>
          </p:nvPr>
        </p:nvSpPr>
        <p:spPr>
          <a:xfrm>
            <a:off x="684213" y="476250"/>
            <a:ext cx="7772400" cy="1143000"/>
          </a:xfrm>
        </p:spPr>
        <p:txBody>
          <a:bodyPr/>
          <a:lstStyle/>
          <a:p>
            <a:pPr eaLnBrk="1" hangingPunct="1"/>
            <a:r>
              <a:rPr lang="pt-PT" altLang="pt-PT">
                <a:latin typeface="Arial" panose="020B0604020202020204" pitchFamily="34" charset="0"/>
              </a:rPr>
              <a:t>Calibração NIR</a:t>
            </a:r>
          </a:p>
        </p:txBody>
      </p:sp>
      <p:sp>
        <p:nvSpPr>
          <p:cNvPr id="25603" name="Rectangle 3">
            <a:extLst>
              <a:ext uri="{FF2B5EF4-FFF2-40B4-BE49-F238E27FC236}">
                <a16:creationId xmlns:a16="http://schemas.microsoft.com/office/drawing/2014/main" id="{D27F78F6-7FBE-88D9-553A-991620BC804A}"/>
              </a:ext>
            </a:extLst>
          </p:cNvPr>
          <p:cNvSpPr>
            <a:spLocks noGrp="1" noChangeArrowheads="1"/>
          </p:cNvSpPr>
          <p:nvPr>
            <p:ph type="body" idx="1"/>
          </p:nvPr>
        </p:nvSpPr>
        <p:spPr>
          <a:xfrm>
            <a:off x="468313" y="1989138"/>
            <a:ext cx="8229600" cy="4525962"/>
          </a:xfrm>
        </p:spPr>
        <p:txBody>
          <a:bodyPr/>
          <a:lstStyle/>
          <a:p>
            <a:pPr eaLnBrk="1" hangingPunct="1">
              <a:buFontTx/>
              <a:buNone/>
            </a:pPr>
            <a:r>
              <a:rPr lang="pt-PT" altLang="pt-PT" sz="2400">
                <a:latin typeface="Arial" panose="020B0604020202020204" pitchFamily="34" charset="0"/>
              </a:rPr>
              <a:t>Espectro + análise convencional = </a:t>
            </a:r>
            <a:r>
              <a:rPr lang="pt-PT" altLang="pt-PT" sz="2400">
                <a:solidFill>
                  <a:srgbClr val="3333CC"/>
                </a:solidFill>
                <a:latin typeface="Arial" panose="020B0604020202020204" pitchFamily="34" charset="0"/>
              </a:rPr>
              <a:t>equação de predição</a:t>
            </a:r>
          </a:p>
          <a:p>
            <a:pPr eaLnBrk="1" hangingPunct="1">
              <a:buFontTx/>
              <a:buNone/>
            </a:pPr>
            <a:endParaRPr lang="pt-PT" altLang="pt-PT" sz="2400">
              <a:solidFill>
                <a:srgbClr val="3333CC"/>
              </a:solidFill>
              <a:latin typeface="Arial" panose="020B0604020202020204" pitchFamily="34" charset="0"/>
            </a:endParaRPr>
          </a:p>
          <a:p>
            <a:pPr eaLnBrk="1" hangingPunct="1">
              <a:buFontTx/>
              <a:buNone/>
            </a:pPr>
            <a:r>
              <a:rPr lang="pt-PT" altLang="pt-PT" sz="2400">
                <a:latin typeface="Arial" panose="020B0604020202020204" pitchFamily="34" charset="0"/>
              </a:rPr>
              <a:t>Espectro + </a:t>
            </a:r>
            <a:r>
              <a:rPr lang="pt-PT" altLang="pt-PT" sz="2400">
                <a:solidFill>
                  <a:srgbClr val="3333CC"/>
                </a:solidFill>
                <a:latin typeface="Arial" panose="020B0604020202020204" pitchFamily="34" charset="0"/>
              </a:rPr>
              <a:t>equação de predição</a:t>
            </a:r>
            <a:r>
              <a:rPr lang="pt-PT" altLang="pt-PT" sz="2400">
                <a:latin typeface="Arial" panose="020B0604020202020204" pitchFamily="34" charset="0"/>
              </a:rPr>
              <a:t> = valor predito = </a:t>
            </a:r>
            <a:r>
              <a:rPr lang="pt-PT" altLang="pt-PT" sz="2400">
                <a:solidFill>
                  <a:srgbClr val="FF0000"/>
                </a:solidFill>
                <a:latin typeface="Arial" panose="020B0604020202020204" pitchFamily="34" charset="0"/>
              </a:rPr>
              <a:t>valor NIR</a:t>
            </a:r>
          </a:p>
        </p:txBody>
      </p:sp>
      <p:pic>
        <p:nvPicPr>
          <p:cNvPr id="25604" name="Picture 4" descr="file:///C:/Documents%20and%20Settings/student.PC16/Desktop/CIMG0162.JPG">
            <a:extLst>
              <a:ext uri="{FF2B5EF4-FFF2-40B4-BE49-F238E27FC236}">
                <a16:creationId xmlns:a16="http://schemas.microsoft.com/office/drawing/2014/main" id="{3D040544-8867-42C2-66AD-CFF94ACAE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25" b="27971"/>
          <a:stretch>
            <a:fillRect/>
          </a:stretch>
        </p:blipFill>
        <p:spPr bwMode="auto">
          <a:xfrm>
            <a:off x="685800" y="4343400"/>
            <a:ext cx="4648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ile:///C:/Documents%20and%20Settings/student.PC16/Desktop/CIMG0161.JPG">
            <a:extLst>
              <a:ext uri="{FF2B5EF4-FFF2-40B4-BE49-F238E27FC236}">
                <a16:creationId xmlns:a16="http://schemas.microsoft.com/office/drawing/2014/main" id="{B1A2DFB0-0CB0-69E8-7AEB-41F1B41FE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80" t="403" r="14516" b="671"/>
          <a:stretch>
            <a:fillRect/>
          </a:stretch>
        </p:blipFill>
        <p:spPr bwMode="auto">
          <a:xfrm>
            <a:off x="6248400" y="4114800"/>
            <a:ext cx="20716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0AC217-978C-589A-136D-B84472D4A8C5}"/>
              </a:ext>
            </a:extLst>
          </p:cNvPr>
          <p:cNvSpPr>
            <a:spLocks noGrp="1" noChangeArrowheads="1"/>
          </p:cNvSpPr>
          <p:nvPr>
            <p:ph type="title"/>
          </p:nvPr>
        </p:nvSpPr>
        <p:spPr>
          <a:xfrm>
            <a:off x="-1260648" y="0"/>
            <a:ext cx="7772400" cy="1143000"/>
          </a:xfrm>
        </p:spPr>
        <p:txBody>
          <a:bodyPr/>
          <a:lstStyle/>
          <a:p>
            <a:pPr eaLnBrk="1" hangingPunct="1"/>
            <a:r>
              <a:rPr lang="pt-PT" altLang="pt-PT" dirty="0">
                <a:latin typeface="Arial" panose="020B0604020202020204" pitchFamily="34" charset="0"/>
              </a:rPr>
              <a:t>Vantagens do NIR</a:t>
            </a:r>
          </a:p>
        </p:txBody>
      </p:sp>
      <p:sp>
        <p:nvSpPr>
          <p:cNvPr id="27651" name="Rectangle 3">
            <a:extLst>
              <a:ext uri="{FF2B5EF4-FFF2-40B4-BE49-F238E27FC236}">
                <a16:creationId xmlns:a16="http://schemas.microsoft.com/office/drawing/2014/main" id="{46D7CAAE-E213-D4C7-5EBB-41288D013A13}"/>
              </a:ext>
            </a:extLst>
          </p:cNvPr>
          <p:cNvSpPr>
            <a:spLocks noGrp="1" noChangeArrowheads="1"/>
          </p:cNvSpPr>
          <p:nvPr>
            <p:ph type="body" idx="1"/>
          </p:nvPr>
        </p:nvSpPr>
        <p:spPr>
          <a:xfrm>
            <a:off x="395536" y="3068960"/>
            <a:ext cx="8062664" cy="1741991"/>
          </a:xfrm>
        </p:spPr>
        <p:txBody>
          <a:bodyPr/>
          <a:lstStyle/>
          <a:p>
            <a:pPr eaLnBrk="1" hangingPunct="1"/>
            <a:r>
              <a:rPr lang="pt-PT" altLang="pt-PT" dirty="0">
                <a:latin typeface="Arial" panose="020B0604020202020204" pitchFamily="34" charset="0"/>
              </a:rPr>
              <a:t>Rápido</a:t>
            </a:r>
          </a:p>
          <a:p>
            <a:pPr eaLnBrk="1" hangingPunct="1"/>
            <a:r>
              <a:rPr lang="pt-PT" altLang="pt-PT" dirty="0">
                <a:latin typeface="Arial" panose="020B0604020202020204" pitchFamily="34" charset="0"/>
              </a:rPr>
              <a:t>Económico</a:t>
            </a:r>
          </a:p>
          <a:p>
            <a:pPr eaLnBrk="1" hangingPunct="1"/>
            <a:r>
              <a:rPr lang="pt-PT" altLang="pt-PT" dirty="0">
                <a:latin typeface="Arial" panose="020B0604020202020204" pitchFamily="34" charset="0"/>
              </a:rPr>
              <a:t>Nenhuns gastos de material de laboratório </a:t>
            </a:r>
          </a:p>
          <a:p>
            <a:pPr eaLnBrk="1" hangingPunct="1"/>
            <a:r>
              <a:rPr lang="pt-PT" altLang="pt-PT" dirty="0">
                <a:latin typeface="Arial" panose="020B0604020202020204" pitchFamily="34" charset="0"/>
              </a:rPr>
              <a:t>Nenhuns desperdícios químicos</a:t>
            </a:r>
          </a:p>
        </p:txBody>
      </p:sp>
      <p:pic>
        <p:nvPicPr>
          <p:cNvPr id="27652" name="Picture 4" descr="page1image47444368">
            <a:extLst>
              <a:ext uri="{FF2B5EF4-FFF2-40B4-BE49-F238E27FC236}">
                <a16:creationId xmlns:a16="http://schemas.microsoft.com/office/drawing/2014/main" id="{9D85A2AA-E66E-9F69-B757-818BA0759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834" y="908720"/>
            <a:ext cx="4615508" cy="3139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418EF-4869-1B44-1E25-CBC2DBD55761}"/>
              </a:ext>
            </a:extLst>
          </p:cNvPr>
          <p:cNvSpPr>
            <a:spLocks noGrp="1"/>
          </p:cNvSpPr>
          <p:nvPr>
            <p:ph type="title"/>
          </p:nvPr>
        </p:nvSpPr>
        <p:spPr/>
        <p:txBody>
          <a:bodyPr/>
          <a:lstStyle/>
          <a:p>
            <a:r>
              <a:rPr lang="pt-PT" sz="3200" b="1" dirty="0">
                <a:effectLst/>
                <a:latin typeface="Calibri" panose="020F0502020204030204" pitchFamily="34" charset="0"/>
              </a:rPr>
              <a:t>Descarga e armazenamento </a:t>
            </a:r>
            <a:endParaRPr lang="pt-PT" sz="3200" dirty="0"/>
          </a:p>
        </p:txBody>
      </p:sp>
      <p:sp>
        <p:nvSpPr>
          <p:cNvPr id="3" name="Marcador de Posição de Conteúdo 2">
            <a:extLst>
              <a:ext uri="{FF2B5EF4-FFF2-40B4-BE49-F238E27FC236}">
                <a16:creationId xmlns:a16="http://schemas.microsoft.com/office/drawing/2014/main" id="{79FB9776-7334-7ECF-0DAE-7F529154D309}"/>
              </a:ext>
            </a:extLst>
          </p:cNvPr>
          <p:cNvSpPr>
            <a:spLocks noGrp="1"/>
          </p:cNvSpPr>
          <p:nvPr>
            <p:ph idx="1"/>
          </p:nvPr>
        </p:nvSpPr>
        <p:spPr/>
        <p:txBody>
          <a:bodyPr/>
          <a:lstStyle/>
          <a:p>
            <a:r>
              <a:rPr lang="pt-PT" sz="1800" dirty="0">
                <a:effectLst/>
                <a:latin typeface="Calibri" panose="020F0502020204030204" pitchFamily="34" charset="0"/>
              </a:rPr>
              <a:t>A descarga e armazenamento </a:t>
            </a:r>
            <a:r>
              <a:rPr lang="pt-PT" sz="1800" dirty="0" err="1">
                <a:effectLst/>
                <a:latin typeface="Calibri" panose="020F0502020204030204" pitchFamily="34" charset="0"/>
              </a:rPr>
              <a:t>são</a:t>
            </a:r>
            <a:r>
              <a:rPr lang="pt-PT" sz="1800" dirty="0">
                <a:effectLst/>
                <a:latin typeface="Calibri" panose="020F0502020204030204" pitchFamily="34" charset="0"/>
              </a:rPr>
              <a:t> efetuados consoante o tipo de </a:t>
            </a:r>
            <a:r>
              <a:rPr lang="pt-PT" sz="1800" dirty="0" err="1">
                <a:effectLst/>
                <a:latin typeface="Calibri" panose="020F0502020204030204" pitchFamily="34" charset="0"/>
              </a:rPr>
              <a:t>matéria-prima</a:t>
            </a:r>
            <a:r>
              <a:rPr lang="pt-PT" sz="1800" dirty="0">
                <a:effectLst/>
                <a:latin typeface="Calibri" panose="020F0502020204030204" pitchFamily="34" charset="0"/>
              </a:rPr>
              <a:t>, conforme os locais identificados na planta de </a:t>
            </a:r>
            <a:r>
              <a:rPr lang="pt-PT" sz="1800" dirty="0" err="1">
                <a:effectLst/>
                <a:latin typeface="Calibri" panose="020F0502020204030204" pitchFamily="34" charset="0"/>
              </a:rPr>
              <a:t>instalações</a:t>
            </a:r>
            <a:r>
              <a:rPr lang="pt-PT" sz="1800" dirty="0">
                <a:effectLst/>
                <a:latin typeface="Calibri" panose="020F0502020204030204" pitchFamily="34" charset="0"/>
              </a:rPr>
              <a:t>, e de acordo com o fluxograma de fabrico. </a:t>
            </a:r>
            <a:endParaRPr lang="pt-PT" dirty="0"/>
          </a:p>
          <a:p>
            <a:r>
              <a:rPr lang="pt-PT" sz="1800" dirty="0">
                <a:effectLst/>
                <a:latin typeface="Calibri" panose="020F0502020204030204" pitchFamily="34" charset="0"/>
              </a:rPr>
              <a:t>Nos locais de armazenamento distinguem-se 4 tipos: </a:t>
            </a:r>
          </a:p>
          <a:p>
            <a:pPr marL="0" indent="0">
              <a:buNone/>
            </a:pPr>
            <a:r>
              <a:rPr lang="pt-PT" sz="1800" dirty="0">
                <a:latin typeface="Calibri" panose="020F0502020204030204" pitchFamily="34" charset="0"/>
              </a:rPr>
              <a:t>	</a:t>
            </a:r>
            <a:r>
              <a:rPr lang="pt-PT" sz="1800" dirty="0">
                <a:effectLst/>
                <a:latin typeface="Calibri" panose="020F0502020204030204" pitchFamily="34" charset="0"/>
              </a:rPr>
              <a:t>- </a:t>
            </a:r>
            <a:r>
              <a:rPr lang="pt-PT" sz="1800" dirty="0" err="1">
                <a:effectLst/>
                <a:latin typeface="Calibri" panose="020F0502020204030204" pitchFamily="34" charset="0"/>
              </a:rPr>
              <a:t>Matérias-primas</a:t>
            </a:r>
            <a:r>
              <a:rPr lang="pt-PT" sz="1800" dirty="0">
                <a:effectLst/>
                <a:latin typeface="Calibri" panose="020F0502020204030204" pitchFamily="34" charset="0"/>
              </a:rPr>
              <a:t> em silo,</a:t>
            </a:r>
            <a:br>
              <a:rPr lang="pt-PT" sz="1800" dirty="0">
                <a:effectLst/>
                <a:latin typeface="Calibri" panose="020F0502020204030204" pitchFamily="34" charset="0"/>
              </a:rPr>
            </a:br>
            <a:r>
              <a:rPr lang="pt-PT" sz="1800" dirty="0">
                <a:effectLst/>
                <a:latin typeface="Calibri" panose="020F0502020204030204" pitchFamily="34" charset="0"/>
              </a:rPr>
              <a:t>	- </a:t>
            </a:r>
            <a:r>
              <a:rPr lang="pt-PT" sz="1800" dirty="0" err="1">
                <a:effectLst/>
                <a:latin typeface="Calibri" panose="020F0502020204030204" pitchFamily="34" charset="0"/>
              </a:rPr>
              <a:t>Matérias-primas</a:t>
            </a:r>
            <a:r>
              <a:rPr lang="pt-PT" sz="1800" dirty="0">
                <a:effectLst/>
                <a:latin typeface="Calibri" panose="020F0502020204030204" pitchFamily="34" charset="0"/>
              </a:rPr>
              <a:t> </a:t>
            </a:r>
            <a:r>
              <a:rPr lang="pt-PT" sz="1800" dirty="0" err="1">
                <a:effectLst/>
                <a:latin typeface="Calibri" panose="020F0502020204030204" pitchFamily="34" charset="0"/>
              </a:rPr>
              <a:t>líquidas</a:t>
            </a:r>
            <a:r>
              <a:rPr lang="pt-PT" sz="1800" dirty="0">
                <a:effectLst/>
                <a:latin typeface="Calibri" panose="020F0502020204030204" pitchFamily="34" charset="0"/>
              </a:rPr>
              <a:t>,</a:t>
            </a:r>
            <a:br>
              <a:rPr lang="pt-PT" sz="1800" dirty="0">
                <a:effectLst/>
                <a:latin typeface="Calibri" panose="020F0502020204030204" pitchFamily="34" charset="0"/>
              </a:rPr>
            </a:br>
            <a:r>
              <a:rPr lang="pt-PT" sz="1800" dirty="0">
                <a:effectLst/>
                <a:latin typeface="Calibri" panose="020F0502020204030204" pitchFamily="34" charset="0"/>
              </a:rPr>
              <a:t>	- </a:t>
            </a:r>
            <a:r>
              <a:rPr lang="pt-PT" sz="1800" dirty="0" err="1">
                <a:effectLst/>
                <a:latin typeface="Calibri" panose="020F0502020204030204" pitchFamily="34" charset="0"/>
              </a:rPr>
              <a:t>Matérias-primas</a:t>
            </a:r>
            <a:r>
              <a:rPr lang="pt-PT" sz="1800" dirty="0">
                <a:effectLst/>
                <a:latin typeface="Calibri" panose="020F0502020204030204" pitchFamily="34" charset="0"/>
              </a:rPr>
              <a:t> em </a:t>
            </a:r>
            <a:r>
              <a:rPr lang="pt-PT" sz="1800" dirty="0" err="1">
                <a:effectLst/>
                <a:latin typeface="Calibri" panose="020F0502020204030204" pitchFamily="34" charset="0"/>
              </a:rPr>
              <a:t>Big-Bag</a:t>
            </a:r>
            <a:r>
              <a:rPr lang="pt-PT" sz="1800" dirty="0">
                <a:effectLst/>
                <a:latin typeface="Calibri" panose="020F0502020204030204" pitchFamily="34" charset="0"/>
              </a:rPr>
              <a:t> ou saco, </a:t>
            </a:r>
            <a:endParaRPr lang="pt-PT" dirty="0"/>
          </a:p>
          <a:p>
            <a:pPr marL="0" indent="0">
              <a:buNone/>
            </a:pPr>
            <a:r>
              <a:rPr lang="pt-PT" sz="1800" dirty="0">
                <a:effectLst/>
                <a:latin typeface="Calibri" panose="020F0502020204030204" pitchFamily="34" charset="0"/>
              </a:rPr>
              <a:t>	- </a:t>
            </a:r>
            <a:r>
              <a:rPr lang="pt-PT" sz="1800" dirty="0" err="1">
                <a:effectLst/>
                <a:latin typeface="Calibri" panose="020F0502020204030204" pitchFamily="34" charset="0"/>
              </a:rPr>
              <a:t>Matérias-primas</a:t>
            </a:r>
            <a:r>
              <a:rPr lang="pt-PT" sz="1800" dirty="0">
                <a:effectLst/>
                <a:latin typeface="Calibri" panose="020F0502020204030204" pitchFamily="34" charset="0"/>
              </a:rPr>
              <a:t> refrigeradas. </a:t>
            </a:r>
            <a:endParaRPr lang="pt-PT" dirty="0"/>
          </a:p>
          <a:p>
            <a:r>
              <a:rPr lang="pt-PT" sz="1800" dirty="0">
                <a:effectLst/>
                <a:latin typeface="Calibri" panose="020F0502020204030204" pitchFamily="34" charset="0"/>
              </a:rPr>
              <a:t>O principal local de descarga consiste num </a:t>
            </a:r>
            <a:r>
              <a:rPr lang="pt-PT" sz="1800" dirty="0" err="1">
                <a:effectLst/>
                <a:latin typeface="Calibri" panose="020F0502020204030204" pitchFamily="34" charset="0"/>
              </a:rPr>
              <a:t>tegão</a:t>
            </a:r>
            <a:r>
              <a:rPr lang="pt-PT" sz="1800" dirty="0">
                <a:effectLst/>
                <a:latin typeface="Calibri" panose="020F0502020204030204" pitchFamily="34" charset="0"/>
              </a:rPr>
              <a:t> de </a:t>
            </a:r>
            <a:r>
              <a:rPr lang="pt-PT" sz="1800" dirty="0" err="1">
                <a:effectLst/>
                <a:latin typeface="Calibri" panose="020F0502020204030204" pitchFamily="34" charset="0"/>
              </a:rPr>
              <a:t>matérias-primas</a:t>
            </a:r>
            <a:r>
              <a:rPr lang="pt-PT" sz="1800" dirty="0">
                <a:effectLst/>
                <a:latin typeface="Calibri" panose="020F0502020204030204" pitchFamily="34" charset="0"/>
              </a:rPr>
              <a:t> a granel, o qual se encontra totalmente fechado, evitando a </a:t>
            </a:r>
            <a:r>
              <a:rPr lang="pt-PT" sz="1800" dirty="0" err="1">
                <a:effectLst/>
                <a:latin typeface="Calibri" panose="020F0502020204030204" pitchFamily="34" charset="0"/>
              </a:rPr>
              <a:t>contaminação</a:t>
            </a:r>
            <a:r>
              <a:rPr lang="pt-PT" sz="1800" dirty="0">
                <a:effectLst/>
                <a:latin typeface="Calibri" panose="020F0502020204030204" pitchFamily="34" charset="0"/>
              </a:rPr>
              <a:t> dos produtos durante o processo de descarga. Os produtos </a:t>
            </a:r>
            <a:r>
              <a:rPr lang="pt-PT" sz="1800" dirty="0" err="1">
                <a:effectLst/>
                <a:latin typeface="Calibri" panose="020F0502020204030204" pitchFamily="34" charset="0"/>
              </a:rPr>
              <a:t>são</a:t>
            </a:r>
            <a:r>
              <a:rPr lang="pt-PT" sz="1800" dirty="0">
                <a:effectLst/>
                <a:latin typeface="Calibri" panose="020F0502020204030204" pitchFamily="34" charset="0"/>
              </a:rPr>
              <a:t> encaminhados do </a:t>
            </a:r>
            <a:r>
              <a:rPr lang="pt-PT" sz="1800" dirty="0" err="1">
                <a:effectLst/>
                <a:latin typeface="Calibri" panose="020F0502020204030204" pitchFamily="34" charset="0"/>
              </a:rPr>
              <a:t>tegão</a:t>
            </a:r>
            <a:r>
              <a:rPr lang="pt-PT" sz="1800" dirty="0">
                <a:effectLst/>
                <a:latin typeface="Calibri" panose="020F0502020204030204" pitchFamily="34" charset="0"/>
              </a:rPr>
              <a:t> para os silos definidos, por processo controlado informaticamente. </a:t>
            </a:r>
            <a:endParaRPr lang="pt-PT" dirty="0"/>
          </a:p>
          <a:p>
            <a:endParaRPr lang="pt-PT" dirty="0"/>
          </a:p>
        </p:txBody>
      </p:sp>
    </p:spTree>
    <p:extLst>
      <p:ext uri="{BB962C8B-B14F-4D97-AF65-F5344CB8AC3E}">
        <p14:creationId xmlns:p14="http://schemas.microsoft.com/office/powerpoint/2010/main" val="2217068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8B3D9B-E7D7-B553-8CD5-70CAC87FCD8A}"/>
              </a:ext>
            </a:extLst>
          </p:cNvPr>
          <p:cNvSpPr>
            <a:spLocks noGrp="1" noChangeArrowheads="1"/>
          </p:cNvSpPr>
          <p:nvPr>
            <p:ph type="title"/>
          </p:nvPr>
        </p:nvSpPr>
        <p:spPr>
          <a:xfrm>
            <a:off x="539750" y="549275"/>
            <a:ext cx="4175125" cy="1143000"/>
          </a:xfrm>
        </p:spPr>
        <p:txBody>
          <a:bodyPr/>
          <a:lstStyle/>
          <a:p>
            <a:pPr eaLnBrk="1" hangingPunct="1"/>
            <a:r>
              <a:rPr lang="pt-PT" altLang="pt-PT" sz="4000" dirty="0">
                <a:latin typeface="Arial" panose="020B0604020202020204" pitchFamily="34" charset="0"/>
              </a:rPr>
              <a:t>Descarga de matérias-primas: tegão</a:t>
            </a:r>
          </a:p>
        </p:txBody>
      </p:sp>
      <p:pic>
        <p:nvPicPr>
          <p:cNvPr id="29699" name="Picture 5" descr="Superbee Unloading">
            <a:extLst>
              <a:ext uri="{FF2B5EF4-FFF2-40B4-BE49-F238E27FC236}">
                <a16:creationId xmlns:a16="http://schemas.microsoft.com/office/drawing/2014/main" id="{EE4606D7-A552-F933-98F7-DFC7F6073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33375"/>
            <a:ext cx="35274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Tandum unloading">
            <a:extLst>
              <a:ext uri="{FF2B5EF4-FFF2-40B4-BE49-F238E27FC236}">
                <a16:creationId xmlns:a16="http://schemas.microsoft.com/office/drawing/2014/main" id="{2CF58ADB-3284-EC5F-83E7-FE5C44BC4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6475"/>
            <a:ext cx="32162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CIMG1146">
            <a:extLst>
              <a:ext uri="{FF2B5EF4-FFF2-40B4-BE49-F238E27FC236}">
                <a16:creationId xmlns:a16="http://schemas.microsoft.com/office/drawing/2014/main" id="{B73EE88D-0AC7-464C-A9AE-E2E007D4B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4290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3657B-D248-145E-4454-97AB9FA58DF2}"/>
              </a:ext>
            </a:extLst>
          </p:cNvPr>
          <p:cNvSpPr>
            <a:spLocks noGrp="1"/>
          </p:cNvSpPr>
          <p:nvPr>
            <p:ph type="title"/>
          </p:nvPr>
        </p:nvSpPr>
        <p:spPr/>
        <p:txBody>
          <a:bodyPr/>
          <a:lstStyle/>
          <a:p>
            <a:endParaRPr lang="pt-PT"/>
          </a:p>
        </p:txBody>
      </p:sp>
      <p:pic>
        <p:nvPicPr>
          <p:cNvPr id="98313" name="Picture 9" descr="page36image2768989104">
            <a:extLst>
              <a:ext uri="{FF2B5EF4-FFF2-40B4-BE49-F238E27FC236}">
                <a16:creationId xmlns:a16="http://schemas.microsoft.com/office/drawing/2014/main" id="{04EEFE75-C42D-23AB-445A-EF917277B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412" y="1962150"/>
            <a:ext cx="1587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8314" name="Picture 10" descr="page36image2768989824">
            <a:extLst>
              <a:ext uri="{FF2B5EF4-FFF2-40B4-BE49-F238E27FC236}">
                <a16:creationId xmlns:a16="http://schemas.microsoft.com/office/drawing/2014/main" id="{488D79FE-46B9-F696-BBB9-0C1A8E795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308" y="1962150"/>
            <a:ext cx="313474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8315" name="Picture 11" descr="page36image2768989520">
            <a:extLst>
              <a:ext uri="{FF2B5EF4-FFF2-40B4-BE49-F238E27FC236}">
                <a16:creationId xmlns:a16="http://schemas.microsoft.com/office/drawing/2014/main" id="{65D2E73E-B80C-8083-8F82-B93D7C21F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447" y="1962150"/>
            <a:ext cx="2603438" cy="4635202"/>
          </a:xfrm>
          <a:prstGeom prst="rect">
            <a:avLst/>
          </a:prstGeom>
          <a:noFill/>
          <a:extLst>
            <a:ext uri="{909E8E84-426E-40DD-AFC4-6F175D3DCCD1}">
              <a14:hiddenFill xmlns:a14="http://schemas.microsoft.com/office/drawing/2010/main">
                <a:solidFill>
                  <a:srgbClr val="FFFFFF"/>
                </a:solidFill>
              </a14:hiddenFill>
            </a:ext>
          </a:extLst>
        </p:spPr>
      </p:pic>
      <p:pic>
        <p:nvPicPr>
          <p:cNvPr id="98316" name="Picture 12" descr="page36image2768978336">
            <a:extLst>
              <a:ext uri="{FF2B5EF4-FFF2-40B4-BE49-F238E27FC236}">
                <a16:creationId xmlns:a16="http://schemas.microsoft.com/office/drawing/2014/main" id="{A219C733-C66F-E591-27E3-261F1783C7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16" y="4555029"/>
            <a:ext cx="3006080" cy="2252731"/>
          </a:xfrm>
          <a:prstGeom prst="rect">
            <a:avLst/>
          </a:prstGeom>
          <a:noFill/>
          <a:extLst>
            <a:ext uri="{909E8E84-426E-40DD-AFC4-6F175D3DCCD1}">
              <a14:hiddenFill xmlns:a14="http://schemas.microsoft.com/office/drawing/2010/main">
                <a:solidFill>
                  <a:srgbClr val="FFFFFF"/>
                </a:solidFill>
              </a14:hiddenFill>
            </a:ext>
          </a:extLst>
        </p:spPr>
      </p:pic>
      <p:pic>
        <p:nvPicPr>
          <p:cNvPr id="98317" name="Picture 13" descr="page36image2768953440">
            <a:extLst>
              <a:ext uri="{FF2B5EF4-FFF2-40B4-BE49-F238E27FC236}">
                <a16:creationId xmlns:a16="http://schemas.microsoft.com/office/drawing/2014/main" id="{305707EE-3168-8E63-C1B1-8038A648D6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999" y="4476849"/>
            <a:ext cx="1962348" cy="2330911"/>
          </a:xfrm>
          <a:prstGeom prst="rect">
            <a:avLst/>
          </a:prstGeom>
          <a:noFill/>
          <a:extLst>
            <a:ext uri="{909E8E84-426E-40DD-AFC4-6F175D3DCCD1}">
              <a14:hiddenFill xmlns:a14="http://schemas.microsoft.com/office/drawing/2010/main">
                <a:solidFill>
                  <a:srgbClr val="FFFFFF"/>
                </a:solidFill>
              </a14:hiddenFill>
            </a:ext>
          </a:extLst>
        </p:spPr>
      </p:pic>
      <p:pic>
        <p:nvPicPr>
          <p:cNvPr id="98305" name="Picture 1" descr="page36image2768978336">
            <a:extLst>
              <a:ext uri="{FF2B5EF4-FFF2-40B4-BE49-F238E27FC236}">
                <a16:creationId xmlns:a16="http://schemas.microsoft.com/office/drawing/2014/main" id="{781B8C62-7162-E95A-A1D8-19A51AF02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19700" cy="3911600"/>
          </a:xfrm>
          <a:prstGeom prst="rect">
            <a:avLst/>
          </a:prstGeom>
          <a:noFill/>
          <a:extLst>
            <a:ext uri="{909E8E84-426E-40DD-AFC4-6F175D3DCCD1}">
              <a14:hiddenFill xmlns:a14="http://schemas.microsoft.com/office/drawing/2010/main">
                <a:solidFill>
                  <a:srgbClr val="FFFFFF"/>
                </a:solidFill>
              </a14:hiddenFill>
            </a:ext>
          </a:extLst>
        </p:spPr>
      </p:pic>
      <p:pic>
        <p:nvPicPr>
          <p:cNvPr id="98306" name="Picture 2" descr="page36image2768978544">
            <a:extLst>
              <a:ext uri="{FF2B5EF4-FFF2-40B4-BE49-F238E27FC236}">
                <a16:creationId xmlns:a16="http://schemas.microsoft.com/office/drawing/2014/main" id="{98371508-6E77-16AB-8C36-667490BBD4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8307" name="Picture 3" descr="page36image2768953440">
            <a:extLst>
              <a:ext uri="{FF2B5EF4-FFF2-40B4-BE49-F238E27FC236}">
                <a16:creationId xmlns:a16="http://schemas.microsoft.com/office/drawing/2014/main" id="{8AC4840C-1205-519A-9198-C21789A407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019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98308" name="Picture 4" descr="page36image2768953648">
            <a:extLst>
              <a:ext uri="{FF2B5EF4-FFF2-40B4-BE49-F238E27FC236}">
                <a16:creationId xmlns:a16="http://schemas.microsoft.com/office/drawing/2014/main" id="{6A0E2482-7059-F01A-B11F-946F2B268E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987800" cy="5295900"/>
          </a:xfrm>
          <a:prstGeom prst="rect">
            <a:avLst/>
          </a:prstGeom>
          <a:noFill/>
          <a:extLst>
            <a:ext uri="{909E8E84-426E-40DD-AFC4-6F175D3DCCD1}">
              <a14:hiddenFill xmlns:a14="http://schemas.microsoft.com/office/drawing/2010/main">
                <a:solidFill>
                  <a:srgbClr val="FFFFFF"/>
                </a:solidFill>
              </a14:hiddenFill>
            </a:ext>
          </a:extLst>
        </p:spPr>
      </p:pic>
      <p:pic>
        <p:nvPicPr>
          <p:cNvPr id="98309" name="Picture 5" descr="page36image2768989104">
            <a:extLst>
              <a:ext uri="{FF2B5EF4-FFF2-40B4-BE49-F238E27FC236}">
                <a16:creationId xmlns:a16="http://schemas.microsoft.com/office/drawing/2014/main" id="{E79E319F-2C34-B906-18E6-808B23600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56000" cy="5270500"/>
          </a:xfrm>
          <a:prstGeom prst="rect">
            <a:avLst/>
          </a:prstGeom>
          <a:noFill/>
          <a:extLst>
            <a:ext uri="{909E8E84-426E-40DD-AFC4-6F175D3DCCD1}">
              <a14:hiddenFill xmlns:a14="http://schemas.microsoft.com/office/drawing/2010/main">
                <a:solidFill>
                  <a:srgbClr val="FFFFFF"/>
                </a:solidFill>
              </a14:hiddenFill>
            </a:ext>
          </a:extLst>
        </p:spPr>
      </p:pic>
      <p:pic>
        <p:nvPicPr>
          <p:cNvPr id="98310" name="Picture 6" descr="page36image2768989520">
            <a:extLst>
              <a:ext uri="{FF2B5EF4-FFF2-40B4-BE49-F238E27FC236}">
                <a16:creationId xmlns:a16="http://schemas.microsoft.com/office/drawing/2014/main" id="{09DE2824-8974-F69B-B2DE-5E64F353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79900" cy="7620000"/>
          </a:xfrm>
          <a:prstGeom prst="rect">
            <a:avLst/>
          </a:prstGeom>
          <a:noFill/>
          <a:extLst>
            <a:ext uri="{909E8E84-426E-40DD-AFC4-6F175D3DCCD1}">
              <a14:hiddenFill xmlns:a14="http://schemas.microsoft.com/office/drawing/2010/main">
                <a:solidFill>
                  <a:srgbClr val="FFFFFF"/>
                </a:solidFill>
              </a14:hiddenFill>
            </a:ext>
          </a:extLst>
        </p:spPr>
      </p:pic>
      <p:pic>
        <p:nvPicPr>
          <p:cNvPr id="98311" name="Picture 7" descr="page36image2768989824">
            <a:extLst>
              <a:ext uri="{FF2B5EF4-FFF2-40B4-BE49-F238E27FC236}">
                <a16:creationId xmlns:a16="http://schemas.microsoft.com/office/drawing/2014/main" id="{D74CAD23-47FC-0751-2125-E33B70AB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797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54328-5CCC-C2C3-8CA4-FCAD2C6C47E4}"/>
              </a:ext>
            </a:extLst>
          </p:cNvPr>
          <p:cNvSpPr>
            <a:spLocks noGrp="1"/>
          </p:cNvSpPr>
          <p:nvPr>
            <p:ph type="title"/>
          </p:nvPr>
        </p:nvSpPr>
        <p:spPr>
          <a:xfrm>
            <a:off x="216148" y="269775"/>
            <a:ext cx="7772400" cy="1143000"/>
          </a:xfrm>
        </p:spPr>
        <p:txBody>
          <a:bodyPr/>
          <a:lstStyle/>
          <a:p>
            <a:r>
              <a:rPr lang="pt-PT" sz="3200" b="1" dirty="0">
                <a:effectLst/>
                <a:latin typeface="Calibri" panose="020F0502020204030204" pitchFamily="34" charset="0"/>
              </a:rPr>
              <a:t>Descarga e armazenamento </a:t>
            </a:r>
            <a:endParaRPr lang="pt-PT" sz="3200" dirty="0"/>
          </a:p>
        </p:txBody>
      </p:sp>
      <p:pic>
        <p:nvPicPr>
          <p:cNvPr id="89094" name="Picture 6" descr="page3image3275600">
            <a:extLst>
              <a:ext uri="{FF2B5EF4-FFF2-40B4-BE49-F238E27FC236}">
                <a16:creationId xmlns:a16="http://schemas.microsoft.com/office/drawing/2014/main" id="{2B9D1500-1F95-284B-8DCF-730338745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06" y="4444926"/>
            <a:ext cx="281131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page3image3275808">
            <a:extLst>
              <a:ext uri="{FF2B5EF4-FFF2-40B4-BE49-F238E27FC236}">
                <a16:creationId xmlns:a16="http://schemas.microsoft.com/office/drawing/2014/main" id="{68D68C24-446E-F041-5A52-67879D113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720" y="1412776"/>
            <a:ext cx="3456384" cy="2588672"/>
          </a:xfrm>
          <a:prstGeom prst="rect">
            <a:avLst/>
          </a:prstGeom>
          <a:noFill/>
          <a:extLst>
            <a:ext uri="{909E8E84-426E-40DD-AFC4-6F175D3DCCD1}">
              <a14:hiddenFill xmlns:a14="http://schemas.microsoft.com/office/drawing/2010/main">
                <a:solidFill>
                  <a:srgbClr val="FFFFFF"/>
                </a:solidFill>
              </a14:hiddenFill>
            </a:ext>
          </a:extLst>
        </p:spPr>
      </p:pic>
      <p:pic>
        <p:nvPicPr>
          <p:cNvPr id="89101" name="Picture 13" descr="page3image3276016">
            <a:extLst>
              <a:ext uri="{FF2B5EF4-FFF2-40B4-BE49-F238E27FC236}">
                <a16:creationId xmlns:a16="http://schemas.microsoft.com/office/drawing/2014/main" id="{AD06A955-11FC-1890-E2F3-F3C896A21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3456384" cy="2590372"/>
          </a:xfrm>
          <a:prstGeom prst="rect">
            <a:avLst/>
          </a:prstGeom>
          <a:noFill/>
          <a:extLst>
            <a:ext uri="{909E8E84-426E-40DD-AFC4-6F175D3DCCD1}">
              <a14:hiddenFill xmlns:a14="http://schemas.microsoft.com/office/drawing/2010/main">
                <a:solidFill>
                  <a:srgbClr val="FFFFFF"/>
                </a:solidFill>
              </a14:hiddenFill>
            </a:ext>
          </a:extLst>
        </p:spPr>
      </p:pic>
      <p:pic>
        <p:nvPicPr>
          <p:cNvPr id="89102" name="Picture 14" descr="page3image3276432">
            <a:extLst>
              <a:ext uri="{FF2B5EF4-FFF2-40B4-BE49-F238E27FC236}">
                <a16:creationId xmlns:a16="http://schemas.microsoft.com/office/drawing/2014/main" id="{D9A3C988-1DE6-B391-7697-15F7F67B7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444926"/>
            <a:ext cx="3425311" cy="192372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1B7F8736-E1A9-8D9D-D3F0-A11D743DA6E6}"/>
              </a:ext>
            </a:extLst>
          </p:cNvPr>
          <p:cNvSpPr txBox="1"/>
          <p:nvPr/>
        </p:nvSpPr>
        <p:spPr>
          <a:xfrm>
            <a:off x="1403648" y="3983262"/>
            <a:ext cx="931024" cy="461665"/>
          </a:xfrm>
          <a:prstGeom prst="rect">
            <a:avLst/>
          </a:prstGeom>
          <a:noFill/>
        </p:spPr>
        <p:txBody>
          <a:bodyPr wrap="none" rtlCol="0">
            <a:spAutoFit/>
          </a:bodyPr>
          <a:lstStyle/>
          <a:p>
            <a:r>
              <a:rPr lang="pt-PT" dirty="0"/>
              <a:t>Tegão</a:t>
            </a:r>
          </a:p>
        </p:txBody>
      </p:sp>
      <p:sp>
        <p:nvSpPr>
          <p:cNvPr id="7" name="CaixaDeTexto 6">
            <a:extLst>
              <a:ext uri="{FF2B5EF4-FFF2-40B4-BE49-F238E27FC236}">
                <a16:creationId xmlns:a16="http://schemas.microsoft.com/office/drawing/2014/main" id="{015C4451-5133-0267-1362-D92CD06DE388}"/>
              </a:ext>
            </a:extLst>
          </p:cNvPr>
          <p:cNvSpPr txBox="1"/>
          <p:nvPr/>
        </p:nvSpPr>
        <p:spPr>
          <a:xfrm>
            <a:off x="5189490" y="3983261"/>
            <a:ext cx="1346844" cy="461665"/>
          </a:xfrm>
          <a:prstGeom prst="rect">
            <a:avLst/>
          </a:prstGeom>
          <a:noFill/>
        </p:spPr>
        <p:txBody>
          <a:bodyPr wrap="none" rtlCol="0">
            <a:spAutoFit/>
          </a:bodyPr>
          <a:lstStyle/>
          <a:p>
            <a:r>
              <a:rPr lang="pt-PT" dirty="0" err="1"/>
              <a:t>Big-Bags</a:t>
            </a:r>
            <a:endParaRPr lang="pt-PT" dirty="0"/>
          </a:p>
        </p:txBody>
      </p:sp>
      <p:sp>
        <p:nvSpPr>
          <p:cNvPr id="8" name="CaixaDeTexto 7">
            <a:extLst>
              <a:ext uri="{FF2B5EF4-FFF2-40B4-BE49-F238E27FC236}">
                <a16:creationId xmlns:a16="http://schemas.microsoft.com/office/drawing/2014/main" id="{C9B0FD32-FA77-CC99-BD13-5D6758F09FB8}"/>
              </a:ext>
            </a:extLst>
          </p:cNvPr>
          <p:cNvSpPr txBox="1"/>
          <p:nvPr/>
        </p:nvSpPr>
        <p:spPr>
          <a:xfrm>
            <a:off x="537706" y="6411205"/>
            <a:ext cx="2890535" cy="461665"/>
          </a:xfrm>
          <a:prstGeom prst="rect">
            <a:avLst/>
          </a:prstGeom>
          <a:noFill/>
        </p:spPr>
        <p:txBody>
          <a:bodyPr wrap="none" rtlCol="0">
            <a:spAutoFit/>
          </a:bodyPr>
          <a:lstStyle/>
          <a:p>
            <a:r>
              <a:rPr lang="pt-PT" dirty="0"/>
              <a:t>Silo de Matéria Prima</a:t>
            </a:r>
          </a:p>
        </p:txBody>
      </p:sp>
      <p:sp>
        <p:nvSpPr>
          <p:cNvPr id="9" name="CaixaDeTexto 8">
            <a:extLst>
              <a:ext uri="{FF2B5EF4-FFF2-40B4-BE49-F238E27FC236}">
                <a16:creationId xmlns:a16="http://schemas.microsoft.com/office/drawing/2014/main" id="{481558A3-21B2-1843-9228-BD44544FAE35}"/>
              </a:ext>
            </a:extLst>
          </p:cNvPr>
          <p:cNvSpPr txBox="1"/>
          <p:nvPr/>
        </p:nvSpPr>
        <p:spPr>
          <a:xfrm>
            <a:off x="4102348" y="6350461"/>
            <a:ext cx="3068469" cy="461665"/>
          </a:xfrm>
          <a:prstGeom prst="rect">
            <a:avLst/>
          </a:prstGeom>
          <a:noFill/>
        </p:spPr>
        <p:txBody>
          <a:bodyPr wrap="none" rtlCol="0">
            <a:spAutoFit/>
          </a:bodyPr>
          <a:lstStyle/>
          <a:p>
            <a:r>
              <a:rPr lang="pt-PT" dirty="0"/>
              <a:t>Camara de refrigeração</a:t>
            </a:r>
          </a:p>
        </p:txBody>
      </p:sp>
    </p:spTree>
    <p:extLst>
      <p:ext uri="{BB962C8B-B14F-4D97-AF65-F5344CB8AC3E}">
        <p14:creationId xmlns:p14="http://schemas.microsoft.com/office/powerpoint/2010/main" val="339137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3B91012-28F3-D571-0BBC-34A65BAE2512}"/>
              </a:ext>
            </a:extLst>
          </p:cNvPr>
          <p:cNvSpPr>
            <a:spLocks noGrp="1" noChangeArrowheads="1"/>
          </p:cNvSpPr>
          <p:nvPr>
            <p:ph type="title"/>
          </p:nvPr>
        </p:nvSpPr>
        <p:spPr>
          <a:xfrm>
            <a:off x="-323850" y="549275"/>
            <a:ext cx="5219700" cy="576263"/>
          </a:xfrm>
        </p:spPr>
        <p:txBody>
          <a:bodyPr/>
          <a:lstStyle/>
          <a:p>
            <a:pPr eaLnBrk="1" hangingPunct="1"/>
            <a:r>
              <a:rPr lang="pt-PT" altLang="pt-PT" sz="2800">
                <a:latin typeface="Arial" panose="020B0604020202020204" pitchFamily="34" charset="0"/>
              </a:rPr>
              <a:t>Tremonha de recepção</a:t>
            </a:r>
          </a:p>
        </p:txBody>
      </p:sp>
      <p:pic>
        <p:nvPicPr>
          <p:cNvPr id="33795" name="Picture 5" descr="The two rail &amp; one truck pits - inside.">
            <a:extLst>
              <a:ext uri="{FF2B5EF4-FFF2-40B4-BE49-F238E27FC236}">
                <a16:creationId xmlns:a16="http://schemas.microsoft.com/office/drawing/2014/main" id="{46225135-A91A-D562-56E4-F4B5AD8C1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84313"/>
            <a:ext cx="3673475"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a:extLst>
              <a:ext uri="{FF2B5EF4-FFF2-40B4-BE49-F238E27FC236}">
                <a16:creationId xmlns:a16="http://schemas.microsoft.com/office/drawing/2014/main" id="{B1D07A16-54CE-03BB-F69B-0A5743CF30E8}"/>
              </a:ext>
            </a:extLst>
          </p:cNvPr>
          <p:cNvSpPr>
            <a:spLocks noChangeArrowheads="1"/>
          </p:cNvSpPr>
          <p:nvPr/>
        </p:nvSpPr>
        <p:spPr bwMode="auto">
          <a:xfrm>
            <a:off x="395288" y="5229225"/>
            <a:ext cx="5719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PT" altLang="pt-PT" sz="2800">
                <a:solidFill>
                  <a:schemeClr val="tx2"/>
                </a:solidFill>
                <a:latin typeface="Arial" panose="020B0604020202020204" pitchFamily="34" charset="0"/>
              </a:rPr>
              <a:t>Transportador horizontal</a:t>
            </a:r>
          </a:p>
        </p:txBody>
      </p:sp>
      <p:pic>
        <p:nvPicPr>
          <p:cNvPr id="33797" name="Picture 8" descr="From ground level, looking down 45 feet to the bottom of the two shipping legs.">
            <a:extLst>
              <a:ext uri="{FF2B5EF4-FFF2-40B4-BE49-F238E27FC236}">
                <a16:creationId xmlns:a16="http://schemas.microsoft.com/office/drawing/2014/main" id="{283B3090-6AB6-2059-437B-207D71D8D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060575"/>
            <a:ext cx="294798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9">
            <a:extLst>
              <a:ext uri="{FF2B5EF4-FFF2-40B4-BE49-F238E27FC236}">
                <a16:creationId xmlns:a16="http://schemas.microsoft.com/office/drawing/2014/main" id="{43A33425-9109-48EC-91DD-BDC193FE9248}"/>
              </a:ext>
            </a:extLst>
          </p:cNvPr>
          <p:cNvSpPr>
            <a:spLocks noChangeArrowheads="1"/>
          </p:cNvSpPr>
          <p:nvPr/>
        </p:nvSpPr>
        <p:spPr bwMode="auto">
          <a:xfrm>
            <a:off x="4427538" y="5589588"/>
            <a:ext cx="5719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PT" altLang="pt-PT" sz="2800">
                <a:solidFill>
                  <a:schemeClr val="tx2"/>
                </a:solidFill>
                <a:latin typeface="Arial" panose="020B0604020202020204" pitchFamily="34" charset="0"/>
              </a:rPr>
              <a:t>Elevadores de nora</a:t>
            </a:r>
          </a:p>
        </p:txBody>
      </p:sp>
      <p:sp>
        <p:nvSpPr>
          <p:cNvPr id="33799" name="Line 10">
            <a:extLst>
              <a:ext uri="{FF2B5EF4-FFF2-40B4-BE49-F238E27FC236}">
                <a16:creationId xmlns:a16="http://schemas.microsoft.com/office/drawing/2014/main" id="{50B58D96-CA54-F2D7-140E-E5032C436087}"/>
              </a:ext>
            </a:extLst>
          </p:cNvPr>
          <p:cNvSpPr>
            <a:spLocks noChangeShapeType="1"/>
          </p:cNvSpPr>
          <p:nvPr/>
        </p:nvSpPr>
        <p:spPr bwMode="auto">
          <a:xfrm>
            <a:off x="2411413" y="1125538"/>
            <a:ext cx="4318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3800" name="Line 11">
            <a:extLst>
              <a:ext uri="{FF2B5EF4-FFF2-40B4-BE49-F238E27FC236}">
                <a16:creationId xmlns:a16="http://schemas.microsoft.com/office/drawing/2014/main" id="{00C3D03B-643E-B42B-65AA-07E9EB1DDC7D}"/>
              </a:ext>
            </a:extLst>
          </p:cNvPr>
          <p:cNvSpPr>
            <a:spLocks noChangeShapeType="1"/>
          </p:cNvSpPr>
          <p:nvPr/>
        </p:nvSpPr>
        <p:spPr bwMode="auto">
          <a:xfrm flipV="1">
            <a:off x="2700338" y="4581525"/>
            <a:ext cx="719137"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3801" name="Line 12">
            <a:extLst>
              <a:ext uri="{FF2B5EF4-FFF2-40B4-BE49-F238E27FC236}">
                <a16:creationId xmlns:a16="http://schemas.microsoft.com/office/drawing/2014/main" id="{6F52EE26-94A8-08C6-4432-26EE81022125}"/>
              </a:ext>
            </a:extLst>
          </p:cNvPr>
          <p:cNvSpPr>
            <a:spLocks noChangeShapeType="1"/>
          </p:cNvSpPr>
          <p:nvPr/>
        </p:nvSpPr>
        <p:spPr bwMode="auto">
          <a:xfrm flipV="1">
            <a:off x="7308850" y="4652963"/>
            <a:ext cx="360363"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3802" name="Line 13">
            <a:extLst>
              <a:ext uri="{FF2B5EF4-FFF2-40B4-BE49-F238E27FC236}">
                <a16:creationId xmlns:a16="http://schemas.microsoft.com/office/drawing/2014/main" id="{D62F4422-58F8-0826-2C70-54AF3867AE04}"/>
              </a:ext>
            </a:extLst>
          </p:cNvPr>
          <p:cNvSpPr>
            <a:spLocks noChangeShapeType="1"/>
          </p:cNvSpPr>
          <p:nvPr/>
        </p:nvSpPr>
        <p:spPr bwMode="auto">
          <a:xfrm flipV="1">
            <a:off x="7308850" y="2852738"/>
            <a:ext cx="358775"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3803" name="Line 14">
            <a:extLst>
              <a:ext uri="{FF2B5EF4-FFF2-40B4-BE49-F238E27FC236}">
                <a16:creationId xmlns:a16="http://schemas.microsoft.com/office/drawing/2014/main" id="{FDDE9EB2-52BD-9509-810F-98D6EBD55277}"/>
              </a:ext>
            </a:extLst>
          </p:cNvPr>
          <p:cNvSpPr>
            <a:spLocks noChangeShapeType="1"/>
          </p:cNvSpPr>
          <p:nvPr/>
        </p:nvSpPr>
        <p:spPr bwMode="auto">
          <a:xfrm flipH="1" flipV="1">
            <a:off x="6659563" y="2852738"/>
            <a:ext cx="649287"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D953C04-43C5-7E13-F440-EEAE1A6043A4}"/>
              </a:ext>
            </a:extLst>
          </p:cNvPr>
          <p:cNvSpPr>
            <a:spLocks noGrp="1" noChangeArrowheads="1"/>
          </p:cNvSpPr>
          <p:nvPr>
            <p:ph type="title"/>
          </p:nvPr>
        </p:nvSpPr>
        <p:spPr>
          <a:xfrm>
            <a:off x="684213" y="333375"/>
            <a:ext cx="7772400" cy="1143000"/>
          </a:xfrm>
        </p:spPr>
        <p:txBody>
          <a:bodyPr/>
          <a:lstStyle/>
          <a:p>
            <a:pPr eaLnBrk="1" hangingPunct="1"/>
            <a:r>
              <a:rPr lang="pt-PT" altLang="pt-PT" sz="3200">
                <a:latin typeface="Arial" panose="020B0604020202020204" pitchFamily="34" charset="0"/>
              </a:rPr>
              <a:t>Transporte das matérias-primas para serem armazenadas</a:t>
            </a:r>
          </a:p>
        </p:txBody>
      </p:sp>
      <p:pic>
        <p:nvPicPr>
          <p:cNvPr id="35843" name="Picture 4" descr="feedmill 9">
            <a:extLst>
              <a:ext uri="{FF2B5EF4-FFF2-40B4-BE49-F238E27FC236}">
                <a16:creationId xmlns:a16="http://schemas.microsoft.com/office/drawing/2014/main" id="{9A3909F6-1C81-63F6-E543-638A57F32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51847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a:extLst>
              <a:ext uri="{FF2B5EF4-FFF2-40B4-BE49-F238E27FC236}">
                <a16:creationId xmlns:a16="http://schemas.microsoft.com/office/drawing/2014/main" id="{4B668C86-6A5D-085D-D5AF-A8EF200894FB}"/>
              </a:ext>
            </a:extLst>
          </p:cNvPr>
          <p:cNvSpPr>
            <a:spLocks noChangeArrowheads="1"/>
          </p:cNvSpPr>
          <p:nvPr/>
        </p:nvSpPr>
        <p:spPr bwMode="auto">
          <a:xfrm>
            <a:off x="3424238" y="1484313"/>
            <a:ext cx="5719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PT" altLang="pt-PT" sz="2400">
                <a:solidFill>
                  <a:schemeClr val="tx2"/>
                </a:solidFill>
                <a:latin typeface="Arial" panose="020B0604020202020204" pitchFamily="34" charset="0"/>
              </a:rPr>
              <a:t>Transportador horizontal</a:t>
            </a:r>
          </a:p>
        </p:txBody>
      </p:sp>
      <p:sp>
        <p:nvSpPr>
          <p:cNvPr id="35845" name="Rectangle 6">
            <a:extLst>
              <a:ext uri="{FF2B5EF4-FFF2-40B4-BE49-F238E27FC236}">
                <a16:creationId xmlns:a16="http://schemas.microsoft.com/office/drawing/2014/main" id="{BEDC2F4B-97B8-D126-DE04-2437921C2A3D}"/>
              </a:ext>
            </a:extLst>
          </p:cNvPr>
          <p:cNvSpPr>
            <a:spLocks noChangeArrowheads="1"/>
          </p:cNvSpPr>
          <p:nvPr/>
        </p:nvSpPr>
        <p:spPr bwMode="auto">
          <a:xfrm>
            <a:off x="5435600" y="3860800"/>
            <a:ext cx="43894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PT" altLang="pt-PT" sz="2400">
                <a:solidFill>
                  <a:schemeClr val="tx2"/>
                </a:solidFill>
                <a:latin typeface="Arial" panose="020B0604020202020204" pitchFamily="34" charset="0"/>
              </a:rPr>
              <a:t>Transportador </a:t>
            </a:r>
            <a:br>
              <a:rPr lang="pt-PT" altLang="pt-PT" sz="2400">
                <a:solidFill>
                  <a:schemeClr val="tx2"/>
                </a:solidFill>
                <a:latin typeface="Arial" panose="020B0604020202020204" pitchFamily="34" charset="0"/>
              </a:rPr>
            </a:br>
            <a:r>
              <a:rPr lang="pt-PT" altLang="pt-PT" sz="2400">
                <a:solidFill>
                  <a:schemeClr val="tx2"/>
                </a:solidFill>
                <a:latin typeface="Arial" panose="020B0604020202020204" pitchFamily="34" charset="0"/>
              </a:rPr>
              <a:t>por gravidade</a:t>
            </a:r>
          </a:p>
        </p:txBody>
      </p:sp>
      <p:sp>
        <p:nvSpPr>
          <p:cNvPr id="35846" name="Line 7">
            <a:extLst>
              <a:ext uri="{FF2B5EF4-FFF2-40B4-BE49-F238E27FC236}">
                <a16:creationId xmlns:a16="http://schemas.microsoft.com/office/drawing/2014/main" id="{EC32115E-B1CA-F203-C21E-CDB1404EA4AC}"/>
              </a:ext>
            </a:extLst>
          </p:cNvPr>
          <p:cNvSpPr>
            <a:spLocks noChangeShapeType="1"/>
          </p:cNvSpPr>
          <p:nvPr/>
        </p:nvSpPr>
        <p:spPr bwMode="auto">
          <a:xfrm flipH="1">
            <a:off x="4932363" y="2060575"/>
            <a:ext cx="12239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5847" name="Line 8">
            <a:extLst>
              <a:ext uri="{FF2B5EF4-FFF2-40B4-BE49-F238E27FC236}">
                <a16:creationId xmlns:a16="http://schemas.microsoft.com/office/drawing/2014/main" id="{E5962CCD-3005-7DDD-20D1-B982CC8F905E}"/>
              </a:ext>
            </a:extLst>
          </p:cNvPr>
          <p:cNvSpPr>
            <a:spLocks noChangeShapeType="1"/>
          </p:cNvSpPr>
          <p:nvPr/>
        </p:nvSpPr>
        <p:spPr bwMode="auto">
          <a:xfrm flipH="1">
            <a:off x="4140200" y="4149725"/>
            <a:ext cx="2447925"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35848" name="Rectangle 9">
            <a:extLst>
              <a:ext uri="{FF2B5EF4-FFF2-40B4-BE49-F238E27FC236}">
                <a16:creationId xmlns:a16="http://schemas.microsoft.com/office/drawing/2014/main" id="{CE69E7C6-4009-5C6D-763F-9B83EDEA5014}"/>
              </a:ext>
            </a:extLst>
          </p:cNvPr>
          <p:cNvSpPr>
            <a:spLocks noChangeArrowheads="1"/>
          </p:cNvSpPr>
          <p:nvPr/>
        </p:nvSpPr>
        <p:spPr bwMode="auto">
          <a:xfrm>
            <a:off x="5364163" y="5516563"/>
            <a:ext cx="4389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PT" altLang="pt-PT" sz="2400">
                <a:solidFill>
                  <a:schemeClr val="tx2"/>
                </a:solidFill>
                <a:latin typeface="Arial" panose="020B0604020202020204" pitchFamily="34" charset="0"/>
              </a:rPr>
              <a:t>Silos de </a:t>
            </a:r>
            <a:br>
              <a:rPr lang="pt-PT" altLang="pt-PT" sz="2400">
                <a:solidFill>
                  <a:schemeClr val="tx2"/>
                </a:solidFill>
                <a:latin typeface="Arial" panose="020B0604020202020204" pitchFamily="34" charset="0"/>
              </a:rPr>
            </a:br>
            <a:r>
              <a:rPr lang="pt-PT" altLang="pt-PT" sz="2400">
                <a:solidFill>
                  <a:schemeClr val="tx2"/>
                </a:solidFill>
                <a:latin typeface="Arial" panose="020B0604020202020204" pitchFamily="34" charset="0"/>
              </a:rPr>
              <a:t>armazenamento</a:t>
            </a:r>
          </a:p>
        </p:txBody>
      </p:sp>
      <p:sp>
        <p:nvSpPr>
          <p:cNvPr id="35849" name="Line 10">
            <a:extLst>
              <a:ext uri="{FF2B5EF4-FFF2-40B4-BE49-F238E27FC236}">
                <a16:creationId xmlns:a16="http://schemas.microsoft.com/office/drawing/2014/main" id="{319F98A1-E842-15DC-32F0-3ADAD0FC4147}"/>
              </a:ext>
            </a:extLst>
          </p:cNvPr>
          <p:cNvSpPr>
            <a:spLocks noChangeShapeType="1"/>
          </p:cNvSpPr>
          <p:nvPr/>
        </p:nvSpPr>
        <p:spPr bwMode="auto">
          <a:xfrm flipH="1" flipV="1">
            <a:off x="4859338" y="5734050"/>
            <a:ext cx="144145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5375A-E332-2692-01D6-1A14D3892ACA}"/>
              </a:ext>
            </a:extLst>
          </p:cNvPr>
          <p:cNvSpPr>
            <a:spLocks noGrp="1"/>
          </p:cNvSpPr>
          <p:nvPr>
            <p:ph type="title"/>
          </p:nvPr>
        </p:nvSpPr>
        <p:spPr/>
        <p:txBody>
          <a:bodyPr/>
          <a:lstStyle/>
          <a:p>
            <a:r>
              <a:rPr lang="pt-PT" dirty="0" err="1"/>
              <a:t>Recepção</a:t>
            </a:r>
            <a:r>
              <a:rPr lang="pt-PT" dirty="0"/>
              <a:t> de matérias primas</a:t>
            </a:r>
          </a:p>
        </p:txBody>
      </p:sp>
      <p:sp>
        <p:nvSpPr>
          <p:cNvPr id="5" name="Marcador de Posição de Conteúdo 4">
            <a:extLst>
              <a:ext uri="{FF2B5EF4-FFF2-40B4-BE49-F238E27FC236}">
                <a16:creationId xmlns:a16="http://schemas.microsoft.com/office/drawing/2014/main" id="{8EC5B321-35F6-62C7-EA99-B4CA5B9F3A48}"/>
              </a:ext>
            </a:extLst>
          </p:cNvPr>
          <p:cNvSpPr>
            <a:spLocks noGrp="1"/>
          </p:cNvSpPr>
          <p:nvPr>
            <p:ph idx="1"/>
          </p:nvPr>
        </p:nvSpPr>
        <p:spPr/>
        <p:txBody>
          <a:bodyPr/>
          <a:lstStyle/>
          <a:p>
            <a:endParaRPr lang="pt-PT" dirty="0"/>
          </a:p>
        </p:txBody>
      </p:sp>
      <p:sp>
        <p:nvSpPr>
          <p:cNvPr id="7" name="CaixaDeTexto 6">
            <a:extLst>
              <a:ext uri="{FF2B5EF4-FFF2-40B4-BE49-F238E27FC236}">
                <a16:creationId xmlns:a16="http://schemas.microsoft.com/office/drawing/2014/main" id="{BBAFA92E-3248-1532-CC1D-67A1EF58796F}"/>
              </a:ext>
            </a:extLst>
          </p:cNvPr>
          <p:cNvSpPr txBox="1"/>
          <p:nvPr/>
        </p:nvSpPr>
        <p:spPr>
          <a:xfrm>
            <a:off x="107504" y="1981200"/>
            <a:ext cx="9144000" cy="4247317"/>
          </a:xfrm>
          <a:prstGeom prst="rect">
            <a:avLst/>
          </a:prstGeom>
          <a:noFill/>
        </p:spPr>
        <p:txBody>
          <a:bodyPr wrap="square">
            <a:spAutoFit/>
          </a:bodyPr>
          <a:lstStyle/>
          <a:p>
            <a:r>
              <a:rPr lang="pt-PT" sz="1800" dirty="0"/>
              <a:t>Uma vez que o produto tenha sido aceito, ele deve ser armazenado se não for usado imediatamente.</a:t>
            </a:r>
          </a:p>
          <a:p>
            <a:r>
              <a:rPr lang="pt-PT" sz="1800" dirty="0"/>
              <a:t>As condições de temperatura, humidade e ventilação são muito importantes para manter os ingredientes em boas condições.</a:t>
            </a:r>
          </a:p>
          <a:p>
            <a:r>
              <a:rPr lang="pt-PT" sz="1800" dirty="0"/>
              <a:t>Os armazéns devem ser utilizados exclusivamente para salvaguardar os materiais envolvidos no processo e ter áreas definidas e identificadas de acordo com a natureza dos produtos.</a:t>
            </a:r>
          </a:p>
          <a:p>
            <a:r>
              <a:rPr lang="pt-PT" sz="1800" dirty="0"/>
              <a:t>Produtos acabados, matérias-primas e embalagens ou materiais de embalagem não devem ser colocados diretamente no chão, para os quais devem ser usados ​​paletes. Estes devem estar separados da parede e entre si a uma distância mínima de 30 cm.</a:t>
            </a:r>
          </a:p>
          <a:p>
            <a:endParaRPr lang="pt-PT" sz="1800" dirty="0"/>
          </a:p>
          <a:p>
            <a:r>
              <a:rPr lang="pt-PT" sz="1800" dirty="0"/>
              <a:t>Variações no tamanho das partículas também devem ser levadas em consideração.</a:t>
            </a:r>
          </a:p>
          <a:p>
            <a:r>
              <a:rPr lang="pt-PT" sz="1800" dirty="0"/>
              <a:t>Se o grão vier muito sujo ou com muitos objetos estranhos, ele deve ser limpo antes de ser armazenado.</a:t>
            </a:r>
          </a:p>
          <a:p>
            <a:endParaRPr lang="pt-PT" sz="1800" dirty="0"/>
          </a:p>
          <a:p>
            <a:r>
              <a:rPr lang="pt-PT" sz="1800" dirty="0"/>
              <a:t>É fundamental realizar manutenção frequente nos silos (limpeza).</a:t>
            </a:r>
          </a:p>
        </p:txBody>
      </p:sp>
    </p:spTree>
    <p:extLst>
      <p:ext uri="{BB962C8B-B14F-4D97-AF65-F5344CB8AC3E}">
        <p14:creationId xmlns:p14="http://schemas.microsoft.com/office/powerpoint/2010/main" val="7396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eedmill 12">
            <a:extLst>
              <a:ext uri="{FF2B5EF4-FFF2-40B4-BE49-F238E27FC236}">
                <a16:creationId xmlns:a16="http://schemas.microsoft.com/office/drawing/2014/main" id="{1A6AFDD4-2494-2648-2F6C-648893E9E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57563"/>
            <a:ext cx="41052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Drive with photo inset.">
            <a:extLst>
              <a:ext uri="{FF2B5EF4-FFF2-40B4-BE49-F238E27FC236}">
                <a16:creationId xmlns:a16="http://schemas.microsoft.com/office/drawing/2014/main" id="{3DE71CBB-95C1-46DB-D529-AFBEB8409FA7}"/>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651500" y="4070350"/>
            <a:ext cx="3082925" cy="2254250"/>
          </a:xfrm>
          <a:noFill/>
        </p:spPr>
      </p:pic>
      <p:pic>
        <p:nvPicPr>
          <p:cNvPr id="7172" name="Picture 6" descr="feedmill3">
            <a:extLst>
              <a:ext uri="{FF2B5EF4-FFF2-40B4-BE49-F238E27FC236}">
                <a16:creationId xmlns:a16="http://schemas.microsoft.com/office/drawing/2014/main" id="{9C5D9AA2-2712-66AA-C82A-FC7BC1AD9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125538"/>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a:extLst>
              <a:ext uri="{FF2B5EF4-FFF2-40B4-BE49-F238E27FC236}">
                <a16:creationId xmlns:a16="http://schemas.microsoft.com/office/drawing/2014/main" id="{92952DFE-A951-EDBE-8558-78DF20D67580}"/>
              </a:ext>
            </a:extLst>
          </p:cNvPr>
          <p:cNvSpPr txBox="1">
            <a:spLocks noChangeArrowheads="1"/>
          </p:cNvSpPr>
          <p:nvPr/>
        </p:nvSpPr>
        <p:spPr bwMode="auto">
          <a:xfrm>
            <a:off x="468313" y="333375"/>
            <a:ext cx="57610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t-PT" altLang="pt-PT">
                <a:latin typeface="Arial" panose="020B0604020202020204" pitchFamily="34" charset="0"/>
              </a:rPr>
              <a:t>Recepção de matérias-primas</a:t>
            </a:r>
          </a:p>
          <a:p>
            <a:pPr eaLnBrk="1" hangingPunct="1">
              <a:spcBef>
                <a:spcPct val="50000"/>
              </a:spcBef>
              <a:buFontTx/>
              <a:buNone/>
            </a:pPr>
            <a:endParaRPr lang="pt-PT" altLang="pt-PT">
              <a:latin typeface="Arial" panose="020B0604020202020204" pitchFamily="34" charset="0"/>
            </a:endParaRPr>
          </a:p>
        </p:txBody>
      </p:sp>
      <p:sp>
        <p:nvSpPr>
          <p:cNvPr id="7174" name="Rectangle 8">
            <a:extLst>
              <a:ext uri="{FF2B5EF4-FFF2-40B4-BE49-F238E27FC236}">
                <a16:creationId xmlns:a16="http://schemas.microsoft.com/office/drawing/2014/main" id="{385F161C-CC21-0DD0-6134-011555114AE3}"/>
              </a:ext>
            </a:extLst>
          </p:cNvPr>
          <p:cNvSpPr>
            <a:spLocks noChangeArrowheads="1"/>
          </p:cNvSpPr>
          <p:nvPr/>
        </p:nvSpPr>
        <p:spPr bwMode="auto">
          <a:xfrm>
            <a:off x="1403350" y="1196975"/>
            <a:ext cx="457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pt-PT" altLang="pt-PT" sz="2400">
                <a:latin typeface="Arial" panose="020B0604020202020204" pitchFamily="34" charset="0"/>
              </a:rPr>
              <a:t>  Camião</a:t>
            </a:r>
          </a:p>
          <a:p>
            <a:pPr eaLnBrk="1" hangingPunct="1">
              <a:spcBef>
                <a:spcPct val="0"/>
              </a:spcBef>
            </a:pPr>
            <a:r>
              <a:rPr lang="pt-PT" altLang="pt-PT" sz="2400">
                <a:latin typeface="Arial" panose="020B0604020202020204" pitchFamily="34" charset="0"/>
              </a:rPr>
              <a:t>  Caminhos de ferro</a:t>
            </a:r>
          </a:p>
          <a:p>
            <a:pPr eaLnBrk="1" hangingPunct="1">
              <a:spcBef>
                <a:spcPct val="0"/>
              </a:spcBef>
            </a:pPr>
            <a:r>
              <a:rPr lang="pt-PT" altLang="pt-PT" sz="2400">
                <a:latin typeface="Arial" panose="020B0604020202020204" pitchFamily="34" charset="0"/>
              </a:rPr>
              <a:t>  Barco</a:t>
            </a:r>
          </a:p>
          <a:p>
            <a:pPr eaLnBrk="1" hangingPunct="1">
              <a:spcBef>
                <a:spcPct val="0"/>
              </a:spcBef>
            </a:pPr>
            <a:r>
              <a:rPr lang="pt-PT" altLang="pt-PT" sz="2400">
                <a:latin typeface="Arial" panose="020B0604020202020204" pitchFamily="34" charset="0"/>
              </a:rPr>
              <a:t>  Em sacos</a:t>
            </a:r>
          </a:p>
          <a:p>
            <a:pPr eaLnBrk="1" hangingPunct="1">
              <a:spcBef>
                <a:spcPct val="0"/>
              </a:spcBef>
            </a:pPr>
            <a:r>
              <a:rPr lang="pt-PT" altLang="pt-PT" sz="2400">
                <a:latin typeface="Arial" panose="020B0604020202020204" pitchFamily="34" charset="0"/>
              </a:rPr>
              <a:t>  Em caixas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1D42C-C007-FC26-A9D5-BA8A23FFC4E0}"/>
              </a:ext>
            </a:extLst>
          </p:cNvPr>
          <p:cNvSpPr>
            <a:spLocks noGrp="1"/>
          </p:cNvSpPr>
          <p:nvPr>
            <p:ph type="title"/>
          </p:nvPr>
        </p:nvSpPr>
        <p:spPr/>
        <p:txBody>
          <a:bodyPr/>
          <a:lstStyle/>
          <a:p>
            <a:r>
              <a:rPr lang="pt-PT" dirty="0"/>
              <a:t>Desagregação das partículas resultante da heterogeneidade na descarga</a:t>
            </a:r>
          </a:p>
        </p:txBody>
      </p:sp>
      <p:pic>
        <p:nvPicPr>
          <p:cNvPr id="97281" name="Picture 1" descr="page34image2480720384">
            <a:extLst>
              <a:ext uri="{FF2B5EF4-FFF2-40B4-BE49-F238E27FC236}">
                <a16:creationId xmlns:a16="http://schemas.microsoft.com/office/drawing/2014/main" id="{6A78B2AA-AB1B-CE91-4838-672284870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66" y="2662865"/>
            <a:ext cx="8151068" cy="302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3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E1DB3FCC-1CDA-D4F7-4FA8-7B9506AC0BB2}"/>
              </a:ext>
            </a:extLst>
          </p:cNvPr>
          <p:cNvSpPr txBox="1">
            <a:spLocks noChangeArrowheads="1"/>
          </p:cNvSpPr>
          <p:nvPr/>
        </p:nvSpPr>
        <p:spPr bwMode="auto">
          <a:xfrm>
            <a:off x="3565525" y="6019800"/>
            <a:ext cx="180181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a:latin typeface="Arial" panose="020B0604020202020204" pitchFamily="34" charset="0"/>
                <a:ea typeface="MS PGothic" panose="020B0600070205080204" pitchFamily="34" charset="-128"/>
              </a:rPr>
              <a:t>Oxigénio</a:t>
            </a:r>
          </a:p>
        </p:txBody>
      </p:sp>
      <p:sp>
        <p:nvSpPr>
          <p:cNvPr id="37891" name="Text Box 3">
            <a:extLst>
              <a:ext uri="{FF2B5EF4-FFF2-40B4-BE49-F238E27FC236}">
                <a16:creationId xmlns:a16="http://schemas.microsoft.com/office/drawing/2014/main" id="{713E973C-F49F-0EDC-210B-4842509A3039}"/>
              </a:ext>
            </a:extLst>
          </p:cNvPr>
          <p:cNvSpPr txBox="1">
            <a:spLocks noChangeArrowheads="1"/>
          </p:cNvSpPr>
          <p:nvPr/>
        </p:nvSpPr>
        <p:spPr bwMode="auto">
          <a:xfrm>
            <a:off x="5943600" y="4800600"/>
            <a:ext cx="273526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a:latin typeface="Arial" panose="020B0604020202020204" pitchFamily="34" charset="0"/>
                <a:ea typeface="MS PGothic" panose="020B0600070205080204" pitchFamily="34" charset="-128"/>
              </a:rPr>
              <a:t>Confinamento</a:t>
            </a:r>
          </a:p>
        </p:txBody>
      </p:sp>
      <p:sp>
        <p:nvSpPr>
          <p:cNvPr id="37892" name="Text Box 4">
            <a:extLst>
              <a:ext uri="{FF2B5EF4-FFF2-40B4-BE49-F238E27FC236}">
                <a16:creationId xmlns:a16="http://schemas.microsoft.com/office/drawing/2014/main" id="{F9709258-E347-F9E0-ACC3-D9BAA71A0652}"/>
              </a:ext>
            </a:extLst>
          </p:cNvPr>
          <p:cNvSpPr txBox="1">
            <a:spLocks noChangeArrowheads="1"/>
          </p:cNvSpPr>
          <p:nvPr/>
        </p:nvSpPr>
        <p:spPr bwMode="auto">
          <a:xfrm>
            <a:off x="5562600" y="2286000"/>
            <a:ext cx="1504950"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a:latin typeface="Arial" panose="020B0604020202020204" pitchFamily="34" charset="0"/>
                <a:ea typeface="MS PGothic" panose="020B0600070205080204" pitchFamily="34" charset="-128"/>
              </a:rPr>
              <a:t>Ignição</a:t>
            </a:r>
          </a:p>
        </p:txBody>
      </p:sp>
      <p:sp>
        <p:nvSpPr>
          <p:cNvPr id="37893" name="Text Box 5">
            <a:extLst>
              <a:ext uri="{FF2B5EF4-FFF2-40B4-BE49-F238E27FC236}">
                <a16:creationId xmlns:a16="http://schemas.microsoft.com/office/drawing/2014/main" id="{E540BAC1-43CC-7836-16CB-91EFE279509B}"/>
              </a:ext>
            </a:extLst>
          </p:cNvPr>
          <p:cNvSpPr txBox="1">
            <a:spLocks noChangeArrowheads="1"/>
          </p:cNvSpPr>
          <p:nvPr/>
        </p:nvSpPr>
        <p:spPr bwMode="auto">
          <a:xfrm>
            <a:off x="1036638" y="2197100"/>
            <a:ext cx="2439987"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a:latin typeface="Arial" panose="020B0604020202020204" pitchFamily="34" charset="0"/>
                <a:ea typeface="MS PGothic" panose="020B0600070205080204" pitchFamily="34" charset="-128"/>
              </a:rPr>
              <a:t>Combustivel</a:t>
            </a:r>
          </a:p>
        </p:txBody>
      </p:sp>
      <p:sp>
        <p:nvSpPr>
          <p:cNvPr id="37894" name="Text Box 6">
            <a:extLst>
              <a:ext uri="{FF2B5EF4-FFF2-40B4-BE49-F238E27FC236}">
                <a16:creationId xmlns:a16="http://schemas.microsoft.com/office/drawing/2014/main" id="{883DD680-293B-9533-C0F6-A3CBF50A4189}"/>
              </a:ext>
            </a:extLst>
          </p:cNvPr>
          <p:cNvSpPr txBox="1">
            <a:spLocks noChangeArrowheads="1"/>
          </p:cNvSpPr>
          <p:nvPr/>
        </p:nvSpPr>
        <p:spPr bwMode="auto">
          <a:xfrm>
            <a:off x="304800" y="4343400"/>
            <a:ext cx="203041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a:latin typeface="Arial" panose="020B0604020202020204" pitchFamily="34" charset="0"/>
                <a:ea typeface="MS PGothic" panose="020B0600070205080204" pitchFamily="34" charset="-128"/>
              </a:rPr>
              <a:t>Dispersão</a:t>
            </a:r>
          </a:p>
        </p:txBody>
      </p:sp>
      <p:sp>
        <p:nvSpPr>
          <p:cNvPr id="37895" name="Text Box 7">
            <a:extLst>
              <a:ext uri="{FF2B5EF4-FFF2-40B4-BE49-F238E27FC236}">
                <a16:creationId xmlns:a16="http://schemas.microsoft.com/office/drawing/2014/main" id="{884A51D5-1AD3-C9BD-E1C8-A9D662687EE3}"/>
              </a:ext>
            </a:extLst>
          </p:cNvPr>
          <p:cNvSpPr txBox="1">
            <a:spLocks noChangeArrowheads="1"/>
          </p:cNvSpPr>
          <p:nvPr/>
        </p:nvSpPr>
        <p:spPr bwMode="auto">
          <a:xfrm>
            <a:off x="1319213" y="531813"/>
            <a:ext cx="6594475" cy="830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t-PT" sz="4800" u="sng">
                <a:latin typeface="Arial" panose="020B0604020202020204" pitchFamily="34" charset="0"/>
                <a:cs typeface="Arial" panose="020B0604020202020204" pitchFamily="34" charset="0"/>
              </a:rPr>
              <a:t>Explosões - requisitos</a:t>
            </a:r>
          </a:p>
        </p:txBody>
      </p:sp>
      <p:grpSp>
        <p:nvGrpSpPr>
          <p:cNvPr id="37896" name="Group 8">
            <a:extLst>
              <a:ext uri="{FF2B5EF4-FFF2-40B4-BE49-F238E27FC236}">
                <a16:creationId xmlns:a16="http://schemas.microsoft.com/office/drawing/2014/main" id="{44B0E358-A5C5-AE11-4863-F2C724FFC439}"/>
              </a:ext>
            </a:extLst>
          </p:cNvPr>
          <p:cNvGrpSpPr>
            <a:grpSpLocks/>
          </p:cNvGrpSpPr>
          <p:nvPr/>
        </p:nvGrpSpPr>
        <p:grpSpPr bwMode="auto">
          <a:xfrm>
            <a:off x="2209800" y="2133600"/>
            <a:ext cx="4019550" cy="3657600"/>
            <a:chOff x="1104" y="1248"/>
            <a:chExt cx="2016" cy="1920"/>
          </a:xfrm>
        </p:grpSpPr>
        <p:sp>
          <p:nvSpPr>
            <p:cNvPr id="37901" name="Line 9">
              <a:extLst>
                <a:ext uri="{FF2B5EF4-FFF2-40B4-BE49-F238E27FC236}">
                  <a16:creationId xmlns:a16="http://schemas.microsoft.com/office/drawing/2014/main" id="{3DF4B320-0625-001F-7647-D168666E196A}"/>
                </a:ext>
              </a:extLst>
            </p:cNvPr>
            <p:cNvSpPr>
              <a:spLocks noChangeShapeType="1"/>
            </p:cNvSpPr>
            <p:nvPr/>
          </p:nvSpPr>
          <p:spPr bwMode="auto">
            <a:xfrm flipV="1">
              <a:off x="1104" y="1248"/>
              <a:ext cx="1008" cy="76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round/>
                  <a:headEnd/>
                  <a:tailEnd/>
                </a14:hiddenLine>
              </a:ext>
            </a:extLst>
          </p:spPr>
          <p:txBody>
            <a:bodyPr/>
            <a:lstStyle/>
            <a:p>
              <a:endParaRPr lang="pt-PT"/>
            </a:p>
          </p:txBody>
        </p:sp>
        <p:sp>
          <p:nvSpPr>
            <p:cNvPr id="37902" name="Line 10">
              <a:extLst>
                <a:ext uri="{FF2B5EF4-FFF2-40B4-BE49-F238E27FC236}">
                  <a16:creationId xmlns:a16="http://schemas.microsoft.com/office/drawing/2014/main" id="{16C5B9C3-5539-F2CF-4872-9B5F793275DD}"/>
                </a:ext>
              </a:extLst>
            </p:cNvPr>
            <p:cNvSpPr>
              <a:spLocks noChangeShapeType="1"/>
            </p:cNvSpPr>
            <p:nvPr/>
          </p:nvSpPr>
          <p:spPr bwMode="auto">
            <a:xfrm>
              <a:off x="2112" y="1248"/>
              <a:ext cx="1008" cy="7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round/>
                  <a:headEnd/>
                  <a:tailEnd/>
                </a14:hiddenLine>
              </a:ext>
            </a:extLst>
          </p:spPr>
          <p:txBody>
            <a:bodyPr/>
            <a:lstStyle/>
            <a:p>
              <a:endParaRPr lang="pt-PT"/>
            </a:p>
          </p:txBody>
        </p:sp>
        <p:sp>
          <p:nvSpPr>
            <p:cNvPr id="37903" name="Line 11">
              <a:extLst>
                <a:ext uri="{FF2B5EF4-FFF2-40B4-BE49-F238E27FC236}">
                  <a16:creationId xmlns:a16="http://schemas.microsoft.com/office/drawing/2014/main" id="{D536646D-50DC-A48D-0F09-43FFB75F1EBD}"/>
                </a:ext>
              </a:extLst>
            </p:cNvPr>
            <p:cNvSpPr>
              <a:spLocks noChangeShapeType="1"/>
            </p:cNvSpPr>
            <p:nvPr/>
          </p:nvSpPr>
          <p:spPr bwMode="auto">
            <a:xfrm flipH="1">
              <a:off x="2736" y="1968"/>
              <a:ext cx="384" cy="1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round/>
                  <a:headEnd/>
                  <a:tailEnd/>
                </a14:hiddenLine>
              </a:ext>
            </a:extLst>
          </p:spPr>
          <p:txBody>
            <a:bodyPr/>
            <a:lstStyle/>
            <a:p>
              <a:endParaRPr lang="pt-PT"/>
            </a:p>
          </p:txBody>
        </p:sp>
        <p:sp>
          <p:nvSpPr>
            <p:cNvPr id="37904" name="Line 12">
              <a:extLst>
                <a:ext uri="{FF2B5EF4-FFF2-40B4-BE49-F238E27FC236}">
                  <a16:creationId xmlns:a16="http://schemas.microsoft.com/office/drawing/2014/main" id="{EC181244-1A94-F129-733F-0C6FE4DB0176}"/>
                </a:ext>
              </a:extLst>
            </p:cNvPr>
            <p:cNvSpPr>
              <a:spLocks noChangeShapeType="1"/>
            </p:cNvSpPr>
            <p:nvPr/>
          </p:nvSpPr>
          <p:spPr bwMode="auto">
            <a:xfrm>
              <a:off x="1488" y="3168"/>
              <a:ext cx="12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round/>
                  <a:headEnd/>
                  <a:tailEnd/>
                </a14:hiddenLine>
              </a:ext>
            </a:extLst>
          </p:spPr>
          <p:txBody>
            <a:bodyPr/>
            <a:lstStyle/>
            <a:p>
              <a:endParaRPr lang="pt-PT"/>
            </a:p>
          </p:txBody>
        </p:sp>
        <p:sp>
          <p:nvSpPr>
            <p:cNvPr id="37905" name="Line 13">
              <a:extLst>
                <a:ext uri="{FF2B5EF4-FFF2-40B4-BE49-F238E27FC236}">
                  <a16:creationId xmlns:a16="http://schemas.microsoft.com/office/drawing/2014/main" id="{58C6E729-A8EA-B56D-83DC-4A171DA1C603}"/>
                </a:ext>
              </a:extLst>
            </p:cNvPr>
            <p:cNvSpPr>
              <a:spLocks noChangeShapeType="1"/>
            </p:cNvSpPr>
            <p:nvPr/>
          </p:nvSpPr>
          <p:spPr bwMode="auto">
            <a:xfrm>
              <a:off x="1104" y="2016"/>
              <a:ext cx="384" cy="11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round/>
                  <a:headEnd/>
                  <a:tailEnd/>
                </a14:hiddenLine>
              </a:ext>
            </a:extLst>
          </p:spPr>
          <p:txBody>
            <a:bodyPr/>
            <a:lstStyle/>
            <a:p>
              <a:endParaRPr lang="pt-PT"/>
            </a:p>
          </p:txBody>
        </p:sp>
      </p:grpSp>
      <p:sp>
        <p:nvSpPr>
          <p:cNvPr id="37897" name="AutoShape 14">
            <a:extLst>
              <a:ext uri="{FF2B5EF4-FFF2-40B4-BE49-F238E27FC236}">
                <a16:creationId xmlns:a16="http://schemas.microsoft.com/office/drawing/2014/main" id="{867EE389-F3B8-09BB-65A9-D1E9E5C59CC4}"/>
              </a:ext>
            </a:extLst>
          </p:cNvPr>
          <p:cNvSpPr>
            <a:spLocks noChangeArrowheads="1"/>
          </p:cNvSpPr>
          <p:nvPr/>
        </p:nvSpPr>
        <p:spPr bwMode="auto">
          <a:xfrm>
            <a:off x="2209800" y="2133600"/>
            <a:ext cx="4114800" cy="14636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37898" name="AutoShape 15">
            <a:extLst>
              <a:ext uri="{FF2B5EF4-FFF2-40B4-BE49-F238E27FC236}">
                <a16:creationId xmlns:a16="http://schemas.microsoft.com/office/drawing/2014/main" id="{DCDDBC9A-CA60-5E19-8D5F-388CBD779398}"/>
              </a:ext>
            </a:extLst>
          </p:cNvPr>
          <p:cNvSpPr>
            <a:spLocks noChangeArrowheads="1"/>
          </p:cNvSpPr>
          <p:nvPr/>
        </p:nvSpPr>
        <p:spPr bwMode="auto">
          <a:xfrm>
            <a:off x="2209800" y="3597275"/>
            <a:ext cx="4114800" cy="2193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857 w 21600"/>
              <a:gd name="T13" fmla="*/ 3857 h 21600"/>
              <a:gd name="T14" fmla="*/ 17743 w 21600"/>
              <a:gd name="T15" fmla="*/ 17743 h 21600"/>
            </a:gdLst>
            <a:ahLst/>
            <a:cxnLst>
              <a:cxn ang="T8">
                <a:pos x="T0" y="T1"/>
              </a:cxn>
              <a:cxn ang="T9">
                <a:pos x="T2" y="T3"/>
              </a:cxn>
              <a:cxn ang="T10">
                <a:pos x="T4" y="T5"/>
              </a:cxn>
              <a:cxn ang="T11">
                <a:pos x="T6" y="T7"/>
              </a:cxn>
            </a:cxnLst>
            <a:rect l="T12" t="T13" r="T14" b="T15"/>
            <a:pathLst>
              <a:path w="21600" h="21600">
                <a:moveTo>
                  <a:pt x="0" y="0"/>
                </a:moveTo>
                <a:lnTo>
                  <a:pt x="4114" y="21600"/>
                </a:lnTo>
                <a:lnTo>
                  <a:pt x="17486" y="21600"/>
                </a:lnTo>
                <a:lnTo>
                  <a:pt x="21600"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PT"/>
          </a:p>
        </p:txBody>
      </p:sp>
      <p:sp>
        <p:nvSpPr>
          <p:cNvPr id="37899" name="AutoShape 16">
            <a:extLst>
              <a:ext uri="{FF2B5EF4-FFF2-40B4-BE49-F238E27FC236}">
                <a16:creationId xmlns:a16="http://schemas.microsoft.com/office/drawing/2014/main" id="{4D2F844E-1E55-2C5F-182B-4B25AFDEA764}"/>
              </a:ext>
            </a:extLst>
          </p:cNvPr>
          <p:cNvSpPr>
            <a:spLocks noChangeArrowheads="1"/>
          </p:cNvSpPr>
          <p:nvPr/>
        </p:nvSpPr>
        <p:spPr bwMode="auto">
          <a:xfrm>
            <a:off x="2819400" y="2667000"/>
            <a:ext cx="2819400" cy="3048000"/>
          </a:xfrm>
          <a:prstGeom prst="irregularSeal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37900" name="AutoShape 17">
            <a:extLst>
              <a:ext uri="{FF2B5EF4-FFF2-40B4-BE49-F238E27FC236}">
                <a16:creationId xmlns:a16="http://schemas.microsoft.com/office/drawing/2014/main" id="{227A52DE-352D-B23D-5171-310F547EA46A}"/>
              </a:ext>
            </a:extLst>
          </p:cNvPr>
          <p:cNvSpPr>
            <a:spLocks noChangeArrowheads="1"/>
          </p:cNvSpPr>
          <p:nvPr/>
        </p:nvSpPr>
        <p:spPr bwMode="auto">
          <a:xfrm>
            <a:off x="2895600" y="2895600"/>
            <a:ext cx="2667000" cy="2590800"/>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loud">
            <a:extLst>
              <a:ext uri="{FF2B5EF4-FFF2-40B4-BE49-F238E27FC236}">
                <a16:creationId xmlns:a16="http://schemas.microsoft.com/office/drawing/2014/main" id="{C95B2D2C-CFBD-473D-6C15-641838690259}"/>
              </a:ext>
            </a:extLst>
          </p:cNvPr>
          <p:cNvSpPr>
            <a:spLocks noChangeAspect="1" noEditPoints="1" noChangeArrowheads="1"/>
          </p:cNvSpPr>
          <p:nvPr/>
        </p:nvSpPr>
        <p:spPr bwMode="auto">
          <a:xfrm flipV="1">
            <a:off x="5486400" y="2847975"/>
            <a:ext cx="2743200" cy="1838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39" name="Text Box 3">
            <a:extLst>
              <a:ext uri="{FF2B5EF4-FFF2-40B4-BE49-F238E27FC236}">
                <a16:creationId xmlns:a16="http://schemas.microsoft.com/office/drawing/2014/main" id="{577B819F-B3E5-A326-0B43-B2D77E0F08C2}"/>
              </a:ext>
            </a:extLst>
          </p:cNvPr>
          <p:cNvSpPr txBox="1">
            <a:spLocks noChangeArrowheads="1"/>
          </p:cNvSpPr>
          <p:nvPr/>
        </p:nvSpPr>
        <p:spPr bwMode="auto">
          <a:xfrm>
            <a:off x="304800" y="3228975"/>
            <a:ext cx="2133600" cy="1384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2800">
                <a:latin typeface="Arial" panose="020B0604020202020204" pitchFamily="34" charset="0"/>
                <a:ea typeface="MS PGothic" panose="020B0600070205080204" pitchFamily="34" charset="-128"/>
              </a:rPr>
              <a:t>Algo leva  o pó a espalhar-se</a:t>
            </a:r>
          </a:p>
        </p:txBody>
      </p:sp>
      <p:sp>
        <p:nvSpPr>
          <p:cNvPr id="39940" name="Text Box 4">
            <a:extLst>
              <a:ext uri="{FF2B5EF4-FFF2-40B4-BE49-F238E27FC236}">
                <a16:creationId xmlns:a16="http://schemas.microsoft.com/office/drawing/2014/main" id="{25C7F5E8-0823-37D4-A945-B07959011A40}"/>
              </a:ext>
            </a:extLst>
          </p:cNvPr>
          <p:cNvSpPr txBox="1">
            <a:spLocks noChangeArrowheads="1"/>
          </p:cNvSpPr>
          <p:nvPr/>
        </p:nvSpPr>
        <p:spPr bwMode="auto">
          <a:xfrm>
            <a:off x="6400800" y="5181600"/>
            <a:ext cx="2362200" cy="1384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2800">
                <a:latin typeface="Arial" panose="020B0604020202020204" pitchFamily="34" charset="0"/>
                <a:ea typeface="MS PGothic" panose="020B0600070205080204" pitchFamily="34" charset="-128"/>
              </a:rPr>
              <a:t>A nuvem de pó pega fogo e explode</a:t>
            </a:r>
          </a:p>
        </p:txBody>
      </p:sp>
      <p:grpSp>
        <p:nvGrpSpPr>
          <p:cNvPr id="39941" name="Group 6">
            <a:extLst>
              <a:ext uri="{FF2B5EF4-FFF2-40B4-BE49-F238E27FC236}">
                <a16:creationId xmlns:a16="http://schemas.microsoft.com/office/drawing/2014/main" id="{938C0020-32AF-BCAA-3A85-8E28F27A9D80}"/>
              </a:ext>
            </a:extLst>
          </p:cNvPr>
          <p:cNvGrpSpPr>
            <a:grpSpLocks/>
          </p:cNvGrpSpPr>
          <p:nvPr/>
        </p:nvGrpSpPr>
        <p:grpSpPr bwMode="auto">
          <a:xfrm>
            <a:off x="2438400" y="3305175"/>
            <a:ext cx="4648200" cy="1560513"/>
            <a:chOff x="1824" y="1392"/>
            <a:chExt cx="3744" cy="1511"/>
          </a:xfrm>
        </p:grpSpPr>
        <p:sp>
          <p:nvSpPr>
            <p:cNvPr id="2" name="AutoShape 7">
              <a:extLst>
                <a:ext uri="{FF2B5EF4-FFF2-40B4-BE49-F238E27FC236}">
                  <a16:creationId xmlns:a16="http://schemas.microsoft.com/office/drawing/2014/main" id="{F94890B6-7664-30CC-C9F5-02BA95853DF7}"/>
                </a:ext>
              </a:extLst>
            </p:cNvPr>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9969" name="AutoShape 8">
              <a:extLst>
                <a:ext uri="{FF2B5EF4-FFF2-40B4-BE49-F238E27FC236}">
                  <a16:creationId xmlns:a16="http://schemas.microsoft.com/office/drawing/2014/main" id="{A4F68291-D4F2-CCE9-5F84-31AA008A4E97}"/>
                </a:ext>
              </a:extLst>
            </p:cNvPr>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PT" altLang="pt-PT" sz="2400">
                <a:latin typeface="Arial" panose="020B0604020202020204" pitchFamily="34" charset="0"/>
                <a:ea typeface="MS PGothic" panose="020B0600070205080204" pitchFamily="34" charset="-128"/>
              </a:endParaRPr>
            </a:p>
          </p:txBody>
        </p:sp>
        <p:sp>
          <p:nvSpPr>
            <p:cNvPr id="39970" name="Cloud">
              <a:extLst>
                <a:ext uri="{FF2B5EF4-FFF2-40B4-BE49-F238E27FC236}">
                  <a16:creationId xmlns:a16="http://schemas.microsoft.com/office/drawing/2014/main" id="{B8C1706F-E361-64CB-5453-14A2DA11A3E4}"/>
                </a:ext>
              </a:extLst>
            </p:cNvPr>
            <p:cNvSpPr>
              <a:spLocks noChangeAspect="1" noEditPoints="1" noChangeArrowheads="1"/>
            </p:cNvSpPr>
            <p:nvPr/>
          </p:nvSpPr>
          <p:spPr bwMode="auto">
            <a:xfrm rot="-736349">
              <a:off x="3792" y="1968"/>
              <a:ext cx="1728"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57 h 21600"/>
                <a:gd name="T14" fmla="*/ 17088 w 21600"/>
                <a:gd name="T15" fmla="*/ 1734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a:noFill/>
            </a:ln>
            <a:effectLst>
              <a:outerShdw dist="107763" dir="2700000" algn="ctr" rotWithShape="0">
                <a:srgbClr val="808080"/>
              </a:outerShdw>
            </a:effectLst>
            <a:extLst>
              <a:ext uri="{91240B29-F687-4F45-9708-019B960494DF}">
                <a14:hiddenLine xmlns:a14="http://schemas.microsoft.com/office/drawing/2010/main" w="57150">
                  <a:solidFill>
                    <a:srgbClr val="000000"/>
                  </a:solidFill>
                  <a:miter lim="800000"/>
                  <a:headEnd/>
                  <a:tailEnd/>
                </a14:hiddenLine>
              </a:ext>
            </a:extLst>
          </p:spPr>
          <p:txBody>
            <a:bodyPr/>
            <a:lstStyle/>
            <a:p>
              <a:endParaRPr lang="pt-PT"/>
            </a:p>
          </p:txBody>
        </p:sp>
        <p:sp>
          <p:nvSpPr>
            <p:cNvPr id="39971" name="Cloud">
              <a:extLst>
                <a:ext uri="{FF2B5EF4-FFF2-40B4-BE49-F238E27FC236}">
                  <a16:creationId xmlns:a16="http://schemas.microsoft.com/office/drawing/2014/main" id="{AD6ADD48-43FF-7F79-E725-6C634EA6CA68}"/>
                </a:ext>
              </a:extLst>
            </p:cNvPr>
            <p:cNvSpPr>
              <a:spLocks noChangeAspect="1" noEditPoints="1" noChangeArrowheads="1"/>
            </p:cNvSpPr>
            <p:nvPr/>
          </p:nvSpPr>
          <p:spPr bwMode="auto">
            <a:xfrm>
              <a:off x="3840" y="1392"/>
              <a:ext cx="1728" cy="11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67 h 21600"/>
                <a:gd name="T14" fmla="*/ 17088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72" name="Freeform 11">
              <a:extLst>
                <a:ext uri="{FF2B5EF4-FFF2-40B4-BE49-F238E27FC236}">
                  <a16:creationId xmlns:a16="http://schemas.microsoft.com/office/drawing/2014/main" id="{D2A8104D-85A2-3E0A-8163-66BFCE6B4421}"/>
                </a:ext>
              </a:extLst>
            </p:cNvPr>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9973" name="Freeform 12">
              <a:extLst>
                <a:ext uri="{FF2B5EF4-FFF2-40B4-BE49-F238E27FC236}">
                  <a16:creationId xmlns:a16="http://schemas.microsoft.com/office/drawing/2014/main" id="{88AC75A9-7C83-F201-842A-E8163736D249}"/>
                </a:ext>
              </a:extLst>
            </p:cNvPr>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9974" name="Freeform 13">
              <a:extLst>
                <a:ext uri="{FF2B5EF4-FFF2-40B4-BE49-F238E27FC236}">
                  <a16:creationId xmlns:a16="http://schemas.microsoft.com/office/drawing/2014/main" id="{5D21C7AA-B3E8-0EBD-DBD7-085D7828D229}"/>
                </a:ext>
              </a:extLst>
            </p:cNvPr>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9975" name="Cloud">
              <a:extLst>
                <a:ext uri="{FF2B5EF4-FFF2-40B4-BE49-F238E27FC236}">
                  <a16:creationId xmlns:a16="http://schemas.microsoft.com/office/drawing/2014/main" id="{AFCDCD1A-BF80-5D7D-6EDC-9779C58B7865}"/>
                </a:ext>
              </a:extLst>
            </p:cNvPr>
            <p:cNvSpPr>
              <a:spLocks noChangeAspect="1" noEditPoints="1" noChangeArrowheads="1"/>
            </p:cNvSpPr>
            <p:nvPr/>
          </p:nvSpPr>
          <p:spPr bwMode="auto">
            <a:xfrm rot="-5033347">
              <a:off x="3565" y="1995"/>
              <a:ext cx="200" cy="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24 w 21600"/>
                <a:gd name="T13" fmla="*/ 3254 h 21600"/>
                <a:gd name="T14" fmla="*/ 17064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76" name="Cloud">
              <a:extLst>
                <a:ext uri="{FF2B5EF4-FFF2-40B4-BE49-F238E27FC236}">
                  <a16:creationId xmlns:a16="http://schemas.microsoft.com/office/drawing/2014/main" id="{1B4DE15E-8D7F-785D-2DB8-2EA2B3403F2F}"/>
                </a:ext>
              </a:extLst>
            </p:cNvPr>
            <p:cNvSpPr>
              <a:spLocks noChangeAspect="1" noEditPoints="1" noChangeArrowheads="1"/>
            </p:cNvSpPr>
            <p:nvPr/>
          </p:nvSpPr>
          <p:spPr bwMode="auto">
            <a:xfrm rot="5033347" flipH="1">
              <a:off x="3660" y="1907"/>
              <a:ext cx="201" cy="8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9 w 21600"/>
                <a:gd name="T13" fmla="*/ 3254 h 21600"/>
                <a:gd name="T14" fmla="*/ 17087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77" name="Arc 16">
              <a:extLst>
                <a:ext uri="{FF2B5EF4-FFF2-40B4-BE49-F238E27FC236}">
                  <a16:creationId xmlns:a16="http://schemas.microsoft.com/office/drawing/2014/main" id="{D705685C-5806-E285-8D94-0BC01C6A195D}"/>
                </a:ext>
              </a:extLst>
            </p:cNvPr>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39978" name="Arc 17">
              <a:extLst>
                <a:ext uri="{FF2B5EF4-FFF2-40B4-BE49-F238E27FC236}">
                  <a16:creationId xmlns:a16="http://schemas.microsoft.com/office/drawing/2014/main" id="{20E961A1-4243-C7E6-1AF8-08D0F5C15BDE}"/>
                </a:ext>
              </a:extLst>
            </p:cNvPr>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39979" name="Freeform 18">
              <a:extLst>
                <a:ext uri="{FF2B5EF4-FFF2-40B4-BE49-F238E27FC236}">
                  <a16:creationId xmlns:a16="http://schemas.microsoft.com/office/drawing/2014/main" id="{D9F65BD4-C2CF-C95B-CB7E-9F1F91A31FD5}"/>
                </a:ext>
              </a:extLst>
            </p:cNvPr>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9980" name="Freeform 19">
              <a:extLst>
                <a:ext uri="{FF2B5EF4-FFF2-40B4-BE49-F238E27FC236}">
                  <a16:creationId xmlns:a16="http://schemas.microsoft.com/office/drawing/2014/main" id="{DB0BF201-69FD-3892-7264-45299CADAA42}"/>
                </a:ext>
              </a:extLst>
            </p:cNvPr>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9981" name="Freeform 20">
              <a:extLst>
                <a:ext uri="{FF2B5EF4-FFF2-40B4-BE49-F238E27FC236}">
                  <a16:creationId xmlns:a16="http://schemas.microsoft.com/office/drawing/2014/main" id="{0EAD9C46-C59B-5848-32D6-9EBAA62244D8}"/>
                </a:ext>
              </a:extLst>
            </p:cNvPr>
            <p:cNvSpPr>
              <a:spLocks/>
            </p:cNvSpPr>
            <p:nvPr/>
          </p:nvSpPr>
          <p:spPr bwMode="auto">
            <a:xfrm rot="-1880713">
              <a:off x="3888" y="1712"/>
              <a:ext cx="904" cy="256"/>
            </a:xfrm>
            <a:custGeom>
              <a:avLst/>
              <a:gdLst>
                <a:gd name="T0" fmla="*/ 0 w 616"/>
                <a:gd name="T1" fmla="*/ 256 h 256"/>
                <a:gd name="T2" fmla="*/ 136865 w 616"/>
                <a:gd name="T3" fmla="*/ 216 h 256"/>
                <a:gd name="T4" fmla="*/ 244375 w 616"/>
                <a:gd name="T5" fmla="*/ 88 h 256"/>
                <a:gd name="T6" fmla="*/ 285100 w 616"/>
                <a:gd name="T7" fmla="*/ 48 h 256"/>
                <a:gd name="T8" fmla="*/ 281278 w 616"/>
                <a:gd name="T9" fmla="*/ 24 h 256"/>
                <a:gd name="T10" fmla="*/ 285100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pt-PT"/>
            </a:p>
          </p:txBody>
        </p:sp>
      </p:grpSp>
      <p:grpSp>
        <p:nvGrpSpPr>
          <p:cNvPr id="39942" name="Group 21">
            <a:extLst>
              <a:ext uri="{FF2B5EF4-FFF2-40B4-BE49-F238E27FC236}">
                <a16:creationId xmlns:a16="http://schemas.microsoft.com/office/drawing/2014/main" id="{F4DEE644-9D9C-65B5-C46E-BA7B77F42AA2}"/>
              </a:ext>
            </a:extLst>
          </p:cNvPr>
          <p:cNvGrpSpPr>
            <a:grpSpLocks/>
          </p:cNvGrpSpPr>
          <p:nvPr/>
        </p:nvGrpSpPr>
        <p:grpSpPr bwMode="auto">
          <a:xfrm>
            <a:off x="3352800" y="5292725"/>
            <a:ext cx="2819400" cy="1704975"/>
            <a:chOff x="912" y="2928"/>
            <a:chExt cx="2448" cy="1480"/>
          </a:xfrm>
        </p:grpSpPr>
        <p:grpSp>
          <p:nvGrpSpPr>
            <p:cNvPr id="39952" name="Group 22">
              <a:extLst>
                <a:ext uri="{FF2B5EF4-FFF2-40B4-BE49-F238E27FC236}">
                  <a16:creationId xmlns:a16="http://schemas.microsoft.com/office/drawing/2014/main" id="{118481D7-E8FE-92EC-BFD6-2D61EFF55891}"/>
                </a:ext>
              </a:extLst>
            </p:cNvPr>
            <p:cNvGrpSpPr>
              <a:grpSpLocks/>
            </p:cNvGrpSpPr>
            <p:nvPr/>
          </p:nvGrpSpPr>
          <p:grpSpPr bwMode="auto">
            <a:xfrm>
              <a:off x="912" y="3408"/>
              <a:ext cx="1632" cy="816"/>
              <a:chOff x="912" y="2928"/>
              <a:chExt cx="2592" cy="1296"/>
            </a:xfrm>
          </p:grpSpPr>
          <p:sp>
            <p:nvSpPr>
              <p:cNvPr id="39966" name="AutoShape 23">
                <a:extLst>
                  <a:ext uri="{FF2B5EF4-FFF2-40B4-BE49-F238E27FC236}">
                    <a16:creationId xmlns:a16="http://schemas.microsoft.com/office/drawing/2014/main" id="{73F7CA09-C1E2-1815-AC63-1AF4AEEFA587}"/>
                  </a:ext>
                </a:extLst>
              </p:cNvPr>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PT" altLang="pt-PT" sz="2400">
                  <a:latin typeface="Arial" panose="020B0604020202020204" pitchFamily="34" charset="0"/>
                  <a:ea typeface="MS PGothic" panose="020B0600070205080204" pitchFamily="34" charset="-128"/>
                </a:endParaRPr>
              </a:p>
            </p:txBody>
          </p:sp>
          <p:sp>
            <p:nvSpPr>
              <p:cNvPr id="39967" name="Cloud">
                <a:extLst>
                  <a:ext uri="{FF2B5EF4-FFF2-40B4-BE49-F238E27FC236}">
                    <a16:creationId xmlns:a16="http://schemas.microsoft.com/office/drawing/2014/main" id="{4C0F4313-315B-B286-96EC-00ADD8E0B3D4}"/>
                  </a:ext>
                </a:extLst>
              </p:cNvPr>
              <p:cNvSpPr>
                <a:spLocks noChangeAspect="1" noEditPoints="1" noChangeArrowheads="1"/>
              </p:cNvSpPr>
              <p:nvPr/>
            </p:nvSpPr>
            <p:spPr bwMode="auto">
              <a:xfrm>
                <a:off x="1777" y="2927"/>
                <a:ext cx="1727" cy="11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7 w 21600"/>
                  <a:gd name="T13" fmla="*/ 3264 h 21600"/>
                  <a:gd name="T14" fmla="*/ 17085 w 21600"/>
                  <a:gd name="T15" fmla="*/ 1732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grpSp>
        <p:sp>
          <p:nvSpPr>
            <p:cNvPr id="39953" name="AutoShape 25">
              <a:extLst>
                <a:ext uri="{FF2B5EF4-FFF2-40B4-BE49-F238E27FC236}">
                  <a16:creationId xmlns:a16="http://schemas.microsoft.com/office/drawing/2014/main" id="{1DC0A9D4-C9B9-40A5-6C1D-AEE6382EBC4F}"/>
                </a:ext>
              </a:extLst>
            </p:cNvPr>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grpSp>
          <p:nvGrpSpPr>
            <p:cNvPr id="39954" name="Group 26">
              <a:extLst>
                <a:ext uri="{FF2B5EF4-FFF2-40B4-BE49-F238E27FC236}">
                  <a16:creationId xmlns:a16="http://schemas.microsoft.com/office/drawing/2014/main" id="{B4419F7C-5E8C-1D60-33C0-015252E20D23}"/>
                </a:ext>
              </a:extLst>
            </p:cNvPr>
            <p:cNvGrpSpPr>
              <a:grpSpLocks/>
            </p:cNvGrpSpPr>
            <p:nvPr/>
          </p:nvGrpSpPr>
          <p:grpSpPr bwMode="auto">
            <a:xfrm>
              <a:off x="2328" y="3600"/>
              <a:ext cx="264" cy="808"/>
              <a:chOff x="-576" y="3687"/>
              <a:chExt cx="902" cy="1441"/>
            </a:xfrm>
          </p:grpSpPr>
          <p:sp>
            <p:nvSpPr>
              <p:cNvPr id="39955" name="Freeform 27">
                <a:extLst>
                  <a:ext uri="{FF2B5EF4-FFF2-40B4-BE49-F238E27FC236}">
                    <a16:creationId xmlns:a16="http://schemas.microsoft.com/office/drawing/2014/main" id="{301CECB5-7CE2-BB47-3B84-6CBBBBA3AF78}"/>
                  </a:ext>
                </a:extLst>
              </p:cNvPr>
              <p:cNvSpPr>
                <a:spLocks/>
              </p:cNvSpPr>
              <p:nvPr/>
            </p:nvSpPr>
            <p:spPr bwMode="auto">
              <a:xfrm>
                <a:off x="-554" y="4371"/>
                <a:ext cx="556" cy="721"/>
              </a:xfrm>
              <a:custGeom>
                <a:avLst/>
                <a:gdLst>
                  <a:gd name="T0" fmla="*/ 1 w 1112"/>
                  <a:gd name="T1" fmla="*/ 0 h 1441"/>
                  <a:gd name="T2" fmla="*/ 0 w 1112"/>
                  <a:gd name="T3" fmla="*/ 1 h 1441"/>
                  <a:gd name="T4" fmla="*/ 1 w 1112"/>
                  <a:gd name="T5" fmla="*/ 1 h 1441"/>
                  <a:gd name="T6" fmla="*/ 1 w 1112"/>
                  <a:gd name="T7" fmla="*/ 1 h 1441"/>
                  <a:gd name="T8" fmla="*/ 1 w 1112"/>
                  <a:gd name="T9" fmla="*/ 0 h 1441"/>
                  <a:gd name="T10" fmla="*/ 1 w 1112"/>
                  <a:gd name="T11" fmla="*/ 0 h 1441"/>
                  <a:gd name="T12" fmla="*/ 0 60000 65536"/>
                  <a:gd name="T13" fmla="*/ 0 60000 65536"/>
                  <a:gd name="T14" fmla="*/ 0 60000 65536"/>
                  <a:gd name="T15" fmla="*/ 0 60000 65536"/>
                  <a:gd name="T16" fmla="*/ 0 60000 65536"/>
                  <a:gd name="T17" fmla="*/ 0 60000 65536"/>
                  <a:gd name="T18" fmla="*/ 0 w 1112"/>
                  <a:gd name="T19" fmla="*/ 0 h 1441"/>
                  <a:gd name="T20" fmla="*/ 1112 w 1112"/>
                  <a:gd name="T21" fmla="*/ 1441 h 1441"/>
                </a:gdLst>
                <a:ahLst/>
                <a:cxnLst>
                  <a:cxn ang="T12">
                    <a:pos x="T0" y="T1"/>
                  </a:cxn>
                  <a:cxn ang="T13">
                    <a:pos x="T2" y="T3"/>
                  </a:cxn>
                  <a:cxn ang="T14">
                    <a:pos x="T4" y="T5"/>
                  </a:cxn>
                  <a:cxn ang="T15">
                    <a:pos x="T6" y="T7"/>
                  </a:cxn>
                  <a:cxn ang="T16">
                    <a:pos x="T8" y="T9"/>
                  </a:cxn>
                  <a:cxn ang="T17">
                    <a:pos x="T10" y="T11"/>
                  </a:cxn>
                </a:cxnLst>
                <a:rect l="T18" t="T19" r="T20" b="T21"/>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56" name="Freeform 28">
                <a:extLst>
                  <a:ext uri="{FF2B5EF4-FFF2-40B4-BE49-F238E27FC236}">
                    <a16:creationId xmlns:a16="http://schemas.microsoft.com/office/drawing/2014/main" id="{D592DB9B-DCA3-2AF2-5D76-C45A24302787}"/>
                  </a:ext>
                </a:extLst>
              </p:cNvPr>
              <p:cNvSpPr>
                <a:spLocks/>
              </p:cNvSpPr>
              <p:nvPr/>
            </p:nvSpPr>
            <p:spPr bwMode="auto">
              <a:xfrm>
                <a:off x="-156" y="3713"/>
                <a:ext cx="462" cy="712"/>
              </a:xfrm>
              <a:custGeom>
                <a:avLst/>
                <a:gdLst>
                  <a:gd name="T0" fmla="*/ 1 w 924"/>
                  <a:gd name="T1" fmla="*/ 1 h 1424"/>
                  <a:gd name="T2" fmla="*/ 1 w 924"/>
                  <a:gd name="T3" fmla="*/ 1 h 1424"/>
                  <a:gd name="T4" fmla="*/ 1 w 924"/>
                  <a:gd name="T5" fmla="*/ 1 h 1424"/>
                  <a:gd name="T6" fmla="*/ 1 w 924"/>
                  <a:gd name="T7" fmla="*/ 1 h 1424"/>
                  <a:gd name="T8" fmla="*/ 1 w 924"/>
                  <a:gd name="T9" fmla="*/ 1 h 1424"/>
                  <a:gd name="T10" fmla="*/ 1 w 924"/>
                  <a:gd name="T11" fmla="*/ 1 h 1424"/>
                  <a:gd name="T12" fmla="*/ 1 w 924"/>
                  <a:gd name="T13" fmla="*/ 1 h 1424"/>
                  <a:gd name="T14" fmla="*/ 1 w 924"/>
                  <a:gd name="T15" fmla="*/ 1 h 1424"/>
                  <a:gd name="T16" fmla="*/ 1 w 924"/>
                  <a:gd name="T17" fmla="*/ 1 h 1424"/>
                  <a:gd name="T18" fmla="*/ 1 w 924"/>
                  <a:gd name="T19" fmla="*/ 1 h 1424"/>
                  <a:gd name="T20" fmla="*/ 1 w 924"/>
                  <a:gd name="T21" fmla="*/ 1 h 1424"/>
                  <a:gd name="T22" fmla="*/ 0 w 924"/>
                  <a:gd name="T23" fmla="*/ 1 h 1424"/>
                  <a:gd name="T24" fmla="*/ 0 w 924"/>
                  <a:gd name="T25" fmla="*/ 1 h 1424"/>
                  <a:gd name="T26" fmla="*/ 1 w 924"/>
                  <a:gd name="T27" fmla="*/ 1 h 1424"/>
                  <a:gd name="T28" fmla="*/ 1 w 924"/>
                  <a:gd name="T29" fmla="*/ 1 h 1424"/>
                  <a:gd name="T30" fmla="*/ 1 w 924"/>
                  <a:gd name="T31" fmla="*/ 1 h 1424"/>
                  <a:gd name="T32" fmla="*/ 1 w 924"/>
                  <a:gd name="T33" fmla="*/ 1 h 1424"/>
                  <a:gd name="T34" fmla="*/ 1 w 924"/>
                  <a:gd name="T35" fmla="*/ 1 h 1424"/>
                  <a:gd name="T36" fmla="*/ 1 w 924"/>
                  <a:gd name="T37" fmla="*/ 1 h 1424"/>
                  <a:gd name="T38" fmla="*/ 1 w 924"/>
                  <a:gd name="T39" fmla="*/ 1 h 1424"/>
                  <a:gd name="T40" fmla="*/ 1 w 924"/>
                  <a:gd name="T41" fmla="*/ 1 h 1424"/>
                  <a:gd name="T42" fmla="*/ 1 w 924"/>
                  <a:gd name="T43" fmla="*/ 1 h 1424"/>
                  <a:gd name="T44" fmla="*/ 1 w 924"/>
                  <a:gd name="T45" fmla="*/ 1 h 1424"/>
                  <a:gd name="T46" fmla="*/ 1 w 924"/>
                  <a:gd name="T47" fmla="*/ 1 h 1424"/>
                  <a:gd name="T48" fmla="*/ 1 w 924"/>
                  <a:gd name="T49" fmla="*/ 1 h 1424"/>
                  <a:gd name="T50" fmla="*/ 1 w 924"/>
                  <a:gd name="T51" fmla="*/ 1 h 1424"/>
                  <a:gd name="T52" fmla="*/ 1 w 924"/>
                  <a:gd name="T53" fmla="*/ 1 h 1424"/>
                  <a:gd name="T54" fmla="*/ 1 w 924"/>
                  <a:gd name="T55" fmla="*/ 1 h 1424"/>
                  <a:gd name="T56" fmla="*/ 1 w 924"/>
                  <a:gd name="T57" fmla="*/ 1 h 1424"/>
                  <a:gd name="T58" fmla="*/ 1 w 924"/>
                  <a:gd name="T59" fmla="*/ 1 h 1424"/>
                  <a:gd name="T60" fmla="*/ 1 w 924"/>
                  <a:gd name="T61" fmla="*/ 1 h 1424"/>
                  <a:gd name="T62" fmla="*/ 1 w 924"/>
                  <a:gd name="T63" fmla="*/ 1 h 1424"/>
                  <a:gd name="T64" fmla="*/ 1 w 924"/>
                  <a:gd name="T65" fmla="*/ 1 h 1424"/>
                  <a:gd name="T66" fmla="*/ 1 w 924"/>
                  <a:gd name="T67" fmla="*/ 1 h 1424"/>
                  <a:gd name="T68" fmla="*/ 1 w 924"/>
                  <a:gd name="T69" fmla="*/ 1 h 1424"/>
                  <a:gd name="T70" fmla="*/ 1 w 924"/>
                  <a:gd name="T71" fmla="*/ 1 h 1424"/>
                  <a:gd name="T72" fmla="*/ 1 w 924"/>
                  <a:gd name="T73" fmla="*/ 1 h 1424"/>
                  <a:gd name="T74" fmla="*/ 1 w 924"/>
                  <a:gd name="T75" fmla="*/ 1 h 1424"/>
                  <a:gd name="T76" fmla="*/ 1 w 924"/>
                  <a:gd name="T77" fmla="*/ 1 h 1424"/>
                  <a:gd name="T78" fmla="*/ 1 w 924"/>
                  <a:gd name="T79" fmla="*/ 1 h 1424"/>
                  <a:gd name="T80" fmla="*/ 1 w 924"/>
                  <a:gd name="T81" fmla="*/ 1 h 1424"/>
                  <a:gd name="T82" fmla="*/ 1 w 924"/>
                  <a:gd name="T83" fmla="*/ 1 h 1424"/>
                  <a:gd name="T84" fmla="*/ 1 w 924"/>
                  <a:gd name="T85" fmla="*/ 1 h 1424"/>
                  <a:gd name="T86" fmla="*/ 1 w 924"/>
                  <a:gd name="T87" fmla="*/ 1 h 1424"/>
                  <a:gd name="T88" fmla="*/ 1 w 924"/>
                  <a:gd name="T89" fmla="*/ 1 h 1424"/>
                  <a:gd name="T90" fmla="*/ 1 w 924"/>
                  <a:gd name="T91" fmla="*/ 1 h 1424"/>
                  <a:gd name="T92" fmla="*/ 1 w 924"/>
                  <a:gd name="T93" fmla="*/ 1 h 1424"/>
                  <a:gd name="T94" fmla="*/ 1 w 924"/>
                  <a:gd name="T95" fmla="*/ 1 h 1424"/>
                  <a:gd name="T96" fmla="*/ 1 w 924"/>
                  <a:gd name="T97" fmla="*/ 1 h 1424"/>
                  <a:gd name="T98" fmla="*/ 1 w 924"/>
                  <a:gd name="T99" fmla="*/ 1 h 1424"/>
                  <a:gd name="T100" fmla="*/ 1 w 924"/>
                  <a:gd name="T101" fmla="*/ 1 h 1424"/>
                  <a:gd name="T102" fmla="*/ 1 w 924"/>
                  <a:gd name="T103" fmla="*/ 1 h 1424"/>
                  <a:gd name="T104" fmla="*/ 1 w 924"/>
                  <a:gd name="T105" fmla="*/ 1 h 1424"/>
                  <a:gd name="T106" fmla="*/ 1 w 924"/>
                  <a:gd name="T107" fmla="*/ 1 h 1424"/>
                  <a:gd name="T108" fmla="*/ 1 w 924"/>
                  <a:gd name="T109" fmla="*/ 1 h 1424"/>
                  <a:gd name="T110" fmla="*/ 1 w 924"/>
                  <a:gd name="T111" fmla="*/ 1 h 1424"/>
                  <a:gd name="T112" fmla="*/ 1 w 924"/>
                  <a:gd name="T113" fmla="*/ 1 h 1424"/>
                  <a:gd name="T114" fmla="*/ 1 w 924"/>
                  <a:gd name="T115" fmla="*/ 1 h 1424"/>
                  <a:gd name="T116" fmla="*/ 1 w 924"/>
                  <a:gd name="T117" fmla="*/ 1 h 1424"/>
                  <a:gd name="T118" fmla="*/ 1 w 924"/>
                  <a:gd name="T119" fmla="*/ 1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4"/>
                  <a:gd name="T181" fmla="*/ 0 h 1424"/>
                  <a:gd name="T182" fmla="*/ 924 w 924"/>
                  <a:gd name="T183" fmla="*/ 1424 h 1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57" name="Freeform 29">
                <a:extLst>
                  <a:ext uri="{FF2B5EF4-FFF2-40B4-BE49-F238E27FC236}">
                    <a16:creationId xmlns:a16="http://schemas.microsoft.com/office/drawing/2014/main" id="{765E23CF-BD40-9322-1377-83C653EC6B2A}"/>
                  </a:ext>
                </a:extLst>
              </p:cNvPr>
              <p:cNvSpPr>
                <a:spLocks/>
              </p:cNvSpPr>
              <p:nvPr/>
            </p:nvSpPr>
            <p:spPr bwMode="auto">
              <a:xfrm>
                <a:off x="-132" y="3779"/>
                <a:ext cx="414" cy="639"/>
              </a:xfrm>
              <a:custGeom>
                <a:avLst/>
                <a:gdLst>
                  <a:gd name="T0" fmla="*/ 1 w 828"/>
                  <a:gd name="T1" fmla="*/ 1 h 1278"/>
                  <a:gd name="T2" fmla="*/ 1 w 828"/>
                  <a:gd name="T3" fmla="*/ 1 h 1278"/>
                  <a:gd name="T4" fmla="*/ 1 w 828"/>
                  <a:gd name="T5" fmla="*/ 1 h 1278"/>
                  <a:gd name="T6" fmla="*/ 1 w 828"/>
                  <a:gd name="T7" fmla="*/ 1 h 1278"/>
                  <a:gd name="T8" fmla="*/ 1 w 828"/>
                  <a:gd name="T9" fmla="*/ 1 h 1278"/>
                  <a:gd name="T10" fmla="*/ 1 w 828"/>
                  <a:gd name="T11" fmla="*/ 1 h 1278"/>
                  <a:gd name="T12" fmla="*/ 1 w 828"/>
                  <a:gd name="T13" fmla="*/ 1 h 1278"/>
                  <a:gd name="T14" fmla="*/ 1 w 828"/>
                  <a:gd name="T15" fmla="*/ 1 h 1278"/>
                  <a:gd name="T16" fmla="*/ 1 w 828"/>
                  <a:gd name="T17" fmla="*/ 1 h 1278"/>
                  <a:gd name="T18" fmla="*/ 0 w 828"/>
                  <a:gd name="T19" fmla="*/ 1 h 1278"/>
                  <a:gd name="T20" fmla="*/ 0 w 828"/>
                  <a:gd name="T21" fmla="*/ 1 h 1278"/>
                  <a:gd name="T22" fmla="*/ 1 w 828"/>
                  <a:gd name="T23" fmla="*/ 1 h 1278"/>
                  <a:gd name="T24" fmla="*/ 1 w 828"/>
                  <a:gd name="T25" fmla="*/ 1 h 1278"/>
                  <a:gd name="T26" fmla="*/ 1 w 828"/>
                  <a:gd name="T27" fmla="*/ 1 h 1278"/>
                  <a:gd name="T28" fmla="*/ 1 w 828"/>
                  <a:gd name="T29" fmla="*/ 1 h 1278"/>
                  <a:gd name="T30" fmla="*/ 1 w 828"/>
                  <a:gd name="T31" fmla="*/ 1 h 1278"/>
                  <a:gd name="T32" fmla="*/ 1 w 828"/>
                  <a:gd name="T33" fmla="*/ 1 h 1278"/>
                  <a:gd name="T34" fmla="*/ 1 w 828"/>
                  <a:gd name="T35" fmla="*/ 1 h 1278"/>
                  <a:gd name="T36" fmla="*/ 1 w 828"/>
                  <a:gd name="T37" fmla="*/ 1 h 1278"/>
                  <a:gd name="T38" fmla="*/ 1 w 828"/>
                  <a:gd name="T39" fmla="*/ 1 h 1278"/>
                  <a:gd name="T40" fmla="*/ 1 w 828"/>
                  <a:gd name="T41" fmla="*/ 1 h 1278"/>
                  <a:gd name="T42" fmla="*/ 1 w 828"/>
                  <a:gd name="T43" fmla="*/ 1 h 1278"/>
                  <a:gd name="T44" fmla="*/ 1 w 828"/>
                  <a:gd name="T45" fmla="*/ 1 h 1278"/>
                  <a:gd name="T46" fmla="*/ 1 w 828"/>
                  <a:gd name="T47" fmla="*/ 1 h 1278"/>
                  <a:gd name="T48" fmla="*/ 1 w 828"/>
                  <a:gd name="T49" fmla="*/ 1 h 1278"/>
                  <a:gd name="T50" fmla="*/ 1 w 828"/>
                  <a:gd name="T51" fmla="*/ 1 h 1278"/>
                  <a:gd name="T52" fmla="*/ 1 w 828"/>
                  <a:gd name="T53" fmla="*/ 1 h 1278"/>
                  <a:gd name="T54" fmla="*/ 1 w 828"/>
                  <a:gd name="T55" fmla="*/ 1 h 1278"/>
                  <a:gd name="T56" fmla="*/ 1 w 828"/>
                  <a:gd name="T57" fmla="*/ 1 h 1278"/>
                  <a:gd name="T58" fmla="*/ 1 w 828"/>
                  <a:gd name="T59" fmla="*/ 1 h 1278"/>
                  <a:gd name="T60" fmla="*/ 1 w 828"/>
                  <a:gd name="T61" fmla="*/ 1 h 1278"/>
                  <a:gd name="T62" fmla="*/ 1 w 828"/>
                  <a:gd name="T63" fmla="*/ 1 h 1278"/>
                  <a:gd name="T64" fmla="*/ 1 w 828"/>
                  <a:gd name="T65" fmla="*/ 1 h 1278"/>
                  <a:gd name="T66" fmla="*/ 1 w 828"/>
                  <a:gd name="T67" fmla="*/ 1 h 1278"/>
                  <a:gd name="T68" fmla="*/ 1 w 828"/>
                  <a:gd name="T69" fmla="*/ 1 h 1278"/>
                  <a:gd name="T70" fmla="*/ 1 w 828"/>
                  <a:gd name="T71" fmla="*/ 1 h 1278"/>
                  <a:gd name="T72" fmla="*/ 1 w 828"/>
                  <a:gd name="T73" fmla="*/ 1 h 1278"/>
                  <a:gd name="T74" fmla="*/ 1 w 828"/>
                  <a:gd name="T75" fmla="*/ 1 h 1278"/>
                  <a:gd name="T76" fmla="*/ 1 w 828"/>
                  <a:gd name="T77" fmla="*/ 1 h 1278"/>
                  <a:gd name="T78" fmla="*/ 1 w 828"/>
                  <a:gd name="T79" fmla="*/ 1 h 1278"/>
                  <a:gd name="T80" fmla="*/ 1 w 828"/>
                  <a:gd name="T81" fmla="*/ 1 h 1278"/>
                  <a:gd name="T82" fmla="*/ 1 w 828"/>
                  <a:gd name="T83" fmla="*/ 1 h 1278"/>
                  <a:gd name="T84" fmla="*/ 1 w 828"/>
                  <a:gd name="T85" fmla="*/ 1 h 1278"/>
                  <a:gd name="T86" fmla="*/ 1 w 828"/>
                  <a:gd name="T87" fmla="*/ 1 h 1278"/>
                  <a:gd name="T88" fmla="*/ 1 w 828"/>
                  <a:gd name="T89" fmla="*/ 1 h 1278"/>
                  <a:gd name="T90" fmla="*/ 1 w 828"/>
                  <a:gd name="T91" fmla="*/ 1 h 1278"/>
                  <a:gd name="T92" fmla="*/ 1 w 828"/>
                  <a:gd name="T93" fmla="*/ 1 h 1278"/>
                  <a:gd name="T94" fmla="*/ 1 w 828"/>
                  <a:gd name="T95" fmla="*/ 1 h 1278"/>
                  <a:gd name="T96" fmla="*/ 1 w 828"/>
                  <a:gd name="T97" fmla="*/ 1 h 1278"/>
                  <a:gd name="T98" fmla="*/ 1 w 828"/>
                  <a:gd name="T99" fmla="*/ 1 h 1278"/>
                  <a:gd name="T100" fmla="*/ 1 w 828"/>
                  <a:gd name="T101" fmla="*/ 1 h 1278"/>
                  <a:gd name="T102" fmla="*/ 1 w 828"/>
                  <a:gd name="T103" fmla="*/ 1 h 1278"/>
                  <a:gd name="T104" fmla="*/ 1 w 828"/>
                  <a:gd name="T105" fmla="*/ 1 h 1278"/>
                  <a:gd name="T106" fmla="*/ 1 w 828"/>
                  <a:gd name="T107" fmla="*/ 1 h 1278"/>
                  <a:gd name="T108" fmla="*/ 1 w 828"/>
                  <a:gd name="T109" fmla="*/ 1 h 1278"/>
                  <a:gd name="T110" fmla="*/ 1 w 828"/>
                  <a:gd name="T111" fmla="*/ 1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8"/>
                  <a:gd name="T169" fmla="*/ 0 h 1278"/>
                  <a:gd name="T170" fmla="*/ 828 w 828"/>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58" name="Freeform 30">
                <a:extLst>
                  <a:ext uri="{FF2B5EF4-FFF2-40B4-BE49-F238E27FC236}">
                    <a16:creationId xmlns:a16="http://schemas.microsoft.com/office/drawing/2014/main" id="{BC51389E-6FC1-28D1-7D51-3FE6FE26D256}"/>
                  </a:ext>
                </a:extLst>
              </p:cNvPr>
              <p:cNvSpPr>
                <a:spLocks/>
              </p:cNvSpPr>
              <p:nvPr/>
            </p:nvSpPr>
            <p:spPr bwMode="auto">
              <a:xfrm>
                <a:off x="-108" y="3844"/>
                <a:ext cx="365" cy="565"/>
              </a:xfrm>
              <a:custGeom>
                <a:avLst/>
                <a:gdLst>
                  <a:gd name="T0" fmla="*/ 0 w 732"/>
                  <a:gd name="T1" fmla="*/ 0 h 1131"/>
                  <a:gd name="T2" fmla="*/ 0 w 732"/>
                  <a:gd name="T3" fmla="*/ 0 h 1131"/>
                  <a:gd name="T4" fmla="*/ 0 w 732"/>
                  <a:gd name="T5" fmla="*/ 0 h 1131"/>
                  <a:gd name="T6" fmla="*/ 0 w 732"/>
                  <a:gd name="T7" fmla="*/ 0 h 1131"/>
                  <a:gd name="T8" fmla="*/ 0 w 732"/>
                  <a:gd name="T9" fmla="*/ 0 h 1131"/>
                  <a:gd name="T10" fmla="*/ 0 w 732"/>
                  <a:gd name="T11" fmla="*/ 0 h 1131"/>
                  <a:gd name="T12" fmla="*/ 0 w 732"/>
                  <a:gd name="T13" fmla="*/ 0 h 1131"/>
                  <a:gd name="T14" fmla="*/ 0 w 732"/>
                  <a:gd name="T15" fmla="*/ 0 h 1131"/>
                  <a:gd name="T16" fmla="*/ 0 w 732"/>
                  <a:gd name="T17" fmla="*/ 0 h 1131"/>
                  <a:gd name="T18" fmla="*/ 0 w 732"/>
                  <a:gd name="T19" fmla="*/ 0 h 1131"/>
                  <a:gd name="T20" fmla="*/ 0 w 732"/>
                  <a:gd name="T21" fmla="*/ 0 h 1131"/>
                  <a:gd name="T22" fmla="*/ 0 w 732"/>
                  <a:gd name="T23" fmla="*/ 0 h 1131"/>
                  <a:gd name="T24" fmla="*/ 0 w 732"/>
                  <a:gd name="T25" fmla="*/ 0 h 1131"/>
                  <a:gd name="T26" fmla="*/ 0 w 732"/>
                  <a:gd name="T27" fmla="*/ 0 h 1131"/>
                  <a:gd name="T28" fmla="*/ 0 w 732"/>
                  <a:gd name="T29" fmla="*/ 0 h 1131"/>
                  <a:gd name="T30" fmla="*/ 0 w 732"/>
                  <a:gd name="T31" fmla="*/ 0 h 1131"/>
                  <a:gd name="T32" fmla="*/ 0 w 732"/>
                  <a:gd name="T33" fmla="*/ 0 h 1131"/>
                  <a:gd name="T34" fmla="*/ 0 w 732"/>
                  <a:gd name="T35" fmla="*/ 0 h 1131"/>
                  <a:gd name="T36" fmla="*/ 0 w 732"/>
                  <a:gd name="T37" fmla="*/ 0 h 1131"/>
                  <a:gd name="T38" fmla="*/ 0 w 732"/>
                  <a:gd name="T39" fmla="*/ 0 h 1131"/>
                  <a:gd name="T40" fmla="*/ 0 w 732"/>
                  <a:gd name="T41" fmla="*/ 0 h 1131"/>
                  <a:gd name="T42" fmla="*/ 0 w 732"/>
                  <a:gd name="T43" fmla="*/ 0 h 1131"/>
                  <a:gd name="T44" fmla="*/ 0 w 732"/>
                  <a:gd name="T45" fmla="*/ 0 h 1131"/>
                  <a:gd name="T46" fmla="*/ 0 w 732"/>
                  <a:gd name="T47" fmla="*/ 0 h 1131"/>
                  <a:gd name="T48" fmla="*/ 0 w 732"/>
                  <a:gd name="T49" fmla="*/ 0 h 1131"/>
                  <a:gd name="T50" fmla="*/ 0 w 732"/>
                  <a:gd name="T51" fmla="*/ 0 h 1131"/>
                  <a:gd name="T52" fmla="*/ 0 w 732"/>
                  <a:gd name="T53" fmla="*/ 0 h 1131"/>
                  <a:gd name="T54" fmla="*/ 0 w 732"/>
                  <a:gd name="T55" fmla="*/ 0 h 1131"/>
                  <a:gd name="T56" fmla="*/ 0 w 732"/>
                  <a:gd name="T57" fmla="*/ 0 h 1131"/>
                  <a:gd name="T58" fmla="*/ 0 w 732"/>
                  <a:gd name="T59" fmla="*/ 0 h 1131"/>
                  <a:gd name="T60" fmla="*/ 0 w 732"/>
                  <a:gd name="T61" fmla="*/ 0 h 1131"/>
                  <a:gd name="T62" fmla="*/ 0 w 732"/>
                  <a:gd name="T63" fmla="*/ 0 h 1131"/>
                  <a:gd name="T64" fmla="*/ 0 w 732"/>
                  <a:gd name="T65" fmla="*/ 0 h 1131"/>
                  <a:gd name="T66" fmla="*/ 0 w 732"/>
                  <a:gd name="T67" fmla="*/ 0 h 1131"/>
                  <a:gd name="T68" fmla="*/ 0 w 732"/>
                  <a:gd name="T69" fmla="*/ 0 h 1131"/>
                  <a:gd name="T70" fmla="*/ 0 w 732"/>
                  <a:gd name="T71" fmla="*/ 0 h 1131"/>
                  <a:gd name="T72" fmla="*/ 0 w 732"/>
                  <a:gd name="T73" fmla="*/ 0 h 1131"/>
                  <a:gd name="T74" fmla="*/ 0 w 732"/>
                  <a:gd name="T75" fmla="*/ 0 h 1131"/>
                  <a:gd name="T76" fmla="*/ 0 w 732"/>
                  <a:gd name="T77" fmla="*/ 0 h 1131"/>
                  <a:gd name="T78" fmla="*/ 0 w 732"/>
                  <a:gd name="T79" fmla="*/ 0 h 1131"/>
                  <a:gd name="T80" fmla="*/ 0 w 732"/>
                  <a:gd name="T81" fmla="*/ 0 h 1131"/>
                  <a:gd name="T82" fmla="*/ 0 w 732"/>
                  <a:gd name="T83" fmla="*/ 0 h 1131"/>
                  <a:gd name="T84" fmla="*/ 0 w 732"/>
                  <a:gd name="T85" fmla="*/ 0 h 1131"/>
                  <a:gd name="T86" fmla="*/ 0 w 732"/>
                  <a:gd name="T87" fmla="*/ 0 h 1131"/>
                  <a:gd name="T88" fmla="*/ 0 w 732"/>
                  <a:gd name="T89" fmla="*/ 0 h 1131"/>
                  <a:gd name="T90" fmla="*/ 0 w 732"/>
                  <a:gd name="T91" fmla="*/ 0 h 1131"/>
                  <a:gd name="T92" fmla="*/ 0 w 732"/>
                  <a:gd name="T93" fmla="*/ 0 h 1131"/>
                  <a:gd name="T94" fmla="*/ 0 w 732"/>
                  <a:gd name="T95" fmla="*/ 0 h 1131"/>
                  <a:gd name="T96" fmla="*/ 0 w 732"/>
                  <a:gd name="T97" fmla="*/ 0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2"/>
                  <a:gd name="T148" fmla="*/ 0 h 1131"/>
                  <a:gd name="T149" fmla="*/ 732 w 732"/>
                  <a:gd name="T150" fmla="*/ 1131 h 1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59" name="Freeform 31">
                <a:extLst>
                  <a:ext uri="{FF2B5EF4-FFF2-40B4-BE49-F238E27FC236}">
                    <a16:creationId xmlns:a16="http://schemas.microsoft.com/office/drawing/2014/main" id="{1A0FE5AB-60EF-E622-F6D8-D4DF72676F41}"/>
                  </a:ext>
                </a:extLst>
              </p:cNvPr>
              <p:cNvSpPr>
                <a:spLocks/>
              </p:cNvSpPr>
              <p:nvPr/>
            </p:nvSpPr>
            <p:spPr bwMode="auto">
              <a:xfrm>
                <a:off x="-85" y="3909"/>
                <a:ext cx="319" cy="492"/>
              </a:xfrm>
              <a:custGeom>
                <a:avLst/>
                <a:gdLst>
                  <a:gd name="T0" fmla="*/ 1 w 636"/>
                  <a:gd name="T1" fmla="*/ 1 h 983"/>
                  <a:gd name="T2" fmla="*/ 1 w 636"/>
                  <a:gd name="T3" fmla="*/ 1 h 983"/>
                  <a:gd name="T4" fmla="*/ 1 w 636"/>
                  <a:gd name="T5" fmla="*/ 1 h 983"/>
                  <a:gd name="T6" fmla="*/ 1 w 636"/>
                  <a:gd name="T7" fmla="*/ 1 h 983"/>
                  <a:gd name="T8" fmla="*/ 1 w 636"/>
                  <a:gd name="T9" fmla="*/ 1 h 983"/>
                  <a:gd name="T10" fmla="*/ 1 w 636"/>
                  <a:gd name="T11" fmla="*/ 1 h 983"/>
                  <a:gd name="T12" fmla="*/ 1 w 636"/>
                  <a:gd name="T13" fmla="*/ 1 h 983"/>
                  <a:gd name="T14" fmla="*/ 1 w 636"/>
                  <a:gd name="T15" fmla="*/ 1 h 983"/>
                  <a:gd name="T16" fmla="*/ 1 w 636"/>
                  <a:gd name="T17" fmla="*/ 1 h 983"/>
                  <a:gd name="T18" fmla="*/ 0 w 636"/>
                  <a:gd name="T19" fmla="*/ 1 h 983"/>
                  <a:gd name="T20" fmla="*/ 0 w 636"/>
                  <a:gd name="T21" fmla="*/ 1 h 983"/>
                  <a:gd name="T22" fmla="*/ 0 w 636"/>
                  <a:gd name="T23" fmla="*/ 1 h 983"/>
                  <a:gd name="T24" fmla="*/ 1 w 636"/>
                  <a:gd name="T25" fmla="*/ 1 h 983"/>
                  <a:gd name="T26" fmla="*/ 1 w 636"/>
                  <a:gd name="T27" fmla="*/ 1 h 983"/>
                  <a:gd name="T28" fmla="*/ 1 w 636"/>
                  <a:gd name="T29" fmla="*/ 1 h 983"/>
                  <a:gd name="T30" fmla="*/ 1 w 636"/>
                  <a:gd name="T31" fmla="*/ 1 h 983"/>
                  <a:gd name="T32" fmla="*/ 1 w 636"/>
                  <a:gd name="T33" fmla="*/ 1 h 983"/>
                  <a:gd name="T34" fmla="*/ 1 w 636"/>
                  <a:gd name="T35" fmla="*/ 1 h 983"/>
                  <a:gd name="T36" fmla="*/ 1 w 636"/>
                  <a:gd name="T37" fmla="*/ 1 h 983"/>
                  <a:gd name="T38" fmla="*/ 1 w 636"/>
                  <a:gd name="T39" fmla="*/ 1 h 983"/>
                  <a:gd name="T40" fmla="*/ 1 w 636"/>
                  <a:gd name="T41" fmla="*/ 0 h 983"/>
                  <a:gd name="T42" fmla="*/ 1 w 636"/>
                  <a:gd name="T43" fmla="*/ 1 h 983"/>
                  <a:gd name="T44" fmla="*/ 1 w 636"/>
                  <a:gd name="T45" fmla="*/ 1 h 983"/>
                  <a:gd name="T46" fmla="*/ 1 w 636"/>
                  <a:gd name="T47" fmla="*/ 1 h 983"/>
                  <a:gd name="T48" fmla="*/ 1 w 636"/>
                  <a:gd name="T49" fmla="*/ 1 h 983"/>
                  <a:gd name="T50" fmla="*/ 1 w 636"/>
                  <a:gd name="T51" fmla="*/ 1 h 983"/>
                  <a:gd name="T52" fmla="*/ 1 w 636"/>
                  <a:gd name="T53" fmla="*/ 1 h 983"/>
                  <a:gd name="T54" fmla="*/ 1 w 636"/>
                  <a:gd name="T55" fmla="*/ 1 h 983"/>
                  <a:gd name="T56" fmla="*/ 1 w 636"/>
                  <a:gd name="T57" fmla="*/ 1 h 983"/>
                  <a:gd name="T58" fmla="*/ 1 w 636"/>
                  <a:gd name="T59" fmla="*/ 1 h 983"/>
                  <a:gd name="T60" fmla="*/ 1 w 636"/>
                  <a:gd name="T61" fmla="*/ 1 h 983"/>
                  <a:gd name="T62" fmla="*/ 1 w 636"/>
                  <a:gd name="T63" fmla="*/ 1 h 983"/>
                  <a:gd name="T64" fmla="*/ 1 w 636"/>
                  <a:gd name="T65" fmla="*/ 1 h 983"/>
                  <a:gd name="T66" fmla="*/ 1 w 636"/>
                  <a:gd name="T67" fmla="*/ 1 h 983"/>
                  <a:gd name="T68" fmla="*/ 1 w 636"/>
                  <a:gd name="T69" fmla="*/ 1 h 983"/>
                  <a:gd name="T70" fmla="*/ 1 w 636"/>
                  <a:gd name="T71" fmla="*/ 1 h 983"/>
                  <a:gd name="T72" fmla="*/ 1 w 636"/>
                  <a:gd name="T73" fmla="*/ 1 h 983"/>
                  <a:gd name="T74" fmla="*/ 1 w 636"/>
                  <a:gd name="T75" fmla="*/ 1 h 983"/>
                  <a:gd name="T76" fmla="*/ 1 w 636"/>
                  <a:gd name="T77" fmla="*/ 1 h 983"/>
                  <a:gd name="T78" fmla="*/ 1 w 636"/>
                  <a:gd name="T79" fmla="*/ 1 h 983"/>
                  <a:gd name="T80" fmla="*/ 1 w 636"/>
                  <a:gd name="T81" fmla="*/ 1 h 983"/>
                  <a:gd name="T82" fmla="*/ 1 w 636"/>
                  <a:gd name="T83" fmla="*/ 1 h 983"/>
                  <a:gd name="T84" fmla="*/ 1 w 636"/>
                  <a:gd name="T85" fmla="*/ 1 h 983"/>
                  <a:gd name="T86" fmla="*/ 1 w 636"/>
                  <a:gd name="T87" fmla="*/ 1 h 983"/>
                  <a:gd name="T88" fmla="*/ 1 w 636"/>
                  <a:gd name="T89" fmla="*/ 1 h 983"/>
                  <a:gd name="T90" fmla="*/ 1 w 636"/>
                  <a:gd name="T91" fmla="*/ 1 h 983"/>
                  <a:gd name="T92" fmla="*/ 1 w 636"/>
                  <a:gd name="T93" fmla="*/ 1 h 983"/>
                  <a:gd name="T94" fmla="*/ 1 w 636"/>
                  <a:gd name="T95" fmla="*/ 1 h 983"/>
                  <a:gd name="T96" fmla="*/ 1 w 636"/>
                  <a:gd name="T97" fmla="*/ 1 h 983"/>
                  <a:gd name="T98" fmla="*/ 1 w 636"/>
                  <a:gd name="T99" fmla="*/ 1 h 983"/>
                  <a:gd name="T100" fmla="*/ 1 w 636"/>
                  <a:gd name="T101" fmla="*/ 1 h 983"/>
                  <a:gd name="T102" fmla="*/ 1 w 636"/>
                  <a:gd name="T103" fmla="*/ 1 h 983"/>
                  <a:gd name="T104" fmla="*/ 1 w 636"/>
                  <a:gd name="T105" fmla="*/ 1 h 983"/>
                  <a:gd name="T106" fmla="*/ 1 w 636"/>
                  <a:gd name="T107" fmla="*/ 1 h 983"/>
                  <a:gd name="T108" fmla="*/ 1 w 636"/>
                  <a:gd name="T109" fmla="*/ 1 h 983"/>
                  <a:gd name="T110" fmla="*/ 1 w 636"/>
                  <a:gd name="T111" fmla="*/ 1 h 983"/>
                  <a:gd name="T112" fmla="*/ 1 w 636"/>
                  <a:gd name="T113" fmla="*/ 1 h 983"/>
                  <a:gd name="T114" fmla="*/ 1 w 636"/>
                  <a:gd name="T115" fmla="*/ 1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983"/>
                  <a:gd name="T176" fmla="*/ 636 w 636"/>
                  <a:gd name="T177" fmla="*/ 983 h 9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0" name="Freeform 32">
                <a:extLst>
                  <a:ext uri="{FF2B5EF4-FFF2-40B4-BE49-F238E27FC236}">
                    <a16:creationId xmlns:a16="http://schemas.microsoft.com/office/drawing/2014/main" id="{7C8DF29B-B23E-823B-6244-CAA4DDD73669}"/>
                  </a:ext>
                </a:extLst>
              </p:cNvPr>
              <p:cNvSpPr>
                <a:spLocks/>
              </p:cNvSpPr>
              <p:nvPr/>
            </p:nvSpPr>
            <p:spPr bwMode="auto">
              <a:xfrm>
                <a:off x="-63" y="3975"/>
                <a:ext cx="272" cy="417"/>
              </a:xfrm>
              <a:custGeom>
                <a:avLst/>
                <a:gdLst>
                  <a:gd name="T0" fmla="*/ 1 w 544"/>
                  <a:gd name="T1" fmla="*/ 1 h 834"/>
                  <a:gd name="T2" fmla="*/ 1 w 544"/>
                  <a:gd name="T3" fmla="*/ 1 h 834"/>
                  <a:gd name="T4" fmla="*/ 1 w 544"/>
                  <a:gd name="T5" fmla="*/ 1 h 834"/>
                  <a:gd name="T6" fmla="*/ 1 w 544"/>
                  <a:gd name="T7" fmla="*/ 1 h 834"/>
                  <a:gd name="T8" fmla="*/ 1 w 544"/>
                  <a:gd name="T9" fmla="*/ 1 h 834"/>
                  <a:gd name="T10" fmla="*/ 1 w 544"/>
                  <a:gd name="T11" fmla="*/ 1 h 834"/>
                  <a:gd name="T12" fmla="*/ 1 w 544"/>
                  <a:gd name="T13" fmla="*/ 1 h 834"/>
                  <a:gd name="T14" fmla="*/ 1 w 544"/>
                  <a:gd name="T15" fmla="*/ 1 h 834"/>
                  <a:gd name="T16" fmla="*/ 1 w 544"/>
                  <a:gd name="T17" fmla="*/ 1 h 834"/>
                  <a:gd name="T18" fmla="*/ 0 w 544"/>
                  <a:gd name="T19" fmla="*/ 1 h 834"/>
                  <a:gd name="T20" fmla="*/ 1 w 544"/>
                  <a:gd name="T21" fmla="*/ 1 h 834"/>
                  <a:gd name="T22" fmla="*/ 1 w 544"/>
                  <a:gd name="T23" fmla="*/ 1 h 834"/>
                  <a:gd name="T24" fmla="*/ 1 w 544"/>
                  <a:gd name="T25" fmla="*/ 1 h 834"/>
                  <a:gd name="T26" fmla="*/ 1 w 544"/>
                  <a:gd name="T27" fmla="*/ 1 h 834"/>
                  <a:gd name="T28" fmla="*/ 1 w 544"/>
                  <a:gd name="T29" fmla="*/ 1 h 834"/>
                  <a:gd name="T30" fmla="*/ 1 w 544"/>
                  <a:gd name="T31" fmla="*/ 1 h 834"/>
                  <a:gd name="T32" fmla="*/ 1 w 544"/>
                  <a:gd name="T33" fmla="*/ 1 h 834"/>
                  <a:gd name="T34" fmla="*/ 1 w 544"/>
                  <a:gd name="T35" fmla="*/ 1 h 834"/>
                  <a:gd name="T36" fmla="*/ 1 w 544"/>
                  <a:gd name="T37" fmla="*/ 1 h 834"/>
                  <a:gd name="T38" fmla="*/ 1 w 544"/>
                  <a:gd name="T39" fmla="*/ 1 h 834"/>
                  <a:gd name="T40" fmla="*/ 1 w 544"/>
                  <a:gd name="T41" fmla="*/ 1 h 834"/>
                  <a:gd name="T42" fmla="*/ 1 w 544"/>
                  <a:gd name="T43" fmla="*/ 1 h 834"/>
                  <a:gd name="T44" fmla="*/ 1 w 544"/>
                  <a:gd name="T45" fmla="*/ 1 h 834"/>
                  <a:gd name="T46" fmla="*/ 1 w 544"/>
                  <a:gd name="T47" fmla="*/ 1 h 834"/>
                  <a:gd name="T48" fmla="*/ 1 w 544"/>
                  <a:gd name="T49" fmla="*/ 1 h 834"/>
                  <a:gd name="T50" fmla="*/ 1 w 544"/>
                  <a:gd name="T51" fmla="*/ 1 h 834"/>
                  <a:gd name="T52" fmla="*/ 1 w 544"/>
                  <a:gd name="T53" fmla="*/ 1 h 834"/>
                  <a:gd name="T54" fmla="*/ 1 w 544"/>
                  <a:gd name="T55" fmla="*/ 1 h 834"/>
                  <a:gd name="T56" fmla="*/ 1 w 544"/>
                  <a:gd name="T57" fmla="*/ 1 h 834"/>
                  <a:gd name="T58" fmla="*/ 1 w 544"/>
                  <a:gd name="T59" fmla="*/ 1 h 834"/>
                  <a:gd name="T60" fmla="*/ 1 w 544"/>
                  <a:gd name="T61" fmla="*/ 1 h 834"/>
                  <a:gd name="T62" fmla="*/ 1 w 544"/>
                  <a:gd name="T63" fmla="*/ 1 h 834"/>
                  <a:gd name="T64" fmla="*/ 1 w 544"/>
                  <a:gd name="T65" fmla="*/ 1 h 834"/>
                  <a:gd name="T66" fmla="*/ 1 w 544"/>
                  <a:gd name="T67" fmla="*/ 1 h 834"/>
                  <a:gd name="T68" fmla="*/ 1 w 544"/>
                  <a:gd name="T69" fmla="*/ 1 h 834"/>
                  <a:gd name="T70" fmla="*/ 1 w 544"/>
                  <a:gd name="T71" fmla="*/ 1 h 834"/>
                  <a:gd name="T72" fmla="*/ 1 w 544"/>
                  <a:gd name="T73" fmla="*/ 1 h 834"/>
                  <a:gd name="T74" fmla="*/ 1 w 544"/>
                  <a:gd name="T75" fmla="*/ 1 h 834"/>
                  <a:gd name="T76" fmla="*/ 1 w 544"/>
                  <a:gd name="T77" fmla="*/ 1 h 834"/>
                  <a:gd name="T78" fmla="*/ 1 w 544"/>
                  <a:gd name="T79" fmla="*/ 1 h 834"/>
                  <a:gd name="T80" fmla="*/ 1 w 544"/>
                  <a:gd name="T81" fmla="*/ 1 h 834"/>
                  <a:gd name="T82" fmla="*/ 1 w 544"/>
                  <a:gd name="T83" fmla="*/ 1 h 834"/>
                  <a:gd name="T84" fmla="*/ 1 w 544"/>
                  <a:gd name="T85" fmla="*/ 1 h 834"/>
                  <a:gd name="T86" fmla="*/ 1 w 544"/>
                  <a:gd name="T87" fmla="*/ 1 h 834"/>
                  <a:gd name="T88" fmla="*/ 1 w 544"/>
                  <a:gd name="T89" fmla="*/ 1 h 834"/>
                  <a:gd name="T90" fmla="*/ 1 w 544"/>
                  <a:gd name="T91" fmla="*/ 1 h 834"/>
                  <a:gd name="T92" fmla="*/ 1 w 544"/>
                  <a:gd name="T93" fmla="*/ 1 h 834"/>
                  <a:gd name="T94" fmla="*/ 1 w 544"/>
                  <a:gd name="T95" fmla="*/ 1 h 834"/>
                  <a:gd name="T96" fmla="*/ 1 w 544"/>
                  <a:gd name="T97" fmla="*/ 1 h 834"/>
                  <a:gd name="T98" fmla="*/ 1 w 544"/>
                  <a:gd name="T99" fmla="*/ 1 h 834"/>
                  <a:gd name="T100" fmla="*/ 1 w 544"/>
                  <a:gd name="T101" fmla="*/ 1 h 834"/>
                  <a:gd name="T102" fmla="*/ 1 w 544"/>
                  <a:gd name="T103" fmla="*/ 1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834"/>
                  <a:gd name="T158" fmla="*/ 544 w 544"/>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1" name="Freeform 33">
                <a:extLst>
                  <a:ext uri="{FF2B5EF4-FFF2-40B4-BE49-F238E27FC236}">
                    <a16:creationId xmlns:a16="http://schemas.microsoft.com/office/drawing/2014/main" id="{FB43A8BB-8826-733C-6499-A81F077B0211}"/>
                  </a:ext>
                </a:extLst>
              </p:cNvPr>
              <p:cNvSpPr>
                <a:spLocks/>
              </p:cNvSpPr>
              <p:nvPr/>
            </p:nvSpPr>
            <p:spPr bwMode="auto">
              <a:xfrm>
                <a:off x="-89" y="4160"/>
                <a:ext cx="298" cy="307"/>
              </a:xfrm>
              <a:custGeom>
                <a:avLst/>
                <a:gdLst>
                  <a:gd name="T0" fmla="*/ 0 w 597"/>
                  <a:gd name="T1" fmla="*/ 1 h 614"/>
                  <a:gd name="T2" fmla="*/ 0 w 597"/>
                  <a:gd name="T3" fmla="*/ 0 h 614"/>
                  <a:gd name="T4" fmla="*/ 0 w 597"/>
                  <a:gd name="T5" fmla="*/ 1 h 614"/>
                  <a:gd name="T6" fmla="*/ 0 w 597"/>
                  <a:gd name="T7" fmla="*/ 1 h 614"/>
                  <a:gd name="T8" fmla="*/ 0 w 597"/>
                  <a:gd name="T9" fmla="*/ 1 h 614"/>
                  <a:gd name="T10" fmla="*/ 0 w 597"/>
                  <a:gd name="T11" fmla="*/ 1 h 614"/>
                  <a:gd name="T12" fmla="*/ 0 w 597"/>
                  <a:gd name="T13" fmla="*/ 1 h 614"/>
                  <a:gd name="T14" fmla="*/ 0 w 597"/>
                  <a:gd name="T15" fmla="*/ 1 h 614"/>
                  <a:gd name="T16" fmla="*/ 0 w 597"/>
                  <a:gd name="T17" fmla="*/ 1 h 614"/>
                  <a:gd name="T18" fmla="*/ 0 w 597"/>
                  <a:gd name="T19" fmla="*/ 1 h 614"/>
                  <a:gd name="T20" fmla="*/ 0 w 597"/>
                  <a:gd name="T21" fmla="*/ 1 h 614"/>
                  <a:gd name="T22" fmla="*/ 0 w 597"/>
                  <a:gd name="T23" fmla="*/ 1 h 614"/>
                  <a:gd name="T24" fmla="*/ 0 w 597"/>
                  <a:gd name="T25" fmla="*/ 1 h 614"/>
                  <a:gd name="T26" fmla="*/ 0 w 597"/>
                  <a:gd name="T27" fmla="*/ 1 h 614"/>
                  <a:gd name="T28" fmla="*/ 0 w 597"/>
                  <a:gd name="T29" fmla="*/ 1 h 614"/>
                  <a:gd name="T30" fmla="*/ 0 w 597"/>
                  <a:gd name="T31" fmla="*/ 1 h 614"/>
                  <a:gd name="T32" fmla="*/ 0 w 597"/>
                  <a:gd name="T33" fmla="*/ 1 h 614"/>
                  <a:gd name="T34" fmla="*/ 0 w 597"/>
                  <a:gd name="T35" fmla="*/ 1 h 614"/>
                  <a:gd name="T36" fmla="*/ 0 w 597"/>
                  <a:gd name="T37" fmla="*/ 1 h 614"/>
                  <a:gd name="T38" fmla="*/ 0 w 597"/>
                  <a:gd name="T39" fmla="*/ 1 h 614"/>
                  <a:gd name="T40" fmla="*/ 0 w 597"/>
                  <a:gd name="T41" fmla="*/ 1 h 614"/>
                  <a:gd name="T42" fmla="*/ 0 w 597"/>
                  <a:gd name="T43" fmla="*/ 1 h 614"/>
                  <a:gd name="T44" fmla="*/ 0 w 597"/>
                  <a:gd name="T45" fmla="*/ 1 h 614"/>
                  <a:gd name="T46" fmla="*/ 0 w 597"/>
                  <a:gd name="T47" fmla="*/ 1 h 614"/>
                  <a:gd name="T48" fmla="*/ 0 w 597"/>
                  <a:gd name="T49" fmla="*/ 1 h 614"/>
                  <a:gd name="T50" fmla="*/ 0 w 597"/>
                  <a:gd name="T51" fmla="*/ 1 h 614"/>
                  <a:gd name="T52" fmla="*/ 0 w 597"/>
                  <a:gd name="T53" fmla="*/ 1 h 614"/>
                  <a:gd name="T54" fmla="*/ 0 w 597"/>
                  <a:gd name="T55" fmla="*/ 1 h 614"/>
                  <a:gd name="T56" fmla="*/ 0 w 597"/>
                  <a:gd name="T57" fmla="*/ 1 h 614"/>
                  <a:gd name="T58" fmla="*/ 0 w 597"/>
                  <a:gd name="T59" fmla="*/ 1 h 614"/>
                  <a:gd name="T60" fmla="*/ 0 w 597"/>
                  <a:gd name="T61" fmla="*/ 1 h 614"/>
                  <a:gd name="T62" fmla="*/ 0 w 597"/>
                  <a:gd name="T63" fmla="*/ 1 h 614"/>
                  <a:gd name="T64" fmla="*/ 0 w 597"/>
                  <a:gd name="T65" fmla="*/ 1 h 614"/>
                  <a:gd name="T66" fmla="*/ 0 w 597"/>
                  <a:gd name="T67" fmla="*/ 1 h 614"/>
                  <a:gd name="T68" fmla="*/ 0 w 597"/>
                  <a:gd name="T69" fmla="*/ 1 h 614"/>
                  <a:gd name="T70" fmla="*/ 0 w 597"/>
                  <a:gd name="T71" fmla="*/ 1 h 614"/>
                  <a:gd name="T72" fmla="*/ 0 w 597"/>
                  <a:gd name="T73" fmla="*/ 1 h 614"/>
                  <a:gd name="T74" fmla="*/ 0 w 597"/>
                  <a:gd name="T75" fmla="*/ 1 h 614"/>
                  <a:gd name="T76" fmla="*/ 0 w 597"/>
                  <a:gd name="T77" fmla="*/ 1 h 614"/>
                  <a:gd name="T78" fmla="*/ 0 w 597"/>
                  <a:gd name="T79" fmla="*/ 1 h 614"/>
                  <a:gd name="T80" fmla="*/ 0 w 597"/>
                  <a:gd name="T81" fmla="*/ 1 h 614"/>
                  <a:gd name="T82" fmla="*/ 0 w 597"/>
                  <a:gd name="T83" fmla="*/ 1 h 614"/>
                  <a:gd name="T84" fmla="*/ 0 w 597"/>
                  <a:gd name="T85" fmla="*/ 1 h 614"/>
                  <a:gd name="T86" fmla="*/ 0 w 597"/>
                  <a:gd name="T87" fmla="*/ 1 h 614"/>
                  <a:gd name="T88" fmla="*/ 0 w 597"/>
                  <a:gd name="T89" fmla="*/ 1 h 614"/>
                  <a:gd name="T90" fmla="*/ 0 w 597"/>
                  <a:gd name="T91" fmla="*/ 1 h 614"/>
                  <a:gd name="T92" fmla="*/ 0 w 597"/>
                  <a:gd name="T93" fmla="*/ 1 h 614"/>
                  <a:gd name="T94" fmla="*/ 0 w 597"/>
                  <a:gd name="T95" fmla="*/ 1 h 614"/>
                  <a:gd name="T96" fmla="*/ 0 w 597"/>
                  <a:gd name="T97" fmla="*/ 1 h 614"/>
                  <a:gd name="T98" fmla="*/ 0 w 597"/>
                  <a:gd name="T99" fmla="*/ 1 h 614"/>
                  <a:gd name="T100" fmla="*/ 0 w 597"/>
                  <a:gd name="T101" fmla="*/ 1 h 614"/>
                  <a:gd name="T102" fmla="*/ 0 w 597"/>
                  <a:gd name="T103" fmla="*/ 1 h 614"/>
                  <a:gd name="T104" fmla="*/ 0 w 597"/>
                  <a:gd name="T105" fmla="*/ 1 h 614"/>
                  <a:gd name="T106" fmla="*/ 0 w 597"/>
                  <a:gd name="T107" fmla="*/ 1 h 614"/>
                  <a:gd name="T108" fmla="*/ 0 w 597"/>
                  <a:gd name="T109" fmla="*/ 1 h 614"/>
                  <a:gd name="T110" fmla="*/ 0 w 597"/>
                  <a:gd name="T111" fmla="*/ 1 h 614"/>
                  <a:gd name="T112" fmla="*/ 0 w 597"/>
                  <a:gd name="T113" fmla="*/ 1 h 614"/>
                  <a:gd name="T114" fmla="*/ 0 w 597"/>
                  <a:gd name="T115" fmla="*/ 1 h 614"/>
                  <a:gd name="T116" fmla="*/ 0 w 597"/>
                  <a:gd name="T117" fmla="*/ 1 h 614"/>
                  <a:gd name="T118" fmla="*/ 0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614"/>
                  <a:gd name="T182" fmla="*/ 597 w 597"/>
                  <a:gd name="T183" fmla="*/ 614 h 6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2" name="Freeform 34">
                <a:extLst>
                  <a:ext uri="{FF2B5EF4-FFF2-40B4-BE49-F238E27FC236}">
                    <a16:creationId xmlns:a16="http://schemas.microsoft.com/office/drawing/2014/main" id="{37E92506-6462-9621-C0F5-61957B02CC74}"/>
                  </a:ext>
                </a:extLst>
              </p:cNvPr>
              <p:cNvSpPr>
                <a:spLocks/>
              </p:cNvSpPr>
              <p:nvPr/>
            </p:nvSpPr>
            <p:spPr bwMode="auto">
              <a:xfrm>
                <a:off x="-50" y="4199"/>
                <a:ext cx="214" cy="226"/>
              </a:xfrm>
              <a:custGeom>
                <a:avLst/>
                <a:gdLst>
                  <a:gd name="T0" fmla="*/ 1 w 428"/>
                  <a:gd name="T1" fmla="*/ 0 h 450"/>
                  <a:gd name="T2" fmla="*/ 1 w 428"/>
                  <a:gd name="T3" fmla="*/ 0 h 450"/>
                  <a:gd name="T4" fmla="*/ 1 w 428"/>
                  <a:gd name="T5" fmla="*/ 1 h 450"/>
                  <a:gd name="T6" fmla="*/ 1 w 428"/>
                  <a:gd name="T7" fmla="*/ 1 h 450"/>
                  <a:gd name="T8" fmla="*/ 1 w 428"/>
                  <a:gd name="T9" fmla="*/ 1 h 450"/>
                  <a:gd name="T10" fmla="*/ 1 w 428"/>
                  <a:gd name="T11" fmla="*/ 1 h 450"/>
                  <a:gd name="T12" fmla="*/ 1 w 428"/>
                  <a:gd name="T13" fmla="*/ 1 h 450"/>
                  <a:gd name="T14" fmla="*/ 1 w 428"/>
                  <a:gd name="T15" fmla="*/ 1 h 450"/>
                  <a:gd name="T16" fmla="*/ 1 w 428"/>
                  <a:gd name="T17" fmla="*/ 1 h 450"/>
                  <a:gd name="T18" fmla="*/ 1 w 428"/>
                  <a:gd name="T19" fmla="*/ 1 h 450"/>
                  <a:gd name="T20" fmla="*/ 1 w 428"/>
                  <a:gd name="T21" fmla="*/ 1 h 450"/>
                  <a:gd name="T22" fmla="*/ 1 w 428"/>
                  <a:gd name="T23" fmla="*/ 1 h 450"/>
                  <a:gd name="T24" fmla="*/ 1 w 428"/>
                  <a:gd name="T25" fmla="*/ 1 h 450"/>
                  <a:gd name="T26" fmla="*/ 1 w 428"/>
                  <a:gd name="T27" fmla="*/ 1 h 450"/>
                  <a:gd name="T28" fmla="*/ 1 w 428"/>
                  <a:gd name="T29" fmla="*/ 1 h 450"/>
                  <a:gd name="T30" fmla="*/ 1 w 428"/>
                  <a:gd name="T31" fmla="*/ 1 h 450"/>
                  <a:gd name="T32" fmla="*/ 1 w 428"/>
                  <a:gd name="T33" fmla="*/ 1 h 450"/>
                  <a:gd name="T34" fmla="*/ 1 w 428"/>
                  <a:gd name="T35" fmla="*/ 1 h 450"/>
                  <a:gd name="T36" fmla="*/ 1 w 428"/>
                  <a:gd name="T37" fmla="*/ 1 h 450"/>
                  <a:gd name="T38" fmla="*/ 1 w 428"/>
                  <a:gd name="T39" fmla="*/ 1 h 450"/>
                  <a:gd name="T40" fmla="*/ 1 w 428"/>
                  <a:gd name="T41" fmla="*/ 1 h 450"/>
                  <a:gd name="T42" fmla="*/ 1 w 428"/>
                  <a:gd name="T43" fmla="*/ 1 h 450"/>
                  <a:gd name="T44" fmla="*/ 1 w 428"/>
                  <a:gd name="T45" fmla="*/ 1 h 450"/>
                  <a:gd name="T46" fmla="*/ 1 w 428"/>
                  <a:gd name="T47" fmla="*/ 1 h 450"/>
                  <a:gd name="T48" fmla="*/ 1 w 428"/>
                  <a:gd name="T49" fmla="*/ 1 h 450"/>
                  <a:gd name="T50" fmla="*/ 1 w 428"/>
                  <a:gd name="T51" fmla="*/ 1 h 450"/>
                  <a:gd name="T52" fmla="*/ 1 w 428"/>
                  <a:gd name="T53" fmla="*/ 1 h 450"/>
                  <a:gd name="T54" fmla="*/ 1 w 428"/>
                  <a:gd name="T55" fmla="*/ 1 h 450"/>
                  <a:gd name="T56" fmla="*/ 1 w 428"/>
                  <a:gd name="T57" fmla="*/ 1 h 450"/>
                  <a:gd name="T58" fmla="*/ 1 w 428"/>
                  <a:gd name="T59" fmla="*/ 1 h 450"/>
                  <a:gd name="T60" fmla="*/ 1 w 428"/>
                  <a:gd name="T61" fmla="*/ 1 h 450"/>
                  <a:gd name="T62" fmla="*/ 0 w 428"/>
                  <a:gd name="T63" fmla="*/ 1 h 450"/>
                  <a:gd name="T64" fmla="*/ 0 w 428"/>
                  <a:gd name="T65" fmla="*/ 1 h 450"/>
                  <a:gd name="T66" fmla="*/ 1 w 428"/>
                  <a:gd name="T67" fmla="*/ 1 h 450"/>
                  <a:gd name="T68" fmla="*/ 1 w 428"/>
                  <a:gd name="T69" fmla="*/ 1 h 450"/>
                  <a:gd name="T70" fmla="*/ 1 w 428"/>
                  <a:gd name="T71" fmla="*/ 1 h 450"/>
                  <a:gd name="T72" fmla="*/ 1 w 428"/>
                  <a:gd name="T73" fmla="*/ 1 h 450"/>
                  <a:gd name="T74" fmla="*/ 1 w 428"/>
                  <a:gd name="T75" fmla="*/ 1 h 450"/>
                  <a:gd name="T76" fmla="*/ 1 w 428"/>
                  <a:gd name="T77" fmla="*/ 1 h 450"/>
                  <a:gd name="T78" fmla="*/ 1 w 428"/>
                  <a:gd name="T79" fmla="*/ 1 h 450"/>
                  <a:gd name="T80" fmla="*/ 1 w 428"/>
                  <a:gd name="T81" fmla="*/ 1 h 450"/>
                  <a:gd name="T82" fmla="*/ 1 w 428"/>
                  <a:gd name="T83" fmla="*/ 1 h 450"/>
                  <a:gd name="T84" fmla="*/ 1 w 428"/>
                  <a:gd name="T85" fmla="*/ 1 h 450"/>
                  <a:gd name="T86" fmla="*/ 1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50"/>
                  <a:gd name="T134" fmla="*/ 428 w 428"/>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3" name="Freeform 35">
                <a:extLst>
                  <a:ext uri="{FF2B5EF4-FFF2-40B4-BE49-F238E27FC236}">
                    <a16:creationId xmlns:a16="http://schemas.microsoft.com/office/drawing/2014/main" id="{0BFE5F3C-B900-7DD2-65C3-1C05BAAF2D75}"/>
                  </a:ext>
                </a:extLst>
              </p:cNvPr>
              <p:cNvSpPr>
                <a:spLocks/>
              </p:cNvSpPr>
              <p:nvPr/>
            </p:nvSpPr>
            <p:spPr bwMode="auto">
              <a:xfrm>
                <a:off x="-576" y="4335"/>
                <a:ext cx="602" cy="793"/>
              </a:xfrm>
              <a:custGeom>
                <a:avLst/>
                <a:gdLst>
                  <a:gd name="T0" fmla="*/ 0 w 1205"/>
                  <a:gd name="T1" fmla="*/ 0 h 1586"/>
                  <a:gd name="T2" fmla="*/ 0 w 1205"/>
                  <a:gd name="T3" fmla="*/ 1 h 1586"/>
                  <a:gd name="T4" fmla="*/ 0 w 1205"/>
                  <a:gd name="T5" fmla="*/ 1 h 1586"/>
                  <a:gd name="T6" fmla="*/ 0 w 1205"/>
                  <a:gd name="T7" fmla="*/ 1 h 1586"/>
                  <a:gd name="T8" fmla="*/ 0 w 1205"/>
                  <a:gd name="T9" fmla="*/ 1 h 1586"/>
                  <a:gd name="T10" fmla="*/ 0 w 1205"/>
                  <a:gd name="T11" fmla="*/ 1 h 1586"/>
                  <a:gd name="T12" fmla="*/ 0 w 1205"/>
                  <a:gd name="T13" fmla="*/ 1 h 1586"/>
                  <a:gd name="T14" fmla="*/ 0 w 1205"/>
                  <a:gd name="T15" fmla="*/ 1 h 1586"/>
                  <a:gd name="T16" fmla="*/ 0 w 1205"/>
                  <a:gd name="T17" fmla="*/ 1 h 1586"/>
                  <a:gd name="T18" fmla="*/ 0 w 1205"/>
                  <a:gd name="T19" fmla="*/ 1 h 1586"/>
                  <a:gd name="T20" fmla="*/ 0 w 1205"/>
                  <a:gd name="T21" fmla="*/ 0 h 1586"/>
                  <a:gd name="T22" fmla="*/ 0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1586"/>
                  <a:gd name="T38" fmla="*/ 1205 w 1205"/>
                  <a:gd name="T39" fmla="*/ 1586 h 15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4" name="Freeform 36">
                <a:extLst>
                  <a:ext uri="{FF2B5EF4-FFF2-40B4-BE49-F238E27FC236}">
                    <a16:creationId xmlns:a16="http://schemas.microsoft.com/office/drawing/2014/main" id="{F4EDD17B-E86D-5F26-92B2-8FCB401F4ADF}"/>
                  </a:ext>
                </a:extLst>
              </p:cNvPr>
              <p:cNvSpPr>
                <a:spLocks/>
              </p:cNvSpPr>
              <p:nvPr/>
            </p:nvSpPr>
            <p:spPr bwMode="auto">
              <a:xfrm>
                <a:off x="-161" y="3687"/>
                <a:ext cx="487" cy="768"/>
              </a:xfrm>
              <a:custGeom>
                <a:avLst/>
                <a:gdLst>
                  <a:gd name="T0" fmla="*/ 1 w 973"/>
                  <a:gd name="T1" fmla="*/ 1 h 1536"/>
                  <a:gd name="T2" fmla="*/ 1 w 973"/>
                  <a:gd name="T3" fmla="*/ 1 h 1536"/>
                  <a:gd name="T4" fmla="*/ 1 w 973"/>
                  <a:gd name="T5" fmla="*/ 1 h 1536"/>
                  <a:gd name="T6" fmla="*/ 1 w 973"/>
                  <a:gd name="T7" fmla="*/ 1 h 1536"/>
                  <a:gd name="T8" fmla="*/ 1 w 973"/>
                  <a:gd name="T9" fmla="*/ 1 h 1536"/>
                  <a:gd name="T10" fmla="*/ 0 w 973"/>
                  <a:gd name="T11" fmla="*/ 1 h 1536"/>
                  <a:gd name="T12" fmla="*/ 1 w 973"/>
                  <a:gd name="T13" fmla="*/ 1 h 1536"/>
                  <a:gd name="T14" fmla="*/ 1 w 973"/>
                  <a:gd name="T15" fmla="*/ 1 h 1536"/>
                  <a:gd name="T16" fmla="*/ 1 w 973"/>
                  <a:gd name="T17" fmla="*/ 1 h 1536"/>
                  <a:gd name="T18" fmla="*/ 1 w 973"/>
                  <a:gd name="T19" fmla="*/ 1 h 1536"/>
                  <a:gd name="T20" fmla="*/ 1 w 973"/>
                  <a:gd name="T21" fmla="*/ 1 h 1536"/>
                  <a:gd name="T22" fmla="*/ 1 w 973"/>
                  <a:gd name="T23" fmla="*/ 1 h 1536"/>
                  <a:gd name="T24" fmla="*/ 1 w 973"/>
                  <a:gd name="T25" fmla="*/ 0 h 1536"/>
                  <a:gd name="T26" fmla="*/ 1 w 973"/>
                  <a:gd name="T27" fmla="*/ 1 h 1536"/>
                  <a:gd name="T28" fmla="*/ 1 w 973"/>
                  <a:gd name="T29" fmla="*/ 1 h 1536"/>
                  <a:gd name="T30" fmla="*/ 1 w 973"/>
                  <a:gd name="T31" fmla="*/ 1 h 1536"/>
                  <a:gd name="T32" fmla="*/ 1 w 973"/>
                  <a:gd name="T33" fmla="*/ 1 h 1536"/>
                  <a:gd name="T34" fmla="*/ 1 w 973"/>
                  <a:gd name="T35" fmla="*/ 1 h 1536"/>
                  <a:gd name="T36" fmla="*/ 1 w 973"/>
                  <a:gd name="T37" fmla="*/ 1 h 1536"/>
                  <a:gd name="T38" fmla="*/ 1 w 973"/>
                  <a:gd name="T39" fmla="*/ 1 h 1536"/>
                  <a:gd name="T40" fmla="*/ 1 w 973"/>
                  <a:gd name="T41" fmla="*/ 1 h 1536"/>
                  <a:gd name="T42" fmla="*/ 1 w 973"/>
                  <a:gd name="T43" fmla="*/ 1 h 1536"/>
                  <a:gd name="T44" fmla="*/ 1 w 973"/>
                  <a:gd name="T45" fmla="*/ 1 h 1536"/>
                  <a:gd name="T46" fmla="*/ 1 w 973"/>
                  <a:gd name="T47" fmla="*/ 1 h 1536"/>
                  <a:gd name="T48" fmla="*/ 1 w 973"/>
                  <a:gd name="T49" fmla="*/ 1 h 1536"/>
                  <a:gd name="T50" fmla="*/ 1 w 973"/>
                  <a:gd name="T51" fmla="*/ 1 h 1536"/>
                  <a:gd name="T52" fmla="*/ 1 w 973"/>
                  <a:gd name="T53" fmla="*/ 1 h 1536"/>
                  <a:gd name="T54" fmla="*/ 1 w 973"/>
                  <a:gd name="T55" fmla="*/ 1 h 1536"/>
                  <a:gd name="T56" fmla="*/ 1 w 973"/>
                  <a:gd name="T57" fmla="*/ 1 h 1536"/>
                  <a:gd name="T58" fmla="*/ 1 w 973"/>
                  <a:gd name="T59" fmla="*/ 1 h 1536"/>
                  <a:gd name="T60" fmla="*/ 1 w 973"/>
                  <a:gd name="T61" fmla="*/ 1 h 1536"/>
                  <a:gd name="T62" fmla="*/ 1 w 973"/>
                  <a:gd name="T63" fmla="*/ 1 h 1536"/>
                  <a:gd name="T64" fmla="*/ 1 w 973"/>
                  <a:gd name="T65" fmla="*/ 1 h 1536"/>
                  <a:gd name="T66" fmla="*/ 1 w 973"/>
                  <a:gd name="T67" fmla="*/ 1 h 1536"/>
                  <a:gd name="T68" fmla="*/ 1 w 973"/>
                  <a:gd name="T69" fmla="*/ 1 h 1536"/>
                  <a:gd name="T70" fmla="*/ 1 w 973"/>
                  <a:gd name="T71" fmla="*/ 1 h 1536"/>
                  <a:gd name="T72" fmla="*/ 1 w 973"/>
                  <a:gd name="T73" fmla="*/ 1 h 1536"/>
                  <a:gd name="T74" fmla="*/ 1 w 973"/>
                  <a:gd name="T75" fmla="*/ 1 h 1536"/>
                  <a:gd name="T76" fmla="*/ 1 w 973"/>
                  <a:gd name="T77" fmla="*/ 1 h 1536"/>
                  <a:gd name="T78" fmla="*/ 1 w 973"/>
                  <a:gd name="T79" fmla="*/ 1 h 1536"/>
                  <a:gd name="T80" fmla="*/ 1 w 973"/>
                  <a:gd name="T81" fmla="*/ 1 h 1536"/>
                  <a:gd name="T82" fmla="*/ 1 w 973"/>
                  <a:gd name="T83" fmla="*/ 1 h 1536"/>
                  <a:gd name="T84" fmla="*/ 1 w 973"/>
                  <a:gd name="T85" fmla="*/ 1 h 1536"/>
                  <a:gd name="T86" fmla="*/ 1 w 973"/>
                  <a:gd name="T87" fmla="*/ 1 h 1536"/>
                  <a:gd name="T88" fmla="*/ 1 w 973"/>
                  <a:gd name="T89" fmla="*/ 1 h 1536"/>
                  <a:gd name="T90" fmla="*/ 1 w 973"/>
                  <a:gd name="T91" fmla="*/ 1 h 1536"/>
                  <a:gd name="T92" fmla="*/ 1 w 973"/>
                  <a:gd name="T93" fmla="*/ 1 h 1536"/>
                  <a:gd name="T94" fmla="*/ 1 w 973"/>
                  <a:gd name="T95" fmla="*/ 1 h 1536"/>
                  <a:gd name="T96" fmla="*/ 1 w 973"/>
                  <a:gd name="T97" fmla="*/ 1 h 1536"/>
                  <a:gd name="T98" fmla="*/ 1 w 973"/>
                  <a:gd name="T99" fmla="*/ 1 h 1536"/>
                  <a:gd name="T100" fmla="*/ 1 w 973"/>
                  <a:gd name="T101" fmla="*/ 1 h 1536"/>
                  <a:gd name="T102" fmla="*/ 1 w 973"/>
                  <a:gd name="T103" fmla="*/ 1 h 1536"/>
                  <a:gd name="T104" fmla="*/ 1 w 973"/>
                  <a:gd name="T105" fmla="*/ 1 h 1536"/>
                  <a:gd name="T106" fmla="*/ 1 w 973"/>
                  <a:gd name="T107" fmla="*/ 1 h 1536"/>
                  <a:gd name="T108" fmla="*/ 1 w 973"/>
                  <a:gd name="T109" fmla="*/ 1 h 1536"/>
                  <a:gd name="T110" fmla="*/ 1 w 973"/>
                  <a:gd name="T111" fmla="*/ 1 h 1536"/>
                  <a:gd name="T112" fmla="*/ 1 w 973"/>
                  <a:gd name="T113" fmla="*/ 1 h 1536"/>
                  <a:gd name="T114" fmla="*/ 1 w 973"/>
                  <a:gd name="T115" fmla="*/ 1 h 1536"/>
                  <a:gd name="T116" fmla="*/ 1 w 973"/>
                  <a:gd name="T117" fmla="*/ 1 h 1536"/>
                  <a:gd name="T118" fmla="*/ 1 w 973"/>
                  <a:gd name="T119" fmla="*/ 1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3"/>
                  <a:gd name="T181" fmla="*/ 0 h 1536"/>
                  <a:gd name="T182" fmla="*/ 973 w 973"/>
                  <a:gd name="T183" fmla="*/ 1536 h 1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9965" name="Freeform 37">
                <a:extLst>
                  <a:ext uri="{FF2B5EF4-FFF2-40B4-BE49-F238E27FC236}">
                    <a16:creationId xmlns:a16="http://schemas.microsoft.com/office/drawing/2014/main" id="{2F6D3C46-0DBA-DA01-8809-6D3297480BB0}"/>
                  </a:ext>
                </a:extLst>
              </p:cNvPr>
              <p:cNvSpPr>
                <a:spLocks/>
              </p:cNvSpPr>
              <p:nvPr/>
            </p:nvSpPr>
            <p:spPr bwMode="auto">
              <a:xfrm>
                <a:off x="-5" y="4211"/>
                <a:ext cx="105" cy="112"/>
              </a:xfrm>
              <a:custGeom>
                <a:avLst/>
                <a:gdLst>
                  <a:gd name="T0" fmla="*/ 1 w 209"/>
                  <a:gd name="T1" fmla="*/ 0 h 225"/>
                  <a:gd name="T2" fmla="*/ 1 w 209"/>
                  <a:gd name="T3" fmla="*/ 0 h 225"/>
                  <a:gd name="T4" fmla="*/ 1 w 209"/>
                  <a:gd name="T5" fmla="*/ 0 h 225"/>
                  <a:gd name="T6" fmla="*/ 1 w 209"/>
                  <a:gd name="T7" fmla="*/ 0 h 225"/>
                  <a:gd name="T8" fmla="*/ 1 w 209"/>
                  <a:gd name="T9" fmla="*/ 0 h 225"/>
                  <a:gd name="T10" fmla="*/ 1 w 209"/>
                  <a:gd name="T11" fmla="*/ 0 h 225"/>
                  <a:gd name="T12" fmla="*/ 1 w 209"/>
                  <a:gd name="T13" fmla="*/ 0 h 225"/>
                  <a:gd name="T14" fmla="*/ 1 w 209"/>
                  <a:gd name="T15" fmla="*/ 0 h 225"/>
                  <a:gd name="T16" fmla="*/ 1 w 209"/>
                  <a:gd name="T17" fmla="*/ 0 h 225"/>
                  <a:gd name="T18" fmla="*/ 1 w 209"/>
                  <a:gd name="T19" fmla="*/ 0 h 225"/>
                  <a:gd name="T20" fmla="*/ 1 w 209"/>
                  <a:gd name="T21" fmla="*/ 0 h 225"/>
                  <a:gd name="T22" fmla="*/ 1 w 209"/>
                  <a:gd name="T23" fmla="*/ 0 h 225"/>
                  <a:gd name="T24" fmla="*/ 1 w 209"/>
                  <a:gd name="T25" fmla="*/ 0 h 225"/>
                  <a:gd name="T26" fmla="*/ 1 w 209"/>
                  <a:gd name="T27" fmla="*/ 0 h 225"/>
                  <a:gd name="T28" fmla="*/ 1 w 209"/>
                  <a:gd name="T29" fmla="*/ 0 h 225"/>
                  <a:gd name="T30" fmla="*/ 1 w 209"/>
                  <a:gd name="T31" fmla="*/ 0 h 225"/>
                  <a:gd name="T32" fmla="*/ 1 w 209"/>
                  <a:gd name="T33" fmla="*/ 0 h 225"/>
                  <a:gd name="T34" fmla="*/ 1 w 209"/>
                  <a:gd name="T35" fmla="*/ 0 h 225"/>
                  <a:gd name="T36" fmla="*/ 1 w 209"/>
                  <a:gd name="T37" fmla="*/ 0 h 225"/>
                  <a:gd name="T38" fmla="*/ 1 w 209"/>
                  <a:gd name="T39" fmla="*/ 0 h 225"/>
                  <a:gd name="T40" fmla="*/ 0 w 209"/>
                  <a:gd name="T41" fmla="*/ 0 h 225"/>
                  <a:gd name="T42" fmla="*/ 0 w 209"/>
                  <a:gd name="T43" fmla="*/ 0 h 225"/>
                  <a:gd name="T44" fmla="*/ 1 w 209"/>
                  <a:gd name="T45" fmla="*/ 0 h 225"/>
                  <a:gd name="T46" fmla="*/ 1 w 209"/>
                  <a:gd name="T47" fmla="*/ 0 h 225"/>
                  <a:gd name="T48" fmla="*/ 1 w 209"/>
                  <a:gd name="T49" fmla="*/ 0 h 225"/>
                  <a:gd name="T50" fmla="*/ 1 w 209"/>
                  <a:gd name="T51" fmla="*/ 0 h 225"/>
                  <a:gd name="T52" fmla="*/ 1 w 209"/>
                  <a:gd name="T53" fmla="*/ 0 h 225"/>
                  <a:gd name="T54" fmla="*/ 1 w 209"/>
                  <a:gd name="T55" fmla="*/ 0 h 225"/>
                  <a:gd name="T56" fmla="*/ 1 w 209"/>
                  <a:gd name="T57" fmla="*/ 0 h 225"/>
                  <a:gd name="T58" fmla="*/ 1 w 209"/>
                  <a:gd name="T59" fmla="*/ 0 h 225"/>
                  <a:gd name="T60" fmla="*/ 1 w 209"/>
                  <a:gd name="T61" fmla="*/ 0 h 225"/>
                  <a:gd name="T62" fmla="*/ 1 w 209"/>
                  <a:gd name="T63" fmla="*/ 0 h 225"/>
                  <a:gd name="T64" fmla="*/ 1 w 209"/>
                  <a:gd name="T65" fmla="*/ 0 h 225"/>
                  <a:gd name="T66" fmla="*/ 1 w 209"/>
                  <a:gd name="T67" fmla="*/ 0 h 225"/>
                  <a:gd name="T68" fmla="*/ 1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225"/>
                  <a:gd name="T107" fmla="*/ 209 w 20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
        <p:nvSpPr>
          <p:cNvPr id="39943" name="Text Box 38">
            <a:extLst>
              <a:ext uri="{FF2B5EF4-FFF2-40B4-BE49-F238E27FC236}">
                <a16:creationId xmlns:a16="http://schemas.microsoft.com/office/drawing/2014/main" id="{48FED464-6503-93D8-5AFB-A22B7F9FA602}"/>
              </a:ext>
            </a:extLst>
          </p:cNvPr>
          <p:cNvSpPr txBox="1">
            <a:spLocks noChangeArrowheads="1"/>
          </p:cNvSpPr>
          <p:nvPr/>
        </p:nvSpPr>
        <p:spPr bwMode="auto">
          <a:xfrm>
            <a:off x="5715000" y="1520825"/>
            <a:ext cx="3124200" cy="1384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2800">
                <a:latin typeface="Arial" panose="020B0604020202020204" pitchFamily="34" charset="0"/>
                <a:ea typeface="MS PGothic" panose="020B0600070205080204" pitchFamily="34" charset="-128"/>
              </a:rPr>
              <a:t>Pó acumula-se em superficies lisas</a:t>
            </a:r>
          </a:p>
        </p:txBody>
      </p:sp>
      <p:sp>
        <p:nvSpPr>
          <p:cNvPr id="39944" name="AutoShape 39">
            <a:extLst>
              <a:ext uri="{FF2B5EF4-FFF2-40B4-BE49-F238E27FC236}">
                <a16:creationId xmlns:a16="http://schemas.microsoft.com/office/drawing/2014/main" id="{018224ED-6E59-5C97-532D-E0D3AE9DD32E}"/>
              </a:ext>
            </a:extLst>
          </p:cNvPr>
          <p:cNvSpPr>
            <a:spLocks noChangeArrowheads="1"/>
          </p:cNvSpPr>
          <p:nvPr/>
        </p:nvSpPr>
        <p:spPr bwMode="auto">
          <a:xfrm>
            <a:off x="2971800" y="1476375"/>
            <a:ext cx="2514600" cy="914400"/>
          </a:xfrm>
          <a:prstGeom prst="cube">
            <a:avLst>
              <a:gd name="adj" fmla="val 5052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PT" altLang="pt-PT" sz="2400">
              <a:latin typeface="Arial" panose="020B0604020202020204" pitchFamily="34" charset="0"/>
              <a:ea typeface="MS PGothic" panose="020B0600070205080204" pitchFamily="34" charset="-128"/>
            </a:endParaRPr>
          </a:p>
        </p:txBody>
      </p:sp>
      <p:sp>
        <p:nvSpPr>
          <p:cNvPr id="39945" name="AutoShape 40">
            <a:extLst>
              <a:ext uri="{FF2B5EF4-FFF2-40B4-BE49-F238E27FC236}">
                <a16:creationId xmlns:a16="http://schemas.microsoft.com/office/drawing/2014/main" id="{3A0EA0B5-8223-DD1F-5954-5098A8C03239}"/>
              </a:ext>
            </a:extLst>
          </p:cNvPr>
          <p:cNvSpPr>
            <a:spLocks noChangeArrowheads="1"/>
          </p:cNvSpPr>
          <p:nvPr/>
        </p:nvSpPr>
        <p:spPr bwMode="auto">
          <a:xfrm>
            <a:off x="2981325" y="1390650"/>
            <a:ext cx="2514600" cy="609600"/>
          </a:xfrm>
          <a:prstGeom prst="cube">
            <a:avLst>
              <a:gd name="adj" fmla="val 78241"/>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39946" name="Cloud">
            <a:extLst>
              <a:ext uri="{FF2B5EF4-FFF2-40B4-BE49-F238E27FC236}">
                <a16:creationId xmlns:a16="http://schemas.microsoft.com/office/drawing/2014/main" id="{47FC0247-5646-39D2-A573-D834E8E8BE1E}"/>
              </a:ext>
            </a:extLst>
          </p:cNvPr>
          <p:cNvSpPr>
            <a:spLocks noChangeAspect="1" noEditPoints="1" noChangeArrowheads="1"/>
          </p:cNvSpPr>
          <p:nvPr/>
        </p:nvSpPr>
        <p:spPr bwMode="auto">
          <a:xfrm>
            <a:off x="3190875" y="1662113"/>
            <a:ext cx="1828800" cy="1571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47" name="Cloud">
            <a:extLst>
              <a:ext uri="{FF2B5EF4-FFF2-40B4-BE49-F238E27FC236}">
                <a16:creationId xmlns:a16="http://schemas.microsoft.com/office/drawing/2014/main" id="{7988048E-36F7-1E94-F18B-3BE3717FAEBF}"/>
              </a:ext>
            </a:extLst>
          </p:cNvPr>
          <p:cNvSpPr>
            <a:spLocks noChangeAspect="1" noEditPoints="1" noChangeArrowheads="1"/>
          </p:cNvSpPr>
          <p:nvPr/>
        </p:nvSpPr>
        <p:spPr bwMode="auto">
          <a:xfrm>
            <a:off x="3343275" y="1509713"/>
            <a:ext cx="1828800" cy="1571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48" name="Cloud">
            <a:extLst>
              <a:ext uri="{FF2B5EF4-FFF2-40B4-BE49-F238E27FC236}">
                <a16:creationId xmlns:a16="http://schemas.microsoft.com/office/drawing/2014/main" id="{5F1B75C2-A851-01D0-9768-A72B6FAF3638}"/>
              </a:ext>
            </a:extLst>
          </p:cNvPr>
          <p:cNvSpPr>
            <a:spLocks noChangeAspect="1" noEditPoints="1" noChangeArrowheads="1"/>
          </p:cNvSpPr>
          <p:nvPr/>
        </p:nvSpPr>
        <p:spPr bwMode="auto">
          <a:xfrm>
            <a:off x="3343275" y="1428750"/>
            <a:ext cx="1828800" cy="1571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pt-PT"/>
          </a:p>
        </p:txBody>
      </p:sp>
      <p:sp>
        <p:nvSpPr>
          <p:cNvPr id="39949" name="Text Box 44">
            <a:extLst>
              <a:ext uri="{FF2B5EF4-FFF2-40B4-BE49-F238E27FC236}">
                <a16:creationId xmlns:a16="http://schemas.microsoft.com/office/drawing/2014/main" id="{A0BB505E-A307-03B2-B3DB-B2F1296BC319}"/>
              </a:ext>
            </a:extLst>
          </p:cNvPr>
          <p:cNvSpPr txBox="1">
            <a:spLocks noChangeArrowheads="1"/>
          </p:cNvSpPr>
          <p:nvPr/>
        </p:nvSpPr>
        <p:spPr bwMode="auto">
          <a:xfrm>
            <a:off x="3657600" y="1400175"/>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4000" b="1">
                <a:solidFill>
                  <a:srgbClr val="FFFFFF"/>
                </a:solidFill>
                <a:latin typeface="Arial" panose="020B0604020202020204" pitchFamily="34" charset="0"/>
                <a:ea typeface="MS PGothic" panose="020B0600070205080204" pitchFamily="34" charset="-128"/>
              </a:rPr>
              <a:t>Pó</a:t>
            </a:r>
          </a:p>
        </p:txBody>
      </p:sp>
      <p:sp>
        <p:nvSpPr>
          <p:cNvPr id="39950" name="Text Box 45">
            <a:extLst>
              <a:ext uri="{FF2B5EF4-FFF2-40B4-BE49-F238E27FC236}">
                <a16:creationId xmlns:a16="http://schemas.microsoft.com/office/drawing/2014/main" id="{655DA697-2D60-EF25-F52E-C86312791704}"/>
              </a:ext>
            </a:extLst>
          </p:cNvPr>
          <p:cNvSpPr txBox="1">
            <a:spLocks noChangeArrowheads="1"/>
          </p:cNvSpPr>
          <p:nvPr/>
        </p:nvSpPr>
        <p:spPr bwMode="auto">
          <a:xfrm>
            <a:off x="-76200" y="6019800"/>
            <a:ext cx="256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pt-PT" sz="2400">
              <a:latin typeface="Arial" panose="020B0604020202020204" pitchFamily="34" charset="0"/>
              <a:ea typeface="MS PGothic" panose="020B0600070205080204" pitchFamily="34" charset="-128"/>
            </a:endParaRPr>
          </a:p>
        </p:txBody>
      </p:sp>
      <p:sp>
        <p:nvSpPr>
          <p:cNvPr id="39951" name="CaixaDeTexto 1">
            <a:extLst>
              <a:ext uri="{FF2B5EF4-FFF2-40B4-BE49-F238E27FC236}">
                <a16:creationId xmlns:a16="http://schemas.microsoft.com/office/drawing/2014/main" id="{756E3BFD-53F2-1E3A-96EB-50D780B01DE5}"/>
              </a:ext>
            </a:extLst>
          </p:cNvPr>
          <p:cNvSpPr txBox="1">
            <a:spLocks noChangeArrowheads="1"/>
          </p:cNvSpPr>
          <p:nvPr/>
        </p:nvSpPr>
        <p:spPr bwMode="auto">
          <a:xfrm>
            <a:off x="755650" y="476250"/>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t-PT" altLang="pt-PT" sz="2800" b="1">
                <a:latin typeface="Arial" panose="020B0604020202020204" pitchFamily="34" charset="0"/>
                <a:cs typeface="Arial" panose="020B0604020202020204" pitchFamily="34" charset="0"/>
              </a:rPr>
              <a:t>Explosões de pó em áreas de trabalho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1FD2031-12F2-DE28-5750-20D4EB9CE462}"/>
              </a:ext>
            </a:extLst>
          </p:cNvPr>
          <p:cNvSpPr>
            <a:spLocks noGrp="1" noChangeArrowheads="1"/>
          </p:cNvSpPr>
          <p:nvPr>
            <p:ph type="title"/>
          </p:nvPr>
        </p:nvSpPr>
        <p:spPr>
          <a:xfrm>
            <a:off x="457200" y="0"/>
            <a:ext cx="8229600" cy="1143000"/>
          </a:xfrm>
        </p:spPr>
        <p:txBody>
          <a:bodyPr/>
          <a:lstStyle/>
          <a:p>
            <a:pPr eaLnBrk="1" hangingPunct="1">
              <a:defRPr/>
            </a:pPr>
            <a:r>
              <a:rPr lang="pt-PT" altLang="pt-PT" sz="6600" u="sng" dirty="0">
                <a:effectLst>
                  <a:outerShdw blurRad="38100" dist="38100" dir="2700000" algn="tl">
                    <a:srgbClr val="000000">
                      <a:alpha val="43137"/>
                    </a:srgbClr>
                  </a:outerShdw>
                </a:effectLst>
                <a:latin typeface="Calibri" panose="020F0502020204030204" pitchFamily="34" charset="0"/>
              </a:rPr>
              <a:t>Explosões</a:t>
            </a:r>
            <a:endParaRPr altLang="pt-PT" sz="6600" u="sng" dirty="0">
              <a:effectLst>
                <a:outerShdw blurRad="38100" dist="38100" dir="2700000" algn="tl">
                  <a:srgbClr val="000000">
                    <a:alpha val="43137"/>
                  </a:srgbClr>
                </a:outerShdw>
              </a:effectLst>
              <a:latin typeface="Calibri" panose="020F0502020204030204" pitchFamily="34" charset="0"/>
            </a:endParaRPr>
          </a:p>
        </p:txBody>
      </p:sp>
      <p:sp>
        <p:nvSpPr>
          <p:cNvPr id="41987" name="Rectangle 3">
            <a:extLst>
              <a:ext uri="{FF2B5EF4-FFF2-40B4-BE49-F238E27FC236}">
                <a16:creationId xmlns:a16="http://schemas.microsoft.com/office/drawing/2014/main" id="{47FA8FFB-4886-A8DF-21DE-F415E1D26F4A}"/>
              </a:ext>
            </a:extLst>
          </p:cNvPr>
          <p:cNvSpPr>
            <a:spLocks noGrp="1" noChangeArrowheads="1"/>
          </p:cNvSpPr>
          <p:nvPr>
            <p:ph idx="1"/>
          </p:nvPr>
        </p:nvSpPr>
        <p:spPr>
          <a:xfrm>
            <a:off x="1547813" y="1163638"/>
            <a:ext cx="9396412" cy="1477962"/>
          </a:xfrm>
        </p:spPr>
        <p:txBody>
          <a:bodyPr/>
          <a:lstStyle/>
          <a:p>
            <a:pPr marL="341313" indent="-341313" eaLnBrk="1" hangingPunct="1">
              <a:spcBef>
                <a:spcPct val="0"/>
              </a:spcBef>
              <a:buFontTx/>
              <a:buNone/>
            </a:pPr>
            <a:r>
              <a:rPr lang="pt-PT" altLang="pt-PT" b="1">
                <a:latin typeface="Albany AMT" pitchFamily="34" charset="0"/>
                <a:ea typeface="Albany AMT" pitchFamily="34" charset="0"/>
                <a:cs typeface="Albany AMT" pitchFamily="34" charset="0"/>
              </a:rPr>
              <a:t>Explosão inicial vs explosões subsequentes/secundárias</a:t>
            </a:r>
            <a:endParaRPr lang="pt-PT" altLang="pt-PT" sz="2800">
              <a:latin typeface="Albany AMT" pitchFamily="34" charset="0"/>
              <a:ea typeface="Albany AMT" pitchFamily="34" charset="0"/>
              <a:cs typeface="Albany AMT" pitchFamily="34" charset="0"/>
            </a:endParaRPr>
          </a:p>
        </p:txBody>
      </p:sp>
      <p:pic>
        <p:nvPicPr>
          <p:cNvPr id="41988" name="Picture 2" descr="http://gexconus.com/images/filter.jpg">
            <a:extLst>
              <a:ext uri="{FF2B5EF4-FFF2-40B4-BE49-F238E27FC236}">
                <a16:creationId xmlns:a16="http://schemas.microsoft.com/office/drawing/2014/main" id="{AB9557D1-F36F-7AC1-1288-177801E60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652713"/>
            <a:ext cx="696595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BCCB1AF-4B83-CA74-AE64-166822B4EC75}"/>
              </a:ext>
            </a:extLst>
          </p:cNvPr>
          <p:cNvSpPr>
            <a:spLocks noGrp="1" noChangeArrowheads="1"/>
          </p:cNvSpPr>
          <p:nvPr>
            <p:ph type="title"/>
          </p:nvPr>
        </p:nvSpPr>
        <p:spPr>
          <a:xfrm>
            <a:off x="304800" y="725488"/>
            <a:ext cx="8229600" cy="333375"/>
          </a:xfrm>
        </p:spPr>
        <p:txBody>
          <a:bodyPr/>
          <a:lstStyle/>
          <a:p>
            <a:pPr eaLnBrk="1" hangingPunct="1">
              <a:defRPr/>
            </a:pPr>
            <a:r>
              <a:rPr lang="pt-PT" altLang="pt-PT" dirty="0">
                <a:effectLst>
                  <a:outerShdw blurRad="38100" dist="38100" dir="2700000" algn="tl">
                    <a:srgbClr val="C0C0C0"/>
                  </a:outerShdw>
                </a:effectLst>
                <a:latin typeface="Arial" panose="020B0604020202020204" pitchFamily="34" charset="0"/>
                <a:cs typeface="Arial" panose="020B0604020202020204" pitchFamily="34" charset="0"/>
              </a:rPr>
              <a:t>Tamanho de partículas (diâmetro)</a:t>
            </a:r>
            <a:endParaRPr altLang="pt-PT"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5059" name="Rectangle 3">
            <a:extLst>
              <a:ext uri="{FF2B5EF4-FFF2-40B4-BE49-F238E27FC236}">
                <a16:creationId xmlns:a16="http://schemas.microsoft.com/office/drawing/2014/main" id="{C49BD75C-C07C-7D64-6E98-A4ED55B6DA18}"/>
              </a:ext>
            </a:extLst>
          </p:cNvPr>
          <p:cNvSpPr>
            <a:spLocks noGrp="1" noChangeArrowheads="1"/>
          </p:cNvSpPr>
          <p:nvPr>
            <p:ph idx="1"/>
          </p:nvPr>
        </p:nvSpPr>
        <p:spPr>
          <a:xfrm>
            <a:off x="539750" y="1484313"/>
            <a:ext cx="7561263" cy="2217737"/>
          </a:xfrm>
        </p:spPr>
        <p:txBody>
          <a:bodyPr/>
          <a:lstStyle/>
          <a:p>
            <a:pPr marL="341313" indent="-341313" defTabSz="1993900" eaLnBrk="1" hangingPunct="1">
              <a:spcBef>
                <a:spcPct val="0"/>
              </a:spcBef>
              <a:buFontTx/>
              <a:buNone/>
              <a:tabLst>
                <a:tab pos="3252788" algn="l"/>
              </a:tabLst>
              <a:defRPr/>
            </a:pPr>
            <a:endParaRPr lang="pt-PT" altLang="pt-PT" b="1" dirty="0">
              <a:solidFill>
                <a:srgbClr val="0000FF"/>
              </a:solidFill>
            </a:endParaRPr>
          </a:p>
          <a:p>
            <a:pPr marL="741363" lvl="1" indent="-284163" defTabSz="1993900" eaLnBrk="1" hangingPunct="1">
              <a:spcBef>
                <a:spcPct val="0"/>
              </a:spcBef>
              <a:tabLst>
                <a:tab pos="3252788" algn="l"/>
              </a:tabLst>
              <a:defRPr/>
            </a:pPr>
            <a:r>
              <a:rPr lang="pt-PT" altLang="pt-PT" sz="3200" dirty="0"/>
              <a:t>Grânulo 	      &gt; 2mm </a:t>
            </a:r>
          </a:p>
          <a:p>
            <a:pPr marL="741363" lvl="1" indent="-284163" defTabSz="1993900" eaLnBrk="1" hangingPunct="1">
              <a:spcBef>
                <a:spcPct val="0"/>
              </a:spcBef>
              <a:tabLst>
                <a:tab pos="3252788" algn="l"/>
              </a:tabLst>
              <a:defRPr/>
            </a:pPr>
            <a:r>
              <a:rPr lang="pt-PT" altLang="pt-PT" sz="3200" dirty="0"/>
              <a:t>Farinha	      0.42mm </a:t>
            </a:r>
            <a:r>
              <a:rPr lang="pt-PT" altLang="pt-PT" sz="3200" dirty="0" err="1"/>
              <a:t>and</a:t>
            </a:r>
            <a:r>
              <a:rPr lang="pt-PT" altLang="pt-PT" sz="3200" dirty="0"/>
              <a:t> 2mm, </a:t>
            </a:r>
          </a:p>
          <a:p>
            <a:pPr marL="741363" lvl="1" indent="-284163" defTabSz="1993900" eaLnBrk="1" hangingPunct="1">
              <a:spcBef>
                <a:spcPct val="0"/>
              </a:spcBef>
              <a:tabLst>
                <a:tab pos="3252788" algn="l"/>
              </a:tabLst>
              <a:defRPr/>
            </a:pPr>
            <a:r>
              <a:rPr lang="pt-PT" altLang="pt-PT" sz="3200" dirty="0"/>
              <a:t>Partículas de pó     &lt; 0.42mm </a:t>
            </a:r>
            <a:r>
              <a:rPr lang="pt-PT" altLang="pt-PT" sz="3200" dirty="0">
                <a:latin typeface="+mj-lt"/>
              </a:rPr>
              <a:t>(420</a:t>
            </a:r>
            <a:r>
              <a:rPr lang="pt-PT" altLang="pt-PT" sz="3200" i="1" dirty="0">
                <a:latin typeface="+mj-lt"/>
              </a:rPr>
              <a:t>μ</a:t>
            </a:r>
            <a:r>
              <a:rPr lang="pt-PT" altLang="pt-PT" sz="3200" dirty="0">
                <a:latin typeface="+mj-lt"/>
              </a:rPr>
              <a:t>m)</a:t>
            </a:r>
          </a:p>
        </p:txBody>
      </p:sp>
      <p:pic>
        <p:nvPicPr>
          <p:cNvPr id="44036" name="Picture 5" descr="DSC_0003">
            <a:extLst>
              <a:ext uri="{FF2B5EF4-FFF2-40B4-BE49-F238E27FC236}">
                <a16:creationId xmlns:a16="http://schemas.microsoft.com/office/drawing/2014/main" id="{1B3BEF15-8B0C-21CC-0F4E-4E1ACF730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684588"/>
            <a:ext cx="211137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dust seives 2">
            <a:extLst>
              <a:ext uri="{FF2B5EF4-FFF2-40B4-BE49-F238E27FC236}">
                <a16:creationId xmlns:a16="http://schemas.microsoft.com/office/drawing/2014/main" id="{44FB84AD-8FC7-1877-84E1-43C689E1C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941763"/>
            <a:ext cx="27003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58">
            <a:extLst>
              <a:ext uri="{FF2B5EF4-FFF2-40B4-BE49-F238E27FC236}">
                <a16:creationId xmlns:a16="http://schemas.microsoft.com/office/drawing/2014/main" id="{BEC43072-C8D8-5C0F-BF0E-CABF59885D75}"/>
              </a:ext>
            </a:extLst>
          </p:cNvPr>
          <p:cNvSpPr>
            <a:spLocks noChangeArrowheads="1"/>
          </p:cNvSpPr>
          <p:nvPr/>
        </p:nvSpPr>
        <p:spPr bwMode="auto">
          <a:xfrm>
            <a:off x="1295400" y="665163"/>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pt-PT" sz="3600" b="1">
                <a:latin typeface="Arial" panose="020B0604020202020204" pitchFamily="34" charset="0"/>
                <a:ea typeface="MS PGothic" panose="020B0600070205080204" pitchFamily="34" charset="-128"/>
                <a:cs typeface="Arial" panose="020B0604020202020204" pitchFamily="34" charset="0"/>
              </a:rPr>
              <a:t>Concentração minima de pó</a:t>
            </a:r>
          </a:p>
          <a:p>
            <a:pPr eaLnBrk="1" hangingPunct="1">
              <a:lnSpc>
                <a:spcPct val="90000"/>
              </a:lnSpc>
              <a:spcBef>
                <a:spcPct val="0"/>
              </a:spcBef>
              <a:buFontTx/>
              <a:buNone/>
            </a:pPr>
            <a:r>
              <a:rPr lang="en-US" altLang="pt-PT" sz="3600" b="1">
                <a:latin typeface="Arial" panose="020B0604020202020204" pitchFamily="34" charset="0"/>
                <a:ea typeface="MS PGothic" panose="020B0600070205080204" pitchFamily="34" charset="-128"/>
                <a:cs typeface="Arial" panose="020B0604020202020204" pitchFamily="34" charset="0"/>
              </a:rPr>
              <a:t>(&gt; 40 g/m3)</a:t>
            </a:r>
          </a:p>
        </p:txBody>
      </p:sp>
      <p:grpSp>
        <p:nvGrpSpPr>
          <p:cNvPr id="46083" name="Group 164">
            <a:extLst>
              <a:ext uri="{FF2B5EF4-FFF2-40B4-BE49-F238E27FC236}">
                <a16:creationId xmlns:a16="http://schemas.microsoft.com/office/drawing/2014/main" id="{BA8896F6-D8F6-E95F-3275-59B940B68365}"/>
              </a:ext>
            </a:extLst>
          </p:cNvPr>
          <p:cNvGrpSpPr>
            <a:grpSpLocks/>
          </p:cNvGrpSpPr>
          <p:nvPr/>
        </p:nvGrpSpPr>
        <p:grpSpPr bwMode="auto">
          <a:xfrm>
            <a:off x="457200" y="2852738"/>
            <a:ext cx="7981950" cy="3352800"/>
            <a:chOff x="369" y="2208"/>
            <a:chExt cx="5028" cy="2112"/>
          </a:xfrm>
        </p:grpSpPr>
        <p:sp>
          <p:nvSpPr>
            <p:cNvPr id="46084" name="Freeform 4">
              <a:extLst>
                <a:ext uri="{FF2B5EF4-FFF2-40B4-BE49-F238E27FC236}">
                  <a16:creationId xmlns:a16="http://schemas.microsoft.com/office/drawing/2014/main" id="{639413BD-0355-F8BF-CB1C-A45A819FF371}"/>
                </a:ext>
              </a:extLst>
            </p:cNvPr>
            <p:cNvSpPr>
              <a:spLocks/>
            </p:cNvSpPr>
            <p:nvPr/>
          </p:nvSpPr>
          <p:spPr bwMode="auto">
            <a:xfrm flipH="1">
              <a:off x="5258" y="4051"/>
              <a:ext cx="139" cy="148"/>
            </a:xfrm>
            <a:custGeom>
              <a:avLst/>
              <a:gdLst>
                <a:gd name="T0" fmla="*/ 0 w 1948"/>
                <a:gd name="T1" fmla="*/ 0 h 2060"/>
                <a:gd name="T2" fmla="*/ 0 w 1948"/>
                <a:gd name="T3" fmla="*/ 0 h 2060"/>
                <a:gd name="T4" fmla="*/ 0 w 1948"/>
                <a:gd name="T5" fmla="*/ 0 h 2060"/>
                <a:gd name="T6" fmla="*/ 0 w 1948"/>
                <a:gd name="T7" fmla="*/ 0 h 2060"/>
                <a:gd name="T8" fmla="*/ 0 w 1948"/>
                <a:gd name="T9" fmla="*/ 0 h 2060"/>
                <a:gd name="T10" fmla="*/ 0 w 1948"/>
                <a:gd name="T11" fmla="*/ 0 h 2060"/>
                <a:gd name="T12" fmla="*/ 0 w 1948"/>
                <a:gd name="T13" fmla="*/ 0 h 2060"/>
                <a:gd name="T14" fmla="*/ 0 w 1948"/>
                <a:gd name="T15" fmla="*/ 0 h 2060"/>
                <a:gd name="T16" fmla="*/ 0 w 1948"/>
                <a:gd name="T17" fmla="*/ 0 h 2060"/>
                <a:gd name="T18" fmla="*/ 0 w 1948"/>
                <a:gd name="T19" fmla="*/ 0 h 2060"/>
                <a:gd name="T20" fmla="*/ 0 w 1948"/>
                <a:gd name="T21" fmla="*/ 0 h 2060"/>
                <a:gd name="T22" fmla="*/ 0 w 1948"/>
                <a:gd name="T23" fmla="*/ 0 h 20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8"/>
                <a:gd name="T37" fmla="*/ 0 h 2060"/>
                <a:gd name="T38" fmla="*/ 1948 w 1948"/>
                <a:gd name="T39" fmla="*/ 2060 h 20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8" h="2060">
                  <a:moveTo>
                    <a:pt x="1071" y="0"/>
                  </a:moveTo>
                  <a:lnTo>
                    <a:pt x="48" y="1478"/>
                  </a:lnTo>
                  <a:lnTo>
                    <a:pt x="0" y="1630"/>
                  </a:lnTo>
                  <a:lnTo>
                    <a:pt x="19" y="1802"/>
                  </a:lnTo>
                  <a:lnTo>
                    <a:pt x="130" y="1954"/>
                  </a:lnTo>
                  <a:lnTo>
                    <a:pt x="332" y="2060"/>
                  </a:lnTo>
                  <a:lnTo>
                    <a:pt x="526" y="2060"/>
                  </a:lnTo>
                  <a:lnTo>
                    <a:pt x="694" y="2005"/>
                  </a:lnTo>
                  <a:lnTo>
                    <a:pt x="821" y="1926"/>
                  </a:lnTo>
                  <a:lnTo>
                    <a:pt x="988" y="1729"/>
                  </a:lnTo>
                  <a:lnTo>
                    <a:pt x="1948" y="553"/>
                  </a:lnTo>
                  <a:lnTo>
                    <a:pt x="10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85" name="Freeform 5">
              <a:extLst>
                <a:ext uri="{FF2B5EF4-FFF2-40B4-BE49-F238E27FC236}">
                  <a16:creationId xmlns:a16="http://schemas.microsoft.com/office/drawing/2014/main" id="{120300B4-9092-7A9C-59B7-CCE7A309EDEE}"/>
                </a:ext>
              </a:extLst>
            </p:cNvPr>
            <p:cNvSpPr>
              <a:spLocks/>
            </p:cNvSpPr>
            <p:nvPr/>
          </p:nvSpPr>
          <p:spPr bwMode="auto">
            <a:xfrm flipH="1">
              <a:off x="5258" y="4051"/>
              <a:ext cx="139" cy="148"/>
            </a:xfrm>
            <a:custGeom>
              <a:avLst/>
              <a:gdLst>
                <a:gd name="T0" fmla="*/ 0 w 1948"/>
                <a:gd name="T1" fmla="*/ 0 h 2060"/>
                <a:gd name="T2" fmla="*/ 0 w 1948"/>
                <a:gd name="T3" fmla="*/ 0 h 2060"/>
                <a:gd name="T4" fmla="*/ 0 w 1948"/>
                <a:gd name="T5" fmla="*/ 0 h 2060"/>
                <a:gd name="T6" fmla="*/ 0 w 1948"/>
                <a:gd name="T7" fmla="*/ 0 h 2060"/>
                <a:gd name="T8" fmla="*/ 0 w 1948"/>
                <a:gd name="T9" fmla="*/ 0 h 2060"/>
                <a:gd name="T10" fmla="*/ 0 w 1948"/>
                <a:gd name="T11" fmla="*/ 0 h 2060"/>
                <a:gd name="T12" fmla="*/ 0 w 1948"/>
                <a:gd name="T13" fmla="*/ 0 h 2060"/>
                <a:gd name="T14" fmla="*/ 0 w 1948"/>
                <a:gd name="T15" fmla="*/ 0 h 2060"/>
                <a:gd name="T16" fmla="*/ 0 w 1948"/>
                <a:gd name="T17" fmla="*/ 0 h 2060"/>
                <a:gd name="T18" fmla="*/ 0 w 1948"/>
                <a:gd name="T19" fmla="*/ 0 h 2060"/>
                <a:gd name="T20" fmla="*/ 0 w 1948"/>
                <a:gd name="T21" fmla="*/ 0 h 2060"/>
                <a:gd name="T22" fmla="*/ 0 w 1948"/>
                <a:gd name="T23" fmla="*/ 0 h 20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8"/>
                <a:gd name="T37" fmla="*/ 0 h 2060"/>
                <a:gd name="T38" fmla="*/ 1948 w 1948"/>
                <a:gd name="T39" fmla="*/ 2060 h 20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8" h="2060">
                  <a:moveTo>
                    <a:pt x="1071" y="0"/>
                  </a:moveTo>
                  <a:lnTo>
                    <a:pt x="48" y="1478"/>
                  </a:lnTo>
                  <a:lnTo>
                    <a:pt x="0" y="1630"/>
                  </a:lnTo>
                  <a:lnTo>
                    <a:pt x="19" y="1802"/>
                  </a:lnTo>
                  <a:lnTo>
                    <a:pt x="130" y="1954"/>
                  </a:lnTo>
                  <a:lnTo>
                    <a:pt x="332" y="2060"/>
                  </a:lnTo>
                  <a:lnTo>
                    <a:pt x="526" y="2060"/>
                  </a:lnTo>
                  <a:lnTo>
                    <a:pt x="694" y="2005"/>
                  </a:lnTo>
                  <a:lnTo>
                    <a:pt x="821" y="1926"/>
                  </a:lnTo>
                  <a:lnTo>
                    <a:pt x="988" y="1729"/>
                  </a:lnTo>
                  <a:lnTo>
                    <a:pt x="1948" y="553"/>
                  </a:lnTo>
                  <a:lnTo>
                    <a:pt x="1071"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86" name="Freeform 6">
              <a:extLst>
                <a:ext uri="{FF2B5EF4-FFF2-40B4-BE49-F238E27FC236}">
                  <a16:creationId xmlns:a16="http://schemas.microsoft.com/office/drawing/2014/main" id="{ED8FB9CC-A641-A854-E680-460B7CA3E5A5}"/>
                </a:ext>
              </a:extLst>
            </p:cNvPr>
            <p:cNvSpPr>
              <a:spLocks/>
            </p:cNvSpPr>
            <p:nvPr/>
          </p:nvSpPr>
          <p:spPr bwMode="auto">
            <a:xfrm flipH="1">
              <a:off x="4564" y="3051"/>
              <a:ext cx="374" cy="751"/>
            </a:xfrm>
            <a:custGeom>
              <a:avLst/>
              <a:gdLst>
                <a:gd name="T0" fmla="*/ 0 w 5222"/>
                <a:gd name="T1" fmla="*/ 0 h 10497"/>
                <a:gd name="T2" fmla="*/ 0 w 5222"/>
                <a:gd name="T3" fmla="*/ 0 h 10497"/>
                <a:gd name="T4" fmla="*/ 0 w 5222"/>
                <a:gd name="T5" fmla="*/ 0 h 10497"/>
                <a:gd name="T6" fmla="*/ 0 w 5222"/>
                <a:gd name="T7" fmla="*/ 0 h 10497"/>
                <a:gd name="T8" fmla="*/ 0 w 5222"/>
                <a:gd name="T9" fmla="*/ 0 h 10497"/>
                <a:gd name="T10" fmla="*/ 0 w 5222"/>
                <a:gd name="T11" fmla="*/ 0 h 10497"/>
                <a:gd name="T12" fmla="*/ 0 w 5222"/>
                <a:gd name="T13" fmla="*/ 0 h 10497"/>
                <a:gd name="T14" fmla="*/ 0 w 5222"/>
                <a:gd name="T15" fmla="*/ 0 h 10497"/>
                <a:gd name="T16" fmla="*/ 0 w 5222"/>
                <a:gd name="T17" fmla="*/ 0 h 10497"/>
                <a:gd name="T18" fmla="*/ 0 w 5222"/>
                <a:gd name="T19" fmla="*/ 0 h 10497"/>
                <a:gd name="T20" fmla="*/ 0 w 5222"/>
                <a:gd name="T21" fmla="*/ 0 h 10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22"/>
                <a:gd name="T34" fmla="*/ 0 h 10497"/>
                <a:gd name="T35" fmla="*/ 5222 w 5222"/>
                <a:gd name="T36" fmla="*/ 10497 h 10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22" h="10497">
                  <a:moveTo>
                    <a:pt x="195" y="0"/>
                  </a:moveTo>
                  <a:lnTo>
                    <a:pt x="45" y="288"/>
                  </a:lnTo>
                  <a:lnTo>
                    <a:pt x="0" y="860"/>
                  </a:lnTo>
                  <a:lnTo>
                    <a:pt x="0" y="1049"/>
                  </a:lnTo>
                  <a:lnTo>
                    <a:pt x="3158" y="7414"/>
                  </a:lnTo>
                  <a:lnTo>
                    <a:pt x="3889" y="10497"/>
                  </a:lnTo>
                  <a:lnTo>
                    <a:pt x="5035" y="9212"/>
                  </a:lnTo>
                  <a:lnTo>
                    <a:pt x="5222" y="7031"/>
                  </a:lnTo>
                  <a:lnTo>
                    <a:pt x="3967" y="1715"/>
                  </a:lnTo>
                  <a:lnTo>
                    <a:pt x="3807" y="1104"/>
                  </a:lnTo>
                  <a:lnTo>
                    <a:pt x="195" y="0"/>
                  </a:lnTo>
                  <a:close/>
                </a:path>
              </a:pathLst>
            </a:custGeom>
            <a:solidFill>
              <a:srgbClr val="6367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87" name="Freeform 7">
              <a:extLst>
                <a:ext uri="{FF2B5EF4-FFF2-40B4-BE49-F238E27FC236}">
                  <a16:creationId xmlns:a16="http://schemas.microsoft.com/office/drawing/2014/main" id="{D908A2F3-C2BB-2F9A-6622-B4D4A0121F8C}"/>
                </a:ext>
              </a:extLst>
            </p:cNvPr>
            <p:cNvSpPr>
              <a:spLocks/>
            </p:cNvSpPr>
            <p:nvPr/>
          </p:nvSpPr>
          <p:spPr bwMode="auto">
            <a:xfrm flipH="1">
              <a:off x="4562" y="3053"/>
              <a:ext cx="374" cy="751"/>
            </a:xfrm>
            <a:custGeom>
              <a:avLst/>
              <a:gdLst>
                <a:gd name="T0" fmla="*/ 0 w 5222"/>
                <a:gd name="T1" fmla="*/ 0 h 10497"/>
                <a:gd name="T2" fmla="*/ 0 w 5222"/>
                <a:gd name="T3" fmla="*/ 0 h 10497"/>
                <a:gd name="T4" fmla="*/ 0 w 5222"/>
                <a:gd name="T5" fmla="*/ 0 h 10497"/>
                <a:gd name="T6" fmla="*/ 0 w 5222"/>
                <a:gd name="T7" fmla="*/ 0 h 10497"/>
                <a:gd name="T8" fmla="*/ 0 w 5222"/>
                <a:gd name="T9" fmla="*/ 0 h 10497"/>
                <a:gd name="T10" fmla="*/ 0 w 5222"/>
                <a:gd name="T11" fmla="*/ 0 h 10497"/>
                <a:gd name="T12" fmla="*/ 0 w 5222"/>
                <a:gd name="T13" fmla="*/ 0 h 10497"/>
                <a:gd name="T14" fmla="*/ 0 w 5222"/>
                <a:gd name="T15" fmla="*/ 0 h 10497"/>
                <a:gd name="T16" fmla="*/ 0 w 5222"/>
                <a:gd name="T17" fmla="*/ 0 h 10497"/>
                <a:gd name="T18" fmla="*/ 0 w 5222"/>
                <a:gd name="T19" fmla="*/ 0 h 10497"/>
                <a:gd name="T20" fmla="*/ 0 w 5222"/>
                <a:gd name="T21" fmla="*/ 0 h 10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22"/>
                <a:gd name="T34" fmla="*/ 0 h 10497"/>
                <a:gd name="T35" fmla="*/ 5222 w 5222"/>
                <a:gd name="T36" fmla="*/ 10497 h 10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22" h="10497">
                  <a:moveTo>
                    <a:pt x="195" y="0"/>
                  </a:moveTo>
                  <a:lnTo>
                    <a:pt x="45" y="288"/>
                  </a:lnTo>
                  <a:lnTo>
                    <a:pt x="0" y="860"/>
                  </a:lnTo>
                  <a:lnTo>
                    <a:pt x="0" y="1049"/>
                  </a:lnTo>
                  <a:lnTo>
                    <a:pt x="3158" y="7414"/>
                  </a:lnTo>
                  <a:lnTo>
                    <a:pt x="3889" y="10497"/>
                  </a:lnTo>
                  <a:lnTo>
                    <a:pt x="5035" y="9212"/>
                  </a:lnTo>
                  <a:lnTo>
                    <a:pt x="5222" y="7031"/>
                  </a:lnTo>
                  <a:lnTo>
                    <a:pt x="3967" y="1715"/>
                  </a:lnTo>
                  <a:lnTo>
                    <a:pt x="3807" y="1104"/>
                  </a:lnTo>
                  <a:lnTo>
                    <a:pt x="195" y="0"/>
                  </a:lnTo>
                </a:path>
              </a:pathLst>
            </a:custGeom>
            <a:noFill/>
            <a:ln w="0">
              <a:solidFill>
                <a:srgbClr val="6367FD"/>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88" name="Freeform 8">
              <a:extLst>
                <a:ext uri="{FF2B5EF4-FFF2-40B4-BE49-F238E27FC236}">
                  <a16:creationId xmlns:a16="http://schemas.microsoft.com/office/drawing/2014/main" id="{F135345B-573E-3CFB-502C-BB0F27205BB6}"/>
                </a:ext>
              </a:extLst>
            </p:cNvPr>
            <p:cNvSpPr>
              <a:spLocks/>
            </p:cNvSpPr>
            <p:nvPr/>
          </p:nvSpPr>
          <p:spPr bwMode="auto">
            <a:xfrm flipH="1">
              <a:off x="4549" y="2770"/>
              <a:ext cx="417" cy="422"/>
            </a:xfrm>
            <a:custGeom>
              <a:avLst/>
              <a:gdLst>
                <a:gd name="T0" fmla="*/ 0 w 5838"/>
                <a:gd name="T1" fmla="*/ 0 h 5908"/>
                <a:gd name="T2" fmla="*/ 0 w 5838"/>
                <a:gd name="T3" fmla="*/ 0 h 5908"/>
                <a:gd name="T4" fmla="*/ 0 w 5838"/>
                <a:gd name="T5" fmla="*/ 0 h 5908"/>
                <a:gd name="T6" fmla="*/ 0 w 5838"/>
                <a:gd name="T7" fmla="*/ 0 h 5908"/>
                <a:gd name="T8" fmla="*/ 0 w 5838"/>
                <a:gd name="T9" fmla="*/ 0 h 5908"/>
                <a:gd name="T10" fmla="*/ 0 w 5838"/>
                <a:gd name="T11" fmla="*/ 0 h 5908"/>
                <a:gd name="T12" fmla="*/ 0 w 5838"/>
                <a:gd name="T13" fmla="*/ 0 h 5908"/>
                <a:gd name="T14" fmla="*/ 0 w 5838"/>
                <a:gd name="T15" fmla="*/ 0 h 5908"/>
                <a:gd name="T16" fmla="*/ 0 w 5838"/>
                <a:gd name="T17" fmla="*/ 0 h 5908"/>
                <a:gd name="T18" fmla="*/ 0 w 5838"/>
                <a:gd name="T19" fmla="*/ 0 h 5908"/>
                <a:gd name="T20" fmla="*/ 0 w 5838"/>
                <a:gd name="T21" fmla="*/ 0 h 5908"/>
                <a:gd name="T22" fmla="*/ 0 w 5838"/>
                <a:gd name="T23" fmla="*/ 0 h 5908"/>
                <a:gd name="T24" fmla="*/ 0 w 5838"/>
                <a:gd name="T25" fmla="*/ 0 h 5908"/>
                <a:gd name="T26" fmla="*/ 0 w 5838"/>
                <a:gd name="T27" fmla="*/ 0 h 5908"/>
                <a:gd name="T28" fmla="*/ 0 w 5838"/>
                <a:gd name="T29" fmla="*/ 0 h 5908"/>
                <a:gd name="T30" fmla="*/ 0 w 5838"/>
                <a:gd name="T31" fmla="*/ 0 h 5908"/>
                <a:gd name="T32" fmla="*/ 0 w 5838"/>
                <a:gd name="T33" fmla="*/ 0 h 5908"/>
                <a:gd name="T34" fmla="*/ 0 w 5838"/>
                <a:gd name="T35" fmla="*/ 0 h 5908"/>
                <a:gd name="T36" fmla="*/ 0 w 5838"/>
                <a:gd name="T37" fmla="*/ 0 h 5908"/>
                <a:gd name="T38" fmla="*/ 0 w 5838"/>
                <a:gd name="T39" fmla="*/ 0 h 5908"/>
                <a:gd name="T40" fmla="*/ 0 w 5838"/>
                <a:gd name="T41" fmla="*/ 0 h 5908"/>
                <a:gd name="T42" fmla="*/ 0 w 5838"/>
                <a:gd name="T43" fmla="*/ 0 h 5908"/>
                <a:gd name="T44" fmla="*/ 0 w 5838"/>
                <a:gd name="T45" fmla="*/ 0 h 59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38"/>
                <a:gd name="T70" fmla="*/ 0 h 5908"/>
                <a:gd name="T71" fmla="*/ 5838 w 5838"/>
                <a:gd name="T72" fmla="*/ 5908 h 59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38" h="5908">
                  <a:moveTo>
                    <a:pt x="855" y="4233"/>
                  </a:moveTo>
                  <a:lnTo>
                    <a:pt x="1161" y="4841"/>
                  </a:lnTo>
                  <a:lnTo>
                    <a:pt x="2706" y="5616"/>
                  </a:lnTo>
                  <a:lnTo>
                    <a:pt x="3061" y="5908"/>
                  </a:lnTo>
                  <a:lnTo>
                    <a:pt x="3471" y="5871"/>
                  </a:lnTo>
                  <a:lnTo>
                    <a:pt x="3680" y="5616"/>
                  </a:lnTo>
                  <a:lnTo>
                    <a:pt x="4143" y="5230"/>
                  </a:lnTo>
                  <a:lnTo>
                    <a:pt x="4217" y="4975"/>
                  </a:lnTo>
                  <a:lnTo>
                    <a:pt x="5308" y="4841"/>
                  </a:lnTo>
                  <a:lnTo>
                    <a:pt x="5591" y="4593"/>
                  </a:lnTo>
                  <a:lnTo>
                    <a:pt x="5688" y="4335"/>
                  </a:lnTo>
                  <a:lnTo>
                    <a:pt x="5789" y="3662"/>
                  </a:lnTo>
                  <a:lnTo>
                    <a:pt x="5838" y="2887"/>
                  </a:lnTo>
                  <a:lnTo>
                    <a:pt x="5838" y="1802"/>
                  </a:lnTo>
                  <a:lnTo>
                    <a:pt x="5718" y="1347"/>
                  </a:lnTo>
                  <a:lnTo>
                    <a:pt x="5819" y="993"/>
                  </a:lnTo>
                  <a:lnTo>
                    <a:pt x="5838" y="800"/>
                  </a:lnTo>
                  <a:lnTo>
                    <a:pt x="5562" y="0"/>
                  </a:lnTo>
                  <a:lnTo>
                    <a:pt x="2348" y="258"/>
                  </a:lnTo>
                  <a:lnTo>
                    <a:pt x="0" y="1412"/>
                  </a:lnTo>
                  <a:lnTo>
                    <a:pt x="205" y="2991"/>
                  </a:lnTo>
                  <a:lnTo>
                    <a:pt x="769" y="3498"/>
                  </a:lnTo>
                  <a:lnTo>
                    <a:pt x="855" y="4233"/>
                  </a:lnTo>
                  <a:close/>
                </a:path>
              </a:pathLst>
            </a:custGeom>
            <a:solidFill>
              <a:srgbClr val="FFC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89" name="Freeform 9">
              <a:extLst>
                <a:ext uri="{FF2B5EF4-FFF2-40B4-BE49-F238E27FC236}">
                  <a16:creationId xmlns:a16="http://schemas.microsoft.com/office/drawing/2014/main" id="{D26EB10A-04FC-53BE-5AC7-24BF9FCF9030}"/>
                </a:ext>
              </a:extLst>
            </p:cNvPr>
            <p:cNvSpPr>
              <a:spLocks/>
            </p:cNvSpPr>
            <p:nvPr/>
          </p:nvSpPr>
          <p:spPr bwMode="auto">
            <a:xfrm flipH="1">
              <a:off x="4549" y="2770"/>
              <a:ext cx="417" cy="422"/>
            </a:xfrm>
            <a:custGeom>
              <a:avLst/>
              <a:gdLst>
                <a:gd name="T0" fmla="*/ 0 w 5838"/>
                <a:gd name="T1" fmla="*/ 0 h 5908"/>
                <a:gd name="T2" fmla="*/ 0 w 5838"/>
                <a:gd name="T3" fmla="*/ 0 h 5908"/>
                <a:gd name="T4" fmla="*/ 0 w 5838"/>
                <a:gd name="T5" fmla="*/ 0 h 5908"/>
                <a:gd name="T6" fmla="*/ 0 w 5838"/>
                <a:gd name="T7" fmla="*/ 0 h 5908"/>
                <a:gd name="T8" fmla="*/ 0 w 5838"/>
                <a:gd name="T9" fmla="*/ 0 h 5908"/>
                <a:gd name="T10" fmla="*/ 0 w 5838"/>
                <a:gd name="T11" fmla="*/ 0 h 5908"/>
                <a:gd name="T12" fmla="*/ 0 w 5838"/>
                <a:gd name="T13" fmla="*/ 0 h 5908"/>
                <a:gd name="T14" fmla="*/ 0 w 5838"/>
                <a:gd name="T15" fmla="*/ 0 h 5908"/>
                <a:gd name="T16" fmla="*/ 0 w 5838"/>
                <a:gd name="T17" fmla="*/ 0 h 5908"/>
                <a:gd name="T18" fmla="*/ 0 w 5838"/>
                <a:gd name="T19" fmla="*/ 0 h 5908"/>
                <a:gd name="T20" fmla="*/ 0 w 5838"/>
                <a:gd name="T21" fmla="*/ 0 h 5908"/>
                <a:gd name="T22" fmla="*/ 0 w 5838"/>
                <a:gd name="T23" fmla="*/ 0 h 5908"/>
                <a:gd name="T24" fmla="*/ 0 w 5838"/>
                <a:gd name="T25" fmla="*/ 0 h 5908"/>
                <a:gd name="T26" fmla="*/ 0 w 5838"/>
                <a:gd name="T27" fmla="*/ 0 h 5908"/>
                <a:gd name="T28" fmla="*/ 0 w 5838"/>
                <a:gd name="T29" fmla="*/ 0 h 5908"/>
                <a:gd name="T30" fmla="*/ 0 w 5838"/>
                <a:gd name="T31" fmla="*/ 0 h 5908"/>
                <a:gd name="T32" fmla="*/ 0 w 5838"/>
                <a:gd name="T33" fmla="*/ 0 h 5908"/>
                <a:gd name="T34" fmla="*/ 0 w 5838"/>
                <a:gd name="T35" fmla="*/ 0 h 5908"/>
                <a:gd name="T36" fmla="*/ 0 w 5838"/>
                <a:gd name="T37" fmla="*/ 0 h 5908"/>
                <a:gd name="T38" fmla="*/ 0 w 5838"/>
                <a:gd name="T39" fmla="*/ 0 h 5908"/>
                <a:gd name="T40" fmla="*/ 0 w 5838"/>
                <a:gd name="T41" fmla="*/ 0 h 5908"/>
                <a:gd name="T42" fmla="*/ 0 w 5838"/>
                <a:gd name="T43" fmla="*/ 0 h 5908"/>
                <a:gd name="T44" fmla="*/ 0 w 5838"/>
                <a:gd name="T45" fmla="*/ 0 h 59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38"/>
                <a:gd name="T70" fmla="*/ 0 h 5908"/>
                <a:gd name="T71" fmla="*/ 5838 w 5838"/>
                <a:gd name="T72" fmla="*/ 5908 h 59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38" h="5908">
                  <a:moveTo>
                    <a:pt x="855" y="4233"/>
                  </a:moveTo>
                  <a:lnTo>
                    <a:pt x="1161" y="4841"/>
                  </a:lnTo>
                  <a:lnTo>
                    <a:pt x="2706" y="5616"/>
                  </a:lnTo>
                  <a:lnTo>
                    <a:pt x="3061" y="5908"/>
                  </a:lnTo>
                  <a:lnTo>
                    <a:pt x="3471" y="5871"/>
                  </a:lnTo>
                  <a:lnTo>
                    <a:pt x="3680" y="5616"/>
                  </a:lnTo>
                  <a:lnTo>
                    <a:pt x="4143" y="5230"/>
                  </a:lnTo>
                  <a:lnTo>
                    <a:pt x="4217" y="4975"/>
                  </a:lnTo>
                  <a:lnTo>
                    <a:pt x="5308" y="4841"/>
                  </a:lnTo>
                  <a:lnTo>
                    <a:pt x="5591" y="4593"/>
                  </a:lnTo>
                  <a:lnTo>
                    <a:pt x="5688" y="4335"/>
                  </a:lnTo>
                  <a:lnTo>
                    <a:pt x="5789" y="3662"/>
                  </a:lnTo>
                  <a:lnTo>
                    <a:pt x="5838" y="2887"/>
                  </a:lnTo>
                  <a:lnTo>
                    <a:pt x="5838" y="1802"/>
                  </a:lnTo>
                  <a:lnTo>
                    <a:pt x="5718" y="1347"/>
                  </a:lnTo>
                  <a:lnTo>
                    <a:pt x="5819" y="993"/>
                  </a:lnTo>
                  <a:lnTo>
                    <a:pt x="5838" y="800"/>
                  </a:lnTo>
                  <a:lnTo>
                    <a:pt x="5562" y="0"/>
                  </a:lnTo>
                  <a:lnTo>
                    <a:pt x="2348" y="258"/>
                  </a:lnTo>
                  <a:lnTo>
                    <a:pt x="0" y="1412"/>
                  </a:lnTo>
                  <a:lnTo>
                    <a:pt x="205" y="2991"/>
                  </a:lnTo>
                  <a:lnTo>
                    <a:pt x="769" y="3498"/>
                  </a:lnTo>
                  <a:lnTo>
                    <a:pt x="855" y="4233"/>
                  </a:lnTo>
                </a:path>
              </a:pathLst>
            </a:custGeom>
            <a:noFill/>
            <a:ln w="0">
              <a:solidFill>
                <a:srgbClr val="FFC98E"/>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90" name="Freeform 10">
              <a:extLst>
                <a:ext uri="{FF2B5EF4-FFF2-40B4-BE49-F238E27FC236}">
                  <a16:creationId xmlns:a16="http://schemas.microsoft.com/office/drawing/2014/main" id="{9F3CDA77-0F06-92CB-22EC-837069298B5A}"/>
                </a:ext>
              </a:extLst>
            </p:cNvPr>
            <p:cNvSpPr>
              <a:spLocks/>
            </p:cNvSpPr>
            <p:nvPr/>
          </p:nvSpPr>
          <p:spPr bwMode="auto">
            <a:xfrm flipH="1">
              <a:off x="4457" y="2503"/>
              <a:ext cx="569" cy="337"/>
            </a:xfrm>
            <a:custGeom>
              <a:avLst/>
              <a:gdLst>
                <a:gd name="T0" fmla="*/ 0 w 7953"/>
                <a:gd name="T1" fmla="*/ 0 h 4717"/>
                <a:gd name="T2" fmla="*/ 0 w 7953"/>
                <a:gd name="T3" fmla="*/ 0 h 4717"/>
                <a:gd name="T4" fmla="*/ 0 w 7953"/>
                <a:gd name="T5" fmla="*/ 0 h 4717"/>
                <a:gd name="T6" fmla="*/ 0 w 7953"/>
                <a:gd name="T7" fmla="*/ 0 h 4717"/>
                <a:gd name="T8" fmla="*/ 0 w 7953"/>
                <a:gd name="T9" fmla="*/ 0 h 4717"/>
                <a:gd name="T10" fmla="*/ 0 w 7953"/>
                <a:gd name="T11" fmla="*/ 0 h 4717"/>
                <a:gd name="T12" fmla="*/ 0 w 7953"/>
                <a:gd name="T13" fmla="*/ 0 h 4717"/>
                <a:gd name="T14" fmla="*/ 0 w 7953"/>
                <a:gd name="T15" fmla="*/ 0 h 4717"/>
                <a:gd name="T16" fmla="*/ 0 w 7953"/>
                <a:gd name="T17" fmla="*/ 0 h 4717"/>
                <a:gd name="T18" fmla="*/ 0 w 7953"/>
                <a:gd name="T19" fmla="*/ 0 h 4717"/>
                <a:gd name="T20" fmla="*/ 0 w 7953"/>
                <a:gd name="T21" fmla="*/ 0 h 4717"/>
                <a:gd name="T22" fmla="*/ 0 w 7953"/>
                <a:gd name="T23" fmla="*/ 0 h 4717"/>
                <a:gd name="T24" fmla="*/ 0 w 7953"/>
                <a:gd name="T25" fmla="*/ 0 h 4717"/>
                <a:gd name="T26" fmla="*/ 0 w 7953"/>
                <a:gd name="T27" fmla="*/ 0 h 4717"/>
                <a:gd name="T28" fmla="*/ 0 w 7953"/>
                <a:gd name="T29" fmla="*/ 0 h 4717"/>
                <a:gd name="T30" fmla="*/ 0 w 7953"/>
                <a:gd name="T31" fmla="*/ 0 h 4717"/>
                <a:gd name="T32" fmla="*/ 0 w 7953"/>
                <a:gd name="T33" fmla="*/ 0 h 4717"/>
                <a:gd name="T34" fmla="*/ 0 w 7953"/>
                <a:gd name="T35" fmla="*/ 0 h 4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3"/>
                <a:gd name="T55" fmla="*/ 0 h 4717"/>
                <a:gd name="T56" fmla="*/ 7953 w 7953"/>
                <a:gd name="T57" fmla="*/ 4717 h 47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3" h="4717">
                  <a:moveTo>
                    <a:pt x="6695" y="3116"/>
                  </a:moveTo>
                  <a:lnTo>
                    <a:pt x="6516" y="2286"/>
                  </a:lnTo>
                  <a:lnTo>
                    <a:pt x="5952" y="1191"/>
                  </a:lnTo>
                  <a:lnTo>
                    <a:pt x="5493" y="706"/>
                  </a:lnTo>
                  <a:lnTo>
                    <a:pt x="4531" y="164"/>
                  </a:lnTo>
                  <a:lnTo>
                    <a:pt x="3272" y="0"/>
                  </a:lnTo>
                  <a:lnTo>
                    <a:pt x="1597" y="575"/>
                  </a:lnTo>
                  <a:lnTo>
                    <a:pt x="727" y="1832"/>
                  </a:lnTo>
                  <a:lnTo>
                    <a:pt x="156" y="3786"/>
                  </a:lnTo>
                  <a:lnTo>
                    <a:pt x="108" y="4372"/>
                  </a:lnTo>
                  <a:lnTo>
                    <a:pt x="0" y="4594"/>
                  </a:lnTo>
                  <a:lnTo>
                    <a:pt x="55" y="4717"/>
                  </a:lnTo>
                  <a:lnTo>
                    <a:pt x="313" y="4623"/>
                  </a:lnTo>
                  <a:lnTo>
                    <a:pt x="1907" y="4106"/>
                  </a:lnTo>
                  <a:lnTo>
                    <a:pt x="4094" y="3823"/>
                  </a:lnTo>
                  <a:lnTo>
                    <a:pt x="7725" y="3662"/>
                  </a:lnTo>
                  <a:lnTo>
                    <a:pt x="7953" y="3469"/>
                  </a:lnTo>
                  <a:lnTo>
                    <a:pt x="6695" y="3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91" name="Freeform 11">
              <a:extLst>
                <a:ext uri="{FF2B5EF4-FFF2-40B4-BE49-F238E27FC236}">
                  <a16:creationId xmlns:a16="http://schemas.microsoft.com/office/drawing/2014/main" id="{7CFA552F-C1C7-C8BE-D611-B43504AE73D8}"/>
                </a:ext>
              </a:extLst>
            </p:cNvPr>
            <p:cNvSpPr>
              <a:spLocks/>
            </p:cNvSpPr>
            <p:nvPr/>
          </p:nvSpPr>
          <p:spPr bwMode="auto">
            <a:xfrm flipH="1">
              <a:off x="4457" y="2503"/>
              <a:ext cx="569" cy="337"/>
            </a:xfrm>
            <a:custGeom>
              <a:avLst/>
              <a:gdLst>
                <a:gd name="T0" fmla="*/ 0 w 7953"/>
                <a:gd name="T1" fmla="*/ 0 h 4717"/>
                <a:gd name="T2" fmla="*/ 0 w 7953"/>
                <a:gd name="T3" fmla="*/ 0 h 4717"/>
                <a:gd name="T4" fmla="*/ 0 w 7953"/>
                <a:gd name="T5" fmla="*/ 0 h 4717"/>
                <a:gd name="T6" fmla="*/ 0 w 7953"/>
                <a:gd name="T7" fmla="*/ 0 h 4717"/>
                <a:gd name="T8" fmla="*/ 0 w 7953"/>
                <a:gd name="T9" fmla="*/ 0 h 4717"/>
                <a:gd name="T10" fmla="*/ 0 w 7953"/>
                <a:gd name="T11" fmla="*/ 0 h 4717"/>
                <a:gd name="T12" fmla="*/ 0 w 7953"/>
                <a:gd name="T13" fmla="*/ 0 h 4717"/>
                <a:gd name="T14" fmla="*/ 0 w 7953"/>
                <a:gd name="T15" fmla="*/ 0 h 4717"/>
                <a:gd name="T16" fmla="*/ 0 w 7953"/>
                <a:gd name="T17" fmla="*/ 0 h 4717"/>
                <a:gd name="T18" fmla="*/ 0 w 7953"/>
                <a:gd name="T19" fmla="*/ 0 h 4717"/>
                <a:gd name="T20" fmla="*/ 0 w 7953"/>
                <a:gd name="T21" fmla="*/ 0 h 4717"/>
                <a:gd name="T22" fmla="*/ 0 w 7953"/>
                <a:gd name="T23" fmla="*/ 0 h 4717"/>
                <a:gd name="T24" fmla="*/ 0 w 7953"/>
                <a:gd name="T25" fmla="*/ 0 h 4717"/>
                <a:gd name="T26" fmla="*/ 0 w 7953"/>
                <a:gd name="T27" fmla="*/ 0 h 4717"/>
                <a:gd name="T28" fmla="*/ 0 w 7953"/>
                <a:gd name="T29" fmla="*/ 0 h 4717"/>
                <a:gd name="T30" fmla="*/ 0 w 7953"/>
                <a:gd name="T31" fmla="*/ 0 h 4717"/>
                <a:gd name="T32" fmla="*/ 0 w 7953"/>
                <a:gd name="T33" fmla="*/ 0 h 4717"/>
                <a:gd name="T34" fmla="*/ 0 w 7953"/>
                <a:gd name="T35" fmla="*/ 0 h 4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3"/>
                <a:gd name="T55" fmla="*/ 0 h 4717"/>
                <a:gd name="T56" fmla="*/ 7953 w 7953"/>
                <a:gd name="T57" fmla="*/ 4717 h 47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3" h="4717">
                  <a:moveTo>
                    <a:pt x="6695" y="3116"/>
                  </a:moveTo>
                  <a:lnTo>
                    <a:pt x="6516" y="2286"/>
                  </a:lnTo>
                  <a:lnTo>
                    <a:pt x="5952" y="1191"/>
                  </a:lnTo>
                  <a:lnTo>
                    <a:pt x="5493" y="706"/>
                  </a:lnTo>
                  <a:lnTo>
                    <a:pt x="4531" y="164"/>
                  </a:lnTo>
                  <a:lnTo>
                    <a:pt x="3272" y="0"/>
                  </a:lnTo>
                  <a:lnTo>
                    <a:pt x="1597" y="575"/>
                  </a:lnTo>
                  <a:lnTo>
                    <a:pt x="727" y="1832"/>
                  </a:lnTo>
                  <a:lnTo>
                    <a:pt x="156" y="3786"/>
                  </a:lnTo>
                  <a:lnTo>
                    <a:pt x="108" y="4372"/>
                  </a:lnTo>
                  <a:lnTo>
                    <a:pt x="0" y="4594"/>
                  </a:lnTo>
                  <a:lnTo>
                    <a:pt x="55" y="4717"/>
                  </a:lnTo>
                  <a:lnTo>
                    <a:pt x="313" y="4623"/>
                  </a:lnTo>
                  <a:lnTo>
                    <a:pt x="1907" y="4106"/>
                  </a:lnTo>
                  <a:lnTo>
                    <a:pt x="4094" y="3823"/>
                  </a:lnTo>
                  <a:lnTo>
                    <a:pt x="7725" y="3662"/>
                  </a:lnTo>
                  <a:lnTo>
                    <a:pt x="7953" y="3469"/>
                  </a:lnTo>
                  <a:lnTo>
                    <a:pt x="6695" y="3116"/>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92" name="Freeform 12">
              <a:extLst>
                <a:ext uri="{FF2B5EF4-FFF2-40B4-BE49-F238E27FC236}">
                  <a16:creationId xmlns:a16="http://schemas.microsoft.com/office/drawing/2014/main" id="{563BA51A-A7C4-F6E0-3AF2-19D513B395FE}"/>
                </a:ext>
              </a:extLst>
            </p:cNvPr>
            <p:cNvSpPr>
              <a:spLocks/>
            </p:cNvSpPr>
            <p:nvPr/>
          </p:nvSpPr>
          <p:spPr bwMode="auto">
            <a:xfrm flipH="1">
              <a:off x="4462" y="2757"/>
              <a:ext cx="551" cy="401"/>
            </a:xfrm>
            <a:custGeom>
              <a:avLst/>
              <a:gdLst>
                <a:gd name="T0" fmla="*/ 0 w 7689"/>
                <a:gd name="T1" fmla="*/ 0 h 5591"/>
                <a:gd name="T2" fmla="*/ 0 w 7689"/>
                <a:gd name="T3" fmla="*/ 0 h 5591"/>
                <a:gd name="T4" fmla="*/ 0 w 7689"/>
                <a:gd name="T5" fmla="*/ 0 h 5591"/>
                <a:gd name="T6" fmla="*/ 0 w 7689"/>
                <a:gd name="T7" fmla="*/ 0 h 5591"/>
                <a:gd name="T8" fmla="*/ 0 w 7689"/>
                <a:gd name="T9" fmla="*/ 0 h 5591"/>
                <a:gd name="T10" fmla="*/ 0 w 7689"/>
                <a:gd name="T11" fmla="*/ 0 h 5591"/>
                <a:gd name="T12" fmla="*/ 0 w 7689"/>
                <a:gd name="T13" fmla="*/ 0 h 5591"/>
                <a:gd name="T14" fmla="*/ 0 w 7689"/>
                <a:gd name="T15" fmla="*/ 0 h 5591"/>
                <a:gd name="T16" fmla="*/ 0 w 7689"/>
                <a:gd name="T17" fmla="*/ 0 h 5591"/>
                <a:gd name="T18" fmla="*/ 0 w 7689"/>
                <a:gd name="T19" fmla="*/ 0 h 5591"/>
                <a:gd name="T20" fmla="*/ 0 w 7689"/>
                <a:gd name="T21" fmla="*/ 0 h 5591"/>
                <a:gd name="T22" fmla="*/ 0 w 7689"/>
                <a:gd name="T23" fmla="*/ 0 h 5591"/>
                <a:gd name="T24" fmla="*/ 0 w 7689"/>
                <a:gd name="T25" fmla="*/ 0 h 5591"/>
                <a:gd name="T26" fmla="*/ 0 w 7689"/>
                <a:gd name="T27" fmla="*/ 0 h 5591"/>
                <a:gd name="T28" fmla="*/ 0 w 7689"/>
                <a:gd name="T29" fmla="*/ 0 h 5591"/>
                <a:gd name="T30" fmla="*/ 0 w 7689"/>
                <a:gd name="T31" fmla="*/ 0 h 5591"/>
                <a:gd name="T32" fmla="*/ 0 w 7689"/>
                <a:gd name="T33" fmla="*/ 0 h 5591"/>
                <a:gd name="T34" fmla="*/ 0 w 7689"/>
                <a:gd name="T35" fmla="*/ 0 h 5591"/>
                <a:gd name="T36" fmla="*/ 0 w 7689"/>
                <a:gd name="T37" fmla="*/ 0 h 5591"/>
                <a:gd name="T38" fmla="*/ 0 w 7689"/>
                <a:gd name="T39" fmla="*/ 0 h 5591"/>
                <a:gd name="T40" fmla="*/ 0 w 7689"/>
                <a:gd name="T41" fmla="*/ 0 h 5591"/>
                <a:gd name="T42" fmla="*/ 0 w 7689"/>
                <a:gd name="T43" fmla="*/ 0 h 5591"/>
                <a:gd name="T44" fmla="*/ 0 w 7689"/>
                <a:gd name="T45" fmla="*/ 0 h 5591"/>
                <a:gd name="T46" fmla="*/ 0 w 7689"/>
                <a:gd name="T47" fmla="*/ 0 h 5591"/>
                <a:gd name="T48" fmla="*/ 0 w 7689"/>
                <a:gd name="T49" fmla="*/ 0 h 5591"/>
                <a:gd name="T50" fmla="*/ 0 w 7689"/>
                <a:gd name="T51" fmla="*/ 0 h 5591"/>
                <a:gd name="T52" fmla="*/ 0 w 7689"/>
                <a:gd name="T53" fmla="*/ 0 h 5591"/>
                <a:gd name="T54" fmla="*/ 0 w 7689"/>
                <a:gd name="T55" fmla="*/ 0 h 5591"/>
                <a:gd name="T56" fmla="*/ 0 w 7689"/>
                <a:gd name="T57" fmla="*/ 0 h 5591"/>
                <a:gd name="T58" fmla="*/ 0 w 7689"/>
                <a:gd name="T59" fmla="*/ 0 h 5591"/>
                <a:gd name="T60" fmla="*/ 0 w 7689"/>
                <a:gd name="T61" fmla="*/ 0 h 5591"/>
                <a:gd name="T62" fmla="*/ 0 w 7689"/>
                <a:gd name="T63" fmla="*/ 0 h 5591"/>
                <a:gd name="T64" fmla="*/ 0 w 7689"/>
                <a:gd name="T65" fmla="*/ 0 h 5591"/>
                <a:gd name="T66" fmla="*/ 0 w 7689"/>
                <a:gd name="T67" fmla="*/ 0 h 5591"/>
                <a:gd name="T68" fmla="*/ 0 w 7689"/>
                <a:gd name="T69" fmla="*/ 0 h 5591"/>
                <a:gd name="T70" fmla="*/ 0 w 7689"/>
                <a:gd name="T71" fmla="*/ 0 h 5591"/>
                <a:gd name="T72" fmla="*/ 0 w 7689"/>
                <a:gd name="T73" fmla="*/ 0 h 5591"/>
                <a:gd name="T74" fmla="*/ 0 w 7689"/>
                <a:gd name="T75" fmla="*/ 0 h 5591"/>
                <a:gd name="T76" fmla="*/ 0 w 7689"/>
                <a:gd name="T77" fmla="*/ 0 h 5591"/>
                <a:gd name="T78" fmla="*/ 0 w 7689"/>
                <a:gd name="T79" fmla="*/ 0 h 55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89"/>
                <a:gd name="T121" fmla="*/ 0 h 5591"/>
                <a:gd name="T122" fmla="*/ 7689 w 7689"/>
                <a:gd name="T123" fmla="*/ 5591 h 55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89" h="5591">
                  <a:moveTo>
                    <a:pt x="49" y="1078"/>
                  </a:moveTo>
                  <a:lnTo>
                    <a:pt x="1520" y="591"/>
                  </a:lnTo>
                  <a:lnTo>
                    <a:pt x="3696" y="230"/>
                  </a:lnTo>
                  <a:lnTo>
                    <a:pt x="6032" y="95"/>
                  </a:lnTo>
                  <a:lnTo>
                    <a:pt x="7446" y="95"/>
                  </a:lnTo>
                  <a:lnTo>
                    <a:pt x="7689" y="0"/>
                  </a:lnTo>
                  <a:lnTo>
                    <a:pt x="7469" y="168"/>
                  </a:lnTo>
                  <a:lnTo>
                    <a:pt x="4035" y="398"/>
                  </a:lnTo>
                  <a:lnTo>
                    <a:pt x="3326" y="456"/>
                  </a:lnTo>
                  <a:lnTo>
                    <a:pt x="3199" y="787"/>
                  </a:lnTo>
                  <a:lnTo>
                    <a:pt x="2859" y="1140"/>
                  </a:lnTo>
                  <a:lnTo>
                    <a:pt x="2885" y="1570"/>
                  </a:lnTo>
                  <a:lnTo>
                    <a:pt x="2729" y="1828"/>
                  </a:lnTo>
                  <a:lnTo>
                    <a:pt x="1855" y="2064"/>
                  </a:lnTo>
                  <a:lnTo>
                    <a:pt x="1131" y="1926"/>
                  </a:lnTo>
                  <a:lnTo>
                    <a:pt x="792" y="2064"/>
                  </a:lnTo>
                  <a:lnTo>
                    <a:pt x="867" y="2581"/>
                  </a:lnTo>
                  <a:lnTo>
                    <a:pt x="1463" y="3207"/>
                  </a:lnTo>
                  <a:lnTo>
                    <a:pt x="1855" y="3237"/>
                  </a:lnTo>
                  <a:lnTo>
                    <a:pt x="2255" y="3465"/>
                  </a:lnTo>
                  <a:lnTo>
                    <a:pt x="2729" y="4313"/>
                  </a:lnTo>
                  <a:lnTo>
                    <a:pt x="2232" y="4026"/>
                  </a:lnTo>
                  <a:lnTo>
                    <a:pt x="2117" y="3531"/>
                  </a:lnTo>
                  <a:lnTo>
                    <a:pt x="1542" y="3371"/>
                  </a:lnTo>
                  <a:lnTo>
                    <a:pt x="1628" y="3954"/>
                  </a:lnTo>
                  <a:lnTo>
                    <a:pt x="1542" y="4419"/>
                  </a:lnTo>
                  <a:lnTo>
                    <a:pt x="1807" y="4936"/>
                  </a:lnTo>
                  <a:lnTo>
                    <a:pt x="2934" y="5591"/>
                  </a:lnTo>
                  <a:lnTo>
                    <a:pt x="1647" y="4973"/>
                  </a:lnTo>
                  <a:lnTo>
                    <a:pt x="1344" y="4448"/>
                  </a:lnTo>
                  <a:lnTo>
                    <a:pt x="1258" y="4026"/>
                  </a:lnTo>
                  <a:lnTo>
                    <a:pt x="1023" y="4448"/>
                  </a:lnTo>
                  <a:lnTo>
                    <a:pt x="810" y="4350"/>
                  </a:lnTo>
                  <a:lnTo>
                    <a:pt x="370" y="3099"/>
                  </a:lnTo>
                  <a:lnTo>
                    <a:pt x="235" y="2126"/>
                  </a:lnTo>
                  <a:lnTo>
                    <a:pt x="527" y="1049"/>
                  </a:lnTo>
                  <a:lnTo>
                    <a:pt x="422" y="1078"/>
                  </a:lnTo>
                  <a:lnTo>
                    <a:pt x="49" y="1504"/>
                  </a:lnTo>
                  <a:lnTo>
                    <a:pt x="0" y="1180"/>
                  </a:lnTo>
                  <a:lnTo>
                    <a:pt x="49" y="10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93" name="Freeform 13">
              <a:extLst>
                <a:ext uri="{FF2B5EF4-FFF2-40B4-BE49-F238E27FC236}">
                  <a16:creationId xmlns:a16="http://schemas.microsoft.com/office/drawing/2014/main" id="{DA260C77-B3EC-5139-3629-D2475B006DED}"/>
                </a:ext>
              </a:extLst>
            </p:cNvPr>
            <p:cNvSpPr>
              <a:spLocks/>
            </p:cNvSpPr>
            <p:nvPr/>
          </p:nvSpPr>
          <p:spPr bwMode="auto">
            <a:xfrm flipH="1">
              <a:off x="4462" y="2757"/>
              <a:ext cx="551" cy="401"/>
            </a:xfrm>
            <a:custGeom>
              <a:avLst/>
              <a:gdLst>
                <a:gd name="T0" fmla="*/ 0 w 7689"/>
                <a:gd name="T1" fmla="*/ 0 h 5591"/>
                <a:gd name="T2" fmla="*/ 0 w 7689"/>
                <a:gd name="T3" fmla="*/ 0 h 5591"/>
                <a:gd name="T4" fmla="*/ 0 w 7689"/>
                <a:gd name="T5" fmla="*/ 0 h 5591"/>
                <a:gd name="T6" fmla="*/ 0 w 7689"/>
                <a:gd name="T7" fmla="*/ 0 h 5591"/>
                <a:gd name="T8" fmla="*/ 0 w 7689"/>
                <a:gd name="T9" fmla="*/ 0 h 5591"/>
                <a:gd name="T10" fmla="*/ 0 w 7689"/>
                <a:gd name="T11" fmla="*/ 0 h 5591"/>
                <a:gd name="T12" fmla="*/ 0 w 7689"/>
                <a:gd name="T13" fmla="*/ 0 h 5591"/>
                <a:gd name="T14" fmla="*/ 0 w 7689"/>
                <a:gd name="T15" fmla="*/ 0 h 5591"/>
                <a:gd name="T16" fmla="*/ 0 w 7689"/>
                <a:gd name="T17" fmla="*/ 0 h 5591"/>
                <a:gd name="T18" fmla="*/ 0 w 7689"/>
                <a:gd name="T19" fmla="*/ 0 h 5591"/>
                <a:gd name="T20" fmla="*/ 0 w 7689"/>
                <a:gd name="T21" fmla="*/ 0 h 5591"/>
                <a:gd name="T22" fmla="*/ 0 w 7689"/>
                <a:gd name="T23" fmla="*/ 0 h 5591"/>
                <a:gd name="T24" fmla="*/ 0 w 7689"/>
                <a:gd name="T25" fmla="*/ 0 h 5591"/>
                <a:gd name="T26" fmla="*/ 0 w 7689"/>
                <a:gd name="T27" fmla="*/ 0 h 5591"/>
                <a:gd name="T28" fmla="*/ 0 w 7689"/>
                <a:gd name="T29" fmla="*/ 0 h 5591"/>
                <a:gd name="T30" fmla="*/ 0 w 7689"/>
                <a:gd name="T31" fmla="*/ 0 h 5591"/>
                <a:gd name="T32" fmla="*/ 0 w 7689"/>
                <a:gd name="T33" fmla="*/ 0 h 5591"/>
                <a:gd name="T34" fmla="*/ 0 w 7689"/>
                <a:gd name="T35" fmla="*/ 0 h 5591"/>
                <a:gd name="T36" fmla="*/ 0 w 7689"/>
                <a:gd name="T37" fmla="*/ 0 h 5591"/>
                <a:gd name="T38" fmla="*/ 0 w 7689"/>
                <a:gd name="T39" fmla="*/ 0 h 5591"/>
                <a:gd name="T40" fmla="*/ 0 w 7689"/>
                <a:gd name="T41" fmla="*/ 0 h 5591"/>
                <a:gd name="T42" fmla="*/ 0 w 7689"/>
                <a:gd name="T43" fmla="*/ 0 h 5591"/>
                <a:gd name="T44" fmla="*/ 0 w 7689"/>
                <a:gd name="T45" fmla="*/ 0 h 5591"/>
                <a:gd name="T46" fmla="*/ 0 w 7689"/>
                <a:gd name="T47" fmla="*/ 0 h 5591"/>
                <a:gd name="T48" fmla="*/ 0 w 7689"/>
                <a:gd name="T49" fmla="*/ 0 h 5591"/>
                <a:gd name="T50" fmla="*/ 0 w 7689"/>
                <a:gd name="T51" fmla="*/ 0 h 5591"/>
                <a:gd name="T52" fmla="*/ 0 w 7689"/>
                <a:gd name="T53" fmla="*/ 0 h 5591"/>
                <a:gd name="T54" fmla="*/ 0 w 7689"/>
                <a:gd name="T55" fmla="*/ 0 h 5591"/>
                <a:gd name="T56" fmla="*/ 0 w 7689"/>
                <a:gd name="T57" fmla="*/ 0 h 5591"/>
                <a:gd name="T58" fmla="*/ 0 w 7689"/>
                <a:gd name="T59" fmla="*/ 0 h 5591"/>
                <a:gd name="T60" fmla="*/ 0 w 7689"/>
                <a:gd name="T61" fmla="*/ 0 h 5591"/>
                <a:gd name="T62" fmla="*/ 0 w 7689"/>
                <a:gd name="T63" fmla="*/ 0 h 5591"/>
                <a:gd name="T64" fmla="*/ 0 w 7689"/>
                <a:gd name="T65" fmla="*/ 0 h 5591"/>
                <a:gd name="T66" fmla="*/ 0 w 7689"/>
                <a:gd name="T67" fmla="*/ 0 h 5591"/>
                <a:gd name="T68" fmla="*/ 0 w 7689"/>
                <a:gd name="T69" fmla="*/ 0 h 5591"/>
                <a:gd name="T70" fmla="*/ 0 w 7689"/>
                <a:gd name="T71" fmla="*/ 0 h 5591"/>
                <a:gd name="T72" fmla="*/ 0 w 7689"/>
                <a:gd name="T73" fmla="*/ 0 h 5591"/>
                <a:gd name="T74" fmla="*/ 0 w 7689"/>
                <a:gd name="T75" fmla="*/ 0 h 5591"/>
                <a:gd name="T76" fmla="*/ 0 w 7689"/>
                <a:gd name="T77" fmla="*/ 0 h 5591"/>
                <a:gd name="T78" fmla="*/ 0 w 7689"/>
                <a:gd name="T79" fmla="*/ 0 h 55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89"/>
                <a:gd name="T121" fmla="*/ 0 h 5591"/>
                <a:gd name="T122" fmla="*/ 7689 w 7689"/>
                <a:gd name="T123" fmla="*/ 5591 h 55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89" h="5591">
                  <a:moveTo>
                    <a:pt x="49" y="1078"/>
                  </a:moveTo>
                  <a:lnTo>
                    <a:pt x="1520" y="591"/>
                  </a:lnTo>
                  <a:lnTo>
                    <a:pt x="3696" y="230"/>
                  </a:lnTo>
                  <a:lnTo>
                    <a:pt x="6032" y="95"/>
                  </a:lnTo>
                  <a:lnTo>
                    <a:pt x="7446" y="95"/>
                  </a:lnTo>
                  <a:lnTo>
                    <a:pt x="7689" y="0"/>
                  </a:lnTo>
                  <a:lnTo>
                    <a:pt x="7469" y="168"/>
                  </a:lnTo>
                  <a:lnTo>
                    <a:pt x="4035" y="398"/>
                  </a:lnTo>
                  <a:lnTo>
                    <a:pt x="3326" y="456"/>
                  </a:lnTo>
                  <a:lnTo>
                    <a:pt x="3199" y="787"/>
                  </a:lnTo>
                  <a:lnTo>
                    <a:pt x="2859" y="1140"/>
                  </a:lnTo>
                  <a:lnTo>
                    <a:pt x="2885" y="1570"/>
                  </a:lnTo>
                  <a:lnTo>
                    <a:pt x="2729" y="1828"/>
                  </a:lnTo>
                  <a:lnTo>
                    <a:pt x="1855" y="2064"/>
                  </a:lnTo>
                  <a:lnTo>
                    <a:pt x="1131" y="1926"/>
                  </a:lnTo>
                  <a:lnTo>
                    <a:pt x="792" y="2064"/>
                  </a:lnTo>
                  <a:lnTo>
                    <a:pt x="867" y="2581"/>
                  </a:lnTo>
                  <a:lnTo>
                    <a:pt x="1463" y="3207"/>
                  </a:lnTo>
                  <a:lnTo>
                    <a:pt x="1855" y="3237"/>
                  </a:lnTo>
                  <a:lnTo>
                    <a:pt x="2255" y="3465"/>
                  </a:lnTo>
                  <a:lnTo>
                    <a:pt x="2729" y="4313"/>
                  </a:lnTo>
                  <a:lnTo>
                    <a:pt x="2232" y="4026"/>
                  </a:lnTo>
                  <a:lnTo>
                    <a:pt x="2117" y="3531"/>
                  </a:lnTo>
                  <a:lnTo>
                    <a:pt x="1542" y="3371"/>
                  </a:lnTo>
                  <a:lnTo>
                    <a:pt x="1628" y="3954"/>
                  </a:lnTo>
                  <a:lnTo>
                    <a:pt x="1542" y="4419"/>
                  </a:lnTo>
                  <a:lnTo>
                    <a:pt x="1807" y="4936"/>
                  </a:lnTo>
                  <a:lnTo>
                    <a:pt x="2934" y="5591"/>
                  </a:lnTo>
                  <a:lnTo>
                    <a:pt x="1647" y="4973"/>
                  </a:lnTo>
                  <a:lnTo>
                    <a:pt x="1344" y="4448"/>
                  </a:lnTo>
                  <a:lnTo>
                    <a:pt x="1258" y="4026"/>
                  </a:lnTo>
                  <a:lnTo>
                    <a:pt x="1023" y="4448"/>
                  </a:lnTo>
                  <a:lnTo>
                    <a:pt x="810" y="4350"/>
                  </a:lnTo>
                  <a:lnTo>
                    <a:pt x="370" y="3099"/>
                  </a:lnTo>
                  <a:lnTo>
                    <a:pt x="235" y="2126"/>
                  </a:lnTo>
                  <a:lnTo>
                    <a:pt x="527" y="1049"/>
                  </a:lnTo>
                  <a:lnTo>
                    <a:pt x="422" y="1078"/>
                  </a:lnTo>
                  <a:lnTo>
                    <a:pt x="49" y="1504"/>
                  </a:lnTo>
                  <a:lnTo>
                    <a:pt x="0" y="1180"/>
                  </a:lnTo>
                  <a:lnTo>
                    <a:pt x="49" y="107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94" name="Freeform 14">
              <a:extLst>
                <a:ext uri="{FF2B5EF4-FFF2-40B4-BE49-F238E27FC236}">
                  <a16:creationId xmlns:a16="http://schemas.microsoft.com/office/drawing/2014/main" id="{04D0EDE8-84BB-D1D5-69D9-163CD6D7934C}"/>
                </a:ext>
              </a:extLst>
            </p:cNvPr>
            <p:cNvSpPr>
              <a:spLocks/>
            </p:cNvSpPr>
            <p:nvPr/>
          </p:nvSpPr>
          <p:spPr bwMode="auto">
            <a:xfrm flipH="1">
              <a:off x="4883" y="2875"/>
              <a:ext cx="60" cy="93"/>
            </a:xfrm>
            <a:custGeom>
              <a:avLst/>
              <a:gdLst>
                <a:gd name="T0" fmla="*/ 0 w 832"/>
                <a:gd name="T1" fmla="*/ 0 h 1302"/>
                <a:gd name="T2" fmla="*/ 0 w 832"/>
                <a:gd name="T3" fmla="*/ 0 h 1302"/>
                <a:gd name="T4" fmla="*/ 0 w 832"/>
                <a:gd name="T5" fmla="*/ 0 h 1302"/>
                <a:gd name="T6" fmla="*/ 0 w 832"/>
                <a:gd name="T7" fmla="*/ 0 h 1302"/>
                <a:gd name="T8" fmla="*/ 0 w 832"/>
                <a:gd name="T9" fmla="*/ 0 h 1302"/>
                <a:gd name="T10" fmla="*/ 0 w 832"/>
                <a:gd name="T11" fmla="*/ 0 h 1302"/>
                <a:gd name="T12" fmla="*/ 0 w 832"/>
                <a:gd name="T13" fmla="*/ 0 h 1302"/>
                <a:gd name="T14" fmla="*/ 0 w 832"/>
                <a:gd name="T15" fmla="*/ 0 h 1302"/>
                <a:gd name="T16" fmla="*/ 0 w 832"/>
                <a:gd name="T17" fmla="*/ 0 h 1302"/>
                <a:gd name="T18" fmla="*/ 0 w 832"/>
                <a:gd name="T19" fmla="*/ 0 h 1302"/>
                <a:gd name="T20" fmla="*/ 0 w 832"/>
                <a:gd name="T21" fmla="*/ 0 h 1302"/>
                <a:gd name="T22" fmla="*/ 0 w 832"/>
                <a:gd name="T23" fmla="*/ 0 h 1302"/>
                <a:gd name="T24" fmla="*/ 0 w 832"/>
                <a:gd name="T25" fmla="*/ 0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2"/>
                <a:gd name="T40" fmla="*/ 0 h 1302"/>
                <a:gd name="T41" fmla="*/ 832 w 832"/>
                <a:gd name="T42" fmla="*/ 1302 h 1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2" h="1302">
                  <a:moveTo>
                    <a:pt x="653" y="352"/>
                  </a:moveTo>
                  <a:lnTo>
                    <a:pt x="597" y="778"/>
                  </a:lnTo>
                  <a:lnTo>
                    <a:pt x="832" y="1012"/>
                  </a:lnTo>
                  <a:lnTo>
                    <a:pt x="832" y="1302"/>
                  </a:lnTo>
                  <a:lnTo>
                    <a:pt x="750" y="1012"/>
                  </a:lnTo>
                  <a:lnTo>
                    <a:pt x="466" y="876"/>
                  </a:lnTo>
                  <a:lnTo>
                    <a:pt x="410" y="655"/>
                  </a:lnTo>
                  <a:lnTo>
                    <a:pt x="257" y="848"/>
                  </a:lnTo>
                  <a:lnTo>
                    <a:pt x="369" y="1208"/>
                  </a:lnTo>
                  <a:lnTo>
                    <a:pt x="107" y="778"/>
                  </a:lnTo>
                  <a:lnTo>
                    <a:pt x="0" y="287"/>
                  </a:lnTo>
                  <a:lnTo>
                    <a:pt x="545" y="0"/>
                  </a:lnTo>
                  <a:lnTo>
                    <a:pt x="653" y="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95" name="Freeform 15">
              <a:extLst>
                <a:ext uri="{FF2B5EF4-FFF2-40B4-BE49-F238E27FC236}">
                  <a16:creationId xmlns:a16="http://schemas.microsoft.com/office/drawing/2014/main" id="{3990C224-1DE7-3D72-F4F7-1C850CDF3B41}"/>
                </a:ext>
              </a:extLst>
            </p:cNvPr>
            <p:cNvSpPr>
              <a:spLocks/>
            </p:cNvSpPr>
            <p:nvPr/>
          </p:nvSpPr>
          <p:spPr bwMode="auto">
            <a:xfrm flipH="1">
              <a:off x="4883" y="2875"/>
              <a:ext cx="60" cy="93"/>
            </a:xfrm>
            <a:custGeom>
              <a:avLst/>
              <a:gdLst>
                <a:gd name="T0" fmla="*/ 0 w 832"/>
                <a:gd name="T1" fmla="*/ 0 h 1302"/>
                <a:gd name="T2" fmla="*/ 0 w 832"/>
                <a:gd name="T3" fmla="*/ 0 h 1302"/>
                <a:gd name="T4" fmla="*/ 0 w 832"/>
                <a:gd name="T5" fmla="*/ 0 h 1302"/>
                <a:gd name="T6" fmla="*/ 0 w 832"/>
                <a:gd name="T7" fmla="*/ 0 h 1302"/>
                <a:gd name="T8" fmla="*/ 0 w 832"/>
                <a:gd name="T9" fmla="*/ 0 h 1302"/>
                <a:gd name="T10" fmla="*/ 0 w 832"/>
                <a:gd name="T11" fmla="*/ 0 h 1302"/>
                <a:gd name="T12" fmla="*/ 0 w 832"/>
                <a:gd name="T13" fmla="*/ 0 h 1302"/>
                <a:gd name="T14" fmla="*/ 0 w 832"/>
                <a:gd name="T15" fmla="*/ 0 h 1302"/>
                <a:gd name="T16" fmla="*/ 0 w 832"/>
                <a:gd name="T17" fmla="*/ 0 h 1302"/>
                <a:gd name="T18" fmla="*/ 0 w 832"/>
                <a:gd name="T19" fmla="*/ 0 h 1302"/>
                <a:gd name="T20" fmla="*/ 0 w 832"/>
                <a:gd name="T21" fmla="*/ 0 h 1302"/>
                <a:gd name="T22" fmla="*/ 0 w 832"/>
                <a:gd name="T23" fmla="*/ 0 h 1302"/>
                <a:gd name="T24" fmla="*/ 0 w 832"/>
                <a:gd name="T25" fmla="*/ 0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2"/>
                <a:gd name="T40" fmla="*/ 0 h 1302"/>
                <a:gd name="T41" fmla="*/ 832 w 832"/>
                <a:gd name="T42" fmla="*/ 1302 h 1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2" h="1302">
                  <a:moveTo>
                    <a:pt x="653" y="352"/>
                  </a:moveTo>
                  <a:lnTo>
                    <a:pt x="597" y="778"/>
                  </a:lnTo>
                  <a:lnTo>
                    <a:pt x="832" y="1012"/>
                  </a:lnTo>
                  <a:lnTo>
                    <a:pt x="832" y="1302"/>
                  </a:lnTo>
                  <a:lnTo>
                    <a:pt x="750" y="1012"/>
                  </a:lnTo>
                  <a:lnTo>
                    <a:pt x="466" y="876"/>
                  </a:lnTo>
                  <a:lnTo>
                    <a:pt x="410" y="655"/>
                  </a:lnTo>
                  <a:lnTo>
                    <a:pt x="257" y="848"/>
                  </a:lnTo>
                  <a:lnTo>
                    <a:pt x="369" y="1208"/>
                  </a:lnTo>
                  <a:lnTo>
                    <a:pt x="107" y="778"/>
                  </a:lnTo>
                  <a:lnTo>
                    <a:pt x="0" y="287"/>
                  </a:lnTo>
                  <a:lnTo>
                    <a:pt x="545" y="0"/>
                  </a:lnTo>
                  <a:lnTo>
                    <a:pt x="653" y="35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96" name="Freeform 16">
              <a:extLst>
                <a:ext uri="{FF2B5EF4-FFF2-40B4-BE49-F238E27FC236}">
                  <a16:creationId xmlns:a16="http://schemas.microsoft.com/office/drawing/2014/main" id="{2EDC1F65-F64E-D2EC-17D5-D53A62F005B2}"/>
                </a:ext>
              </a:extLst>
            </p:cNvPr>
            <p:cNvSpPr>
              <a:spLocks/>
            </p:cNvSpPr>
            <p:nvPr/>
          </p:nvSpPr>
          <p:spPr bwMode="auto">
            <a:xfrm flipH="1">
              <a:off x="4619" y="2816"/>
              <a:ext cx="101" cy="35"/>
            </a:xfrm>
            <a:custGeom>
              <a:avLst/>
              <a:gdLst>
                <a:gd name="T0" fmla="*/ 0 w 1419"/>
                <a:gd name="T1" fmla="*/ 0 h 488"/>
                <a:gd name="T2" fmla="*/ 0 w 1419"/>
                <a:gd name="T3" fmla="*/ 0 h 488"/>
                <a:gd name="T4" fmla="*/ 0 w 1419"/>
                <a:gd name="T5" fmla="*/ 0 h 488"/>
                <a:gd name="T6" fmla="*/ 0 w 1419"/>
                <a:gd name="T7" fmla="*/ 0 h 488"/>
                <a:gd name="T8" fmla="*/ 0 w 1419"/>
                <a:gd name="T9" fmla="*/ 0 h 488"/>
                <a:gd name="T10" fmla="*/ 0 w 1419"/>
                <a:gd name="T11" fmla="*/ 0 h 488"/>
                <a:gd name="T12" fmla="*/ 0 w 1419"/>
                <a:gd name="T13" fmla="*/ 0 h 488"/>
                <a:gd name="T14" fmla="*/ 0 w 1419"/>
                <a:gd name="T15" fmla="*/ 0 h 488"/>
                <a:gd name="T16" fmla="*/ 0 w 1419"/>
                <a:gd name="T17" fmla="*/ 0 h 488"/>
                <a:gd name="T18" fmla="*/ 0 w 1419"/>
                <a:gd name="T19" fmla="*/ 0 h 488"/>
                <a:gd name="T20" fmla="*/ 0 w 1419"/>
                <a:gd name="T21" fmla="*/ 0 h 488"/>
                <a:gd name="T22" fmla="*/ 0 w 1419"/>
                <a:gd name="T23" fmla="*/ 0 h 4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9"/>
                <a:gd name="T37" fmla="*/ 0 h 488"/>
                <a:gd name="T38" fmla="*/ 1419 w 1419"/>
                <a:gd name="T39" fmla="*/ 488 h 4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9" h="488">
                  <a:moveTo>
                    <a:pt x="0" y="488"/>
                  </a:moveTo>
                  <a:lnTo>
                    <a:pt x="292" y="200"/>
                  </a:lnTo>
                  <a:lnTo>
                    <a:pt x="556" y="200"/>
                  </a:lnTo>
                  <a:lnTo>
                    <a:pt x="1000" y="0"/>
                  </a:lnTo>
                  <a:lnTo>
                    <a:pt x="1314" y="0"/>
                  </a:lnTo>
                  <a:lnTo>
                    <a:pt x="1419" y="98"/>
                  </a:lnTo>
                  <a:lnTo>
                    <a:pt x="1314" y="299"/>
                  </a:lnTo>
                  <a:lnTo>
                    <a:pt x="1314" y="200"/>
                  </a:lnTo>
                  <a:lnTo>
                    <a:pt x="825" y="200"/>
                  </a:lnTo>
                  <a:lnTo>
                    <a:pt x="478" y="393"/>
                  </a:lnTo>
                  <a:lnTo>
                    <a:pt x="269" y="393"/>
                  </a:lnTo>
                  <a:lnTo>
                    <a:pt x="0" y="4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97" name="Freeform 17">
              <a:extLst>
                <a:ext uri="{FF2B5EF4-FFF2-40B4-BE49-F238E27FC236}">
                  <a16:creationId xmlns:a16="http://schemas.microsoft.com/office/drawing/2014/main" id="{6FAB1F71-741E-2C86-5DB0-78A8682FF7DE}"/>
                </a:ext>
              </a:extLst>
            </p:cNvPr>
            <p:cNvSpPr>
              <a:spLocks/>
            </p:cNvSpPr>
            <p:nvPr/>
          </p:nvSpPr>
          <p:spPr bwMode="auto">
            <a:xfrm flipH="1">
              <a:off x="4619" y="2816"/>
              <a:ext cx="101" cy="35"/>
            </a:xfrm>
            <a:custGeom>
              <a:avLst/>
              <a:gdLst>
                <a:gd name="T0" fmla="*/ 0 w 1419"/>
                <a:gd name="T1" fmla="*/ 0 h 488"/>
                <a:gd name="T2" fmla="*/ 0 w 1419"/>
                <a:gd name="T3" fmla="*/ 0 h 488"/>
                <a:gd name="T4" fmla="*/ 0 w 1419"/>
                <a:gd name="T5" fmla="*/ 0 h 488"/>
                <a:gd name="T6" fmla="*/ 0 w 1419"/>
                <a:gd name="T7" fmla="*/ 0 h 488"/>
                <a:gd name="T8" fmla="*/ 0 w 1419"/>
                <a:gd name="T9" fmla="*/ 0 h 488"/>
                <a:gd name="T10" fmla="*/ 0 w 1419"/>
                <a:gd name="T11" fmla="*/ 0 h 488"/>
                <a:gd name="T12" fmla="*/ 0 w 1419"/>
                <a:gd name="T13" fmla="*/ 0 h 488"/>
                <a:gd name="T14" fmla="*/ 0 w 1419"/>
                <a:gd name="T15" fmla="*/ 0 h 488"/>
                <a:gd name="T16" fmla="*/ 0 w 1419"/>
                <a:gd name="T17" fmla="*/ 0 h 488"/>
                <a:gd name="T18" fmla="*/ 0 w 1419"/>
                <a:gd name="T19" fmla="*/ 0 h 488"/>
                <a:gd name="T20" fmla="*/ 0 w 1419"/>
                <a:gd name="T21" fmla="*/ 0 h 488"/>
                <a:gd name="T22" fmla="*/ 0 w 1419"/>
                <a:gd name="T23" fmla="*/ 0 h 4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9"/>
                <a:gd name="T37" fmla="*/ 0 h 488"/>
                <a:gd name="T38" fmla="*/ 1419 w 1419"/>
                <a:gd name="T39" fmla="*/ 488 h 4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9" h="488">
                  <a:moveTo>
                    <a:pt x="0" y="488"/>
                  </a:moveTo>
                  <a:lnTo>
                    <a:pt x="292" y="200"/>
                  </a:lnTo>
                  <a:lnTo>
                    <a:pt x="556" y="200"/>
                  </a:lnTo>
                  <a:lnTo>
                    <a:pt x="1000" y="0"/>
                  </a:lnTo>
                  <a:lnTo>
                    <a:pt x="1314" y="0"/>
                  </a:lnTo>
                  <a:lnTo>
                    <a:pt x="1419" y="98"/>
                  </a:lnTo>
                  <a:lnTo>
                    <a:pt x="1314" y="299"/>
                  </a:lnTo>
                  <a:lnTo>
                    <a:pt x="1314" y="200"/>
                  </a:lnTo>
                  <a:lnTo>
                    <a:pt x="825" y="200"/>
                  </a:lnTo>
                  <a:lnTo>
                    <a:pt x="478" y="393"/>
                  </a:lnTo>
                  <a:lnTo>
                    <a:pt x="269" y="393"/>
                  </a:lnTo>
                  <a:lnTo>
                    <a:pt x="0" y="48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098" name="Freeform 18">
              <a:extLst>
                <a:ext uri="{FF2B5EF4-FFF2-40B4-BE49-F238E27FC236}">
                  <a16:creationId xmlns:a16="http://schemas.microsoft.com/office/drawing/2014/main" id="{971B8AEC-F29D-8F6F-FFC5-37A6EA28946E}"/>
                </a:ext>
              </a:extLst>
            </p:cNvPr>
            <p:cNvSpPr>
              <a:spLocks/>
            </p:cNvSpPr>
            <p:nvPr/>
          </p:nvSpPr>
          <p:spPr bwMode="auto">
            <a:xfrm flipH="1">
              <a:off x="4661" y="2844"/>
              <a:ext cx="45" cy="21"/>
            </a:xfrm>
            <a:custGeom>
              <a:avLst/>
              <a:gdLst>
                <a:gd name="T0" fmla="*/ 0 w 620"/>
                <a:gd name="T1" fmla="*/ 0 h 302"/>
                <a:gd name="T2" fmla="*/ 0 w 620"/>
                <a:gd name="T3" fmla="*/ 0 h 302"/>
                <a:gd name="T4" fmla="*/ 0 w 620"/>
                <a:gd name="T5" fmla="*/ 0 h 302"/>
                <a:gd name="T6" fmla="*/ 0 w 620"/>
                <a:gd name="T7" fmla="*/ 0 h 302"/>
                <a:gd name="T8" fmla="*/ 0 w 620"/>
                <a:gd name="T9" fmla="*/ 0 h 302"/>
                <a:gd name="T10" fmla="*/ 0 w 620"/>
                <a:gd name="T11" fmla="*/ 0 h 302"/>
                <a:gd name="T12" fmla="*/ 0 w 620"/>
                <a:gd name="T13" fmla="*/ 0 h 302"/>
                <a:gd name="T14" fmla="*/ 0 w 620"/>
                <a:gd name="T15" fmla="*/ 0 h 302"/>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302"/>
                <a:gd name="T26" fmla="*/ 620 w 620"/>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302">
                  <a:moveTo>
                    <a:pt x="0" y="302"/>
                  </a:moveTo>
                  <a:lnTo>
                    <a:pt x="106" y="226"/>
                  </a:lnTo>
                  <a:lnTo>
                    <a:pt x="153" y="226"/>
                  </a:lnTo>
                  <a:lnTo>
                    <a:pt x="408" y="102"/>
                  </a:lnTo>
                  <a:lnTo>
                    <a:pt x="620" y="95"/>
                  </a:lnTo>
                  <a:lnTo>
                    <a:pt x="620" y="0"/>
                  </a:lnTo>
                  <a:lnTo>
                    <a:pt x="213" y="47"/>
                  </a:lnTo>
                  <a:lnTo>
                    <a:pt x="0"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099" name="Freeform 19">
              <a:extLst>
                <a:ext uri="{FF2B5EF4-FFF2-40B4-BE49-F238E27FC236}">
                  <a16:creationId xmlns:a16="http://schemas.microsoft.com/office/drawing/2014/main" id="{192C51B9-0B0B-503B-2A5E-EB7B399ECE97}"/>
                </a:ext>
              </a:extLst>
            </p:cNvPr>
            <p:cNvSpPr>
              <a:spLocks/>
            </p:cNvSpPr>
            <p:nvPr/>
          </p:nvSpPr>
          <p:spPr bwMode="auto">
            <a:xfrm flipH="1">
              <a:off x="4661" y="2844"/>
              <a:ext cx="45" cy="21"/>
            </a:xfrm>
            <a:custGeom>
              <a:avLst/>
              <a:gdLst>
                <a:gd name="T0" fmla="*/ 0 w 620"/>
                <a:gd name="T1" fmla="*/ 0 h 302"/>
                <a:gd name="T2" fmla="*/ 0 w 620"/>
                <a:gd name="T3" fmla="*/ 0 h 302"/>
                <a:gd name="T4" fmla="*/ 0 w 620"/>
                <a:gd name="T5" fmla="*/ 0 h 302"/>
                <a:gd name="T6" fmla="*/ 0 w 620"/>
                <a:gd name="T7" fmla="*/ 0 h 302"/>
                <a:gd name="T8" fmla="*/ 0 w 620"/>
                <a:gd name="T9" fmla="*/ 0 h 302"/>
                <a:gd name="T10" fmla="*/ 0 w 620"/>
                <a:gd name="T11" fmla="*/ 0 h 302"/>
                <a:gd name="T12" fmla="*/ 0 w 620"/>
                <a:gd name="T13" fmla="*/ 0 h 302"/>
                <a:gd name="T14" fmla="*/ 0 w 620"/>
                <a:gd name="T15" fmla="*/ 0 h 302"/>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302"/>
                <a:gd name="T26" fmla="*/ 620 w 620"/>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302">
                  <a:moveTo>
                    <a:pt x="0" y="302"/>
                  </a:moveTo>
                  <a:lnTo>
                    <a:pt x="106" y="226"/>
                  </a:lnTo>
                  <a:lnTo>
                    <a:pt x="153" y="226"/>
                  </a:lnTo>
                  <a:lnTo>
                    <a:pt x="408" y="102"/>
                  </a:lnTo>
                  <a:lnTo>
                    <a:pt x="620" y="95"/>
                  </a:lnTo>
                  <a:lnTo>
                    <a:pt x="620" y="0"/>
                  </a:lnTo>
                  <a:lnTo>
                    <a:pt x="213" y="47"/>
                  </a:lnTo>
                  <a:lnTo>
                    <a:pt x="0" y="30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00" name="Freeform 20">
              <a:extLst>
                <a:ext uri="{FF2B5EF4-FFF2-40B4-BE49-F238E27FC236}">
                  <a16:creationId xmlns:a16="http://schemas.microsoft.com/office/drawing/2014/main" id="{1F177F72-C103-66A3-7E49-AD19DC9226E0}"/>
                </a:ext>
              </a:extLst>
            </p:cNvPr>
            <p:cNvSpPr>
              <a:spLocks/>
            </p:cNvSpPr>
            <p:nvPr/>
          </p:nvSpPr>
          <p:spPr bwMode="auto">
            <a:xfrm flipH="1">
              <a:off x="4632" y="2847"/>
              <a:ext cx="15" cy="13"/>
            </a:xfrm>
            <a:custGeom>
              <a:avLst/>
              <a:gdLst>
                <a:gd name="T0" fmla="*/ 0 w 205"/>
                <a:gd name="T1" fmla="*/ 0 h 164"/>
                <a:gd name="T2" fmla="*/ 0 w 205"/>
                <a:gd name="T3" fmla="*/ 0 h 164"/>
                <a:gd name="T4" fmla="*/ 0 w 205"/>
                <a:gd name="T5" fmla="*/ 0 h 164"/>
                <a:gd name="T6" fmla="*/ 0 w 205"/>
                <a:gd name="T7" fmla="*/ 0 h 164"/>
                <a:gd name="T8" fmla="*/ 0 60000 65536"/>
                <a:gd name="T9" fmla="*/ 0 60000 65536"/>
                <a:gd name="T10" fmla="*/ 0 60000 65536"/>
                <a:gd name="T11" fmla="*/ 0 60000 65536"/>
                <a:gd name="T12" fmla="*/ 0 w 205"/>
                <a:gd name="T13" fmla="*/ 0 h 164"/>
                <a:gd name="T14" fmla="*/ 205 w 205"/>
                <a:gd name="T15" fmla="*/ 164 h 164"/>
              </a:gdLst>
              <a:ahLst/>
              <a:cxnLst>
                <a:cxn ang="T8">
                  <a:pos x="T0" y="T1"/>
                </a:cxn>
                <a:cxn ang="T9">
                  <a:pos x="T2" y="T3"/>
                </a:cxn>
                <a:cxn ang="T10">
                  <a:pos x="T4" y="T5"/>
                </a:cxn>
                <a:cxn ang="T11">
                  <a:pos x="T6" y="T7"/>
                </a:cxn>
              </a:cxnLst>
              <a:rect l="T12" t="T13" r="T14" b="T15"/>
              <a:pathLst>
                <a:path w="205" h="164">
                  <a:moveTo>
                    <a:pt x="0" y="0"/>
                  </a:moveTo>
                  <a:lnTo>
                    <a:pt x="205" y="164"/>
                  </a:lnTo>
                  <a:lnTo>
                    <a:pt x="146"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01" name="Freeform 21">
              <a:extLst>
                <a:ext uri="{FF2B5EF4-FFF2-40B4-BE49-F238E27FC236}">
                  <a16:creationId xmlns:a16="http://schemas.microsoft.com/office/drawing/2014/main" id="{273167D7-AA6E-0C34-53E6-8EAFFBC7AE86}"/>
                </a:ext>
              </a:extLst>
            </p:cNvPr>
            <p:cNvSpPr>
              <a:spLocks/>
            </p:cNvSpPr>
            <p:nvPr/>
          </p:nvSpPr>
          <p:spPr bwMode="auto">
            <a:xfrm flipH="1">
              <a:off x="4632" y="2847"/>
              <a:ext cx="15" cy="13"/>
            </a:xfrm>
            <a:custGeom>
              <a:avLst/>
              <a:gdLst>
                <a:gd name="T0" fmla="*/ 0 w 205"/>
                <a:gd name="T1" fmla="*/ 0 h 164"/>
                <a:gd name="T2" fmla="*/ 0 w 205"/>
                <a:gd name="T3" fmla="*/ 0 h 164"/>
                <a:gd name="T4" fmla="*/ 0 w 205"/>
                <a:gd name="T5" fmla="*/ 0 h 164"/>
                <a:gd name="T6" fmla="*/ 0 w 205"/>
                <a:gd name="T7" fmla="*/ 0 h 164"/>
                <a:gd name="T8" fmla="*/ 0 60000 65536"/>
                <a:gd name="T9" fmla="*/ 0 60000 65536"/>
                <a:gd name="T10" fmla="*/ 0 60000 65536"/>
                <a:gd name="T11" fmla="*/ 0 60000 65536"/>
                <a:gd name="T12" fmla="*/ 0 w 205"/>
                <a:gd name="T13" fmla="*/ 0 h 164"/>
                <a:gd name="T14" fmla="*/ 205 w 205"/>
                <a:gd name="T15" fmla="*/ 164 h 164"/>
              </a:gdLst>
              <a:ahLst/>
              <a:cxnLst>
                <a:cxn ang="T8">
                  <a:pos x="T0" y="T1"/>
                </a:cxn>
                <a:cxn ang="T9">
                  <a:pos x="T2" y="T3"/>
                </a:cxn>
                <a:cxn ang="T10">
                  <a:pos x="T4" y="T5"/>
                </a:cxn>
                <a:cxn ang="T11">
                  <a:pos x="T6" y="T7"/>
                </a:cxn>
              </a:cxnLst>
              <a:rect l="T12" t="T13" r="T14" b="T15"/>
              <a:pathLst>
                <a:path w="205" h="164">
                  <a:moveTo>
                    <a:pt x="0" y="0"/>
                  </a:moveTo>
                  <a:lnTo>
                    <a:pt x="205" y="164"/>
                  </a:lnTo>
                  <a:lnTo>
                    <a:pt x="146" y="14"/>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02" name="Freeform 22">
              <a:extLst>
                <a:ext uri="{FF2B5EF4-FFF2-40B4-BE49-F238E27FC236}">
                  <a16:creationId xmlns:a16="http://schemas.microsoft.com/office/drawing/2014/main" id="{9C2CEED8-0DDA-0443-A385-29A81B185D69}"/>
                </a:ext>
              </a:extLst>
            </p:cNvPr>
            <p:cNvSpPr>
              <a:spLocks/>
            </p:cNvSpPr>
            <p:nvPr/>
          </p:nvSpPr>
          <p:spPr bwMode="auto">
            <a:xfrm flipH="1">
              <a:off x="4549" y="2817"/>
              <a:ext cx="49" cy="81"/>
            </a:xfrm>
            <a:custGeom>
              <a:avLst/>
              <a:gdLst>
                <a:gd name="T0" fmla="*/ 0 w 679"/>
                <a:gd name="T1" fmla="*/ 0 h 1136"/>
                <a:gd name="T2" fmla="*/ 0 w 679"/>
                <a:gd name="T3" fmla="*/ 0 h 1136"/>
                <a:gd name="T4" fmla="*/ 0 w 679"/>
                <a:gd name="T5" fmla="*/ 0 h 1136"/>
                <a:gd name="T6" fmla="*/ 0 w 679"/>
                <a:gd name="T7" fmla="*/ 0 h 1136"/>
                <a:gd name="T8" fmla="*/ 0 w 679"/>
                <a:gd name="T9" fmla="*/ 0 h 1136"/>
                <a:gd name="T10" fmla="*/ 0 w 679"/>
                <a:gd name="T11" fmla="*/ 0 h 1136"/>
                <a:gd name="T12" fmla="*/ 0 w 679"/>
                <a:gd name="T13" fmla="*/ 0 h 1136"/>
                <a:gd name="T14" fmla="*/ 0 w 679"/>
                <a:gd name="T15" fmla="*/ 0 h 1136"/>
                <a:gd name="T16" fmla="*/ 0 w 679"/>
                <a:gd name="T17" fmla="*/ 0 h 1136"/>
                <a:gd name="T18" fmla="*/ 0 w 679"/>
                <a:gd name="T19" fmla="*/ 0 h 1136"/>
                <a:gd name="T20" fmla="*/ 0 w 679"/>
                <a:gd name="T21" fmla="*/ 0 h 1136"/>
                <a:gd name="T22" fmla="*/ 0 w 679"/>
                <a:gd name="T23" fmla="*/ 0 h 1136"/>
                <a:gd name="T24" fmla="*/ 0 w 679"/>
                <a:gd name="T25" fmla="*/ 0 h 1136"/>
                <a:gd name="T26" fmla="*/ 0 w 679"/>
                <a:gd name="T27" fmla="*/ 0 h 1136"/>
                <a:gd name="T28" fmla="*/ 0 w 679"/>
                <a:gd name="T29" fmla="*/ 0 h 1136"/>
                <a:gd name="T30" fmla="*/ 0 w 679"/>
                <a:gd name="T31" fmla="*/ 0 h 1136"/>
                <a:gd name="T32" fmla="*/ 0 w 679"/>
                <a:gd name="T33" fmla="*/ 0 h 1136"/>
                <a:gd name="T34" fmla="*/ 0 w 679"/>
                <a:gd name="T35" fmla="*/ 0 h 1136"/>
                <a:gd name="T36" fmla="*/ 0 w 679"/>
                <a:gd name="T37" fmla="*/ 0 h 1136"/>
                <a:gd name="T38" fmla="*/ 0 w 679"/>
                <a:gd name="T39" fmla="*/ 0 h 1136"/>
                <a:gd name="T40" fmla="*/ 0 w 679"/>
                <a:gd name="T41" fmla="*/ 0 h 1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9"/>
                <a:gd name="T64" fmla="*/ 0 h 1136"/>
                <a:gd name="T65" fmla="*/ 679 w 679"/>
                <a:gd name="T66" fmla="*/ 1136 h 1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9" h="1136">
                  <a:moveTo>
                    <a:pt x="19" y="278"/>
                  </a:moveTo>
                  <a:lnTo>
                    <a:pt x="220" y="113"/>
                  </a:lnTo>
                  <a:lnTo>
                    <a:pt x="298" y="113"/>
                  </a:lnTo>
                  <a:lnTo>
                    <a:pt x="496" y="0"/>
                  </a:lnTo>
                  <a:lnTo>
                    <a:pt x="679" y="95"/>
                  </a:lnTo>
                  <a:lnTo>
                    <a:pt x="672" y="259"/>
                  </a:lnTo>
                  <a:lnTo>
                    <a:pt x="512" y="190"/>
                  </a:lnTo>
                  <a:lnTo>
                    <a:pt x="351" y="190"/>
                  </a:lnTo>
                  <a:lnTo>
                    <a:pt x="220" y="278"/>
                  </a:lnTo>
                  <a:lnTo>
                    <a:pt x="191" y="383"/>
                  </a:lnTo>
                  <a:lnTo>
                    <a:pt x="347" y="383"/>
                  </a:lnTo>
                  <a:lnTo>
                    <a:pt x="429" y="485"/>
                  </a:lnTo>
                  <a:lnTo>
                    <a:pt x="429" y="591"/>
                  </a:lnTo>
                  <a:lnTo>
                    <a:pt x="97" y="460"/>
                  </a:lnTo>
                  <a:lnTo>
                    <a:pt x="74" y="517"/>
                  </a:lnTo>
                  <a:lnTo>
                    <a:pt x="213" y="830"/>
                  </a:lnTo>
                  <a:lnTo>
                    <a:pt x="444" y="1136"/>
                  </a:lnTo>
                  <a:lnTo>
                    <a:pt x="127" y="860"/>
                  </a:lnTo>
                  <a:lnTo>
                    <a:pt x="15" y="637"/>
                  </a:lnTo>
                  <a:lnTo>
                    <a:pt x="0" y="354"/>
                  </a:lnTo>
                  <a:lnTo>
                    <a:pt x="19"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03" name="Freeform 23">
              <a:extLst>
                <a:ext uri="{FF2B5EF4-FFF2-40B4-BE49-F238E27FC236}">
                  <a16:creationId xmlns:a16="http://schemas.microsoft.com/office/drawing/2014/main" id="{FF22D661-3252-4A8A-F7D8-A405862E3D2D}"/>
                </a:ext>
              </a:extLst>
            </p:cNvPr>
            <p:cNvSpPr>
              <a:spLocks/>
            </p:cNvSpPr>
            <p:nvPr/>
          </p:nvSpPr>
          <p:spPr bwMode="auto">
            <a:xfrm flipH="1">
              <a:off x="4549" y="2817"/>
              <a:ext cx="49" cy="81"/>
            </a:xfrm>
            <a:custGeom>
              <a:avLst/>
              <a:gdLst>
                <a:gd name="T0" fmla="*/ 0 w 679"/>
                <a:gd name="T1" fmla="*/ 0 h 1136"/>
                <a:gd name="T2" fmla="*/ 0 w 679"/>
                <a:gd name="T3" fmla="*/ 0 h 1136"/>
                <a:gd name="T4" fmla="*/ 0 w 679"/>
                <a:gd name="T5" fmla="*/ 0 h 1136"/>
                <a:gd name="T6" fmla="*/ 0 w 679"/>
                <a:gd name="T7" fmla="*/ 0 h 1136"/>
                <a:gd name="T8" fmla="*/ 0 w 679"/>
                <a:gd name="T9" fmla="*/ 0 h 1136"/>
                <a:gd name="T10" fmla="*/ 0 w 679"/>
                <a:gd name="T11" fmla="*/ 0 h 1136"/>
                <a:gd name="T12" fmla="*/ 0 w 679"/>
                <a:gd name="T13" fmla="*/ 0 h 1136"/>
                <a:gd name="T14" fmla="*/ 0 w 679"/>
                <a:gd name="T15" fmla="*/ 0 h 1136"/>
                <a:gd name="T16" fmla="*/ 0 w 679"/>
                <a:gd name="T17" fmla="*/ 0 h 1136"/>
                <a:gd name="T18" fmla="*/ 0 w 679"/>
                <a:gd name="T19" fmla="*/ 0 h 1136"/>
                <a:gd name="T20" fmla="*/ 0 w 679"/>
                <a:gd name="T21" fmla="*/ 0 h 1136"/>
                <a:gd name="T22" fmla="*/ 0 w 679"/>
                <a:gd name="T23" fmla="*/ 0 h 1136"/>
                <a:gd name="T24" fmla="*/ 0 w 679"/>
                <a:gd name="T25" fmla="*/ 0 h 1136"/>
                <a:gd name="T26" fmla="*/ 0 w 679"/>
                <a:gd name="T27" fmla="*/ 0 h 1136"/>
                <a:gd name="T28" fmla="*/ 0 w 679"/>
                <a:gd name="T29" fmla="*/ 0 h 1136"/>
                <a:gd name="T30" fmla="*/ 0 w 679"/>
                <a:gd name="T31" fmla="*/ 0 h 1136"/>
                <a:gd name="T32" fmla="*/ 0 w 679"/>
                <a:gd name="T33" fmla="*/ 0 h 1136"/>
                <a:gd name="T34" fmla="*/ 0 w 679"/>
                <a:gd name="T35" fmla="*/ 0 h 1136"/>
                <a:gd name="T36" fmla="*/ 0 w 679"/>
                <a:gd name="T37" fmla="*/ 0 h 1136"/>
                <a:gd name="T38" fmla="*/ 0 w 679"/>
                <a:gd name="T39" fmla="*/ 0 h 1136"/>
                <a:gd name="T40" fmla="*/ 0 w 679"/>
                <a:gd name="T41" fmla="*/ 0 h 1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9"/>
                <a:gd name="T64" fmla="*/ 0 h 1136"/>
                <a:gd name="T65" fmla="*/ 679 w 679"/>
                <a:gd name="T66" fmla="*/ 1136 h 1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9" h="1136">
                  <a:moveTo>
                    <a:pt x="19" y="278"/>
                  </a:moveTo>
                  <a:lnTo>
                    <a:pt x="220" y="113"/>
                  </a:lnTo>
                  <a:lnTo>
                    <a:pt x="298" y="113"/>
                  </a:lnTo>
                  <a:lnTo>
                    <a:pt x="496" y="0"/>
                  </a:lnTo>
                  <a:lnTo>
                    <a:pt x="679" y="95"/>
                  </a:lnTo>
                  <a:lnTo>
                    <a:pt x="672" y="259"/>
                  </a:lnTo>
                  <a:lnTo>
                    <a:pt x="512" y="190"/>
                  </a:lnTo>
                  <a:lnTo>
                    <a:pt x="351" y="190"/>
                  </a:lnTo>
                  <a:lnTo>
                    <a:pt x="220" y="278"/>
                  </a:lnTo>
                  <a:lnTo>
                    <a:pt x="191" y="383"/>
                  </a:lnTo>
                  <a:lnTo>
                    <a:pt x="347" y="383"/>
                  </a:lnTo>
                  <a:lnTo>
                    <a:pt x="429" y="485"/>
                  </a:lnTo>
                  <a:lnTo>
                    <a:pt x="429" y="591"/>
                  </a:lnTo>
                  <a:lnTo>
                    <a:pt x="97" y="460"/>
                  </a:lnTo>
                  <a:lnTo>
                    <a:pt x="74" y="517"/>
                  </a:lnTo>
                  <a:lnTo>
                    <a:pt x="213" y="830"/>
                  </a:lnTo>
                  <a:lnTo>
                    <a:pt x="444" y="1136"/>
                  </a:lnTo>
                  <a:lnTo>
                    <a:pt x="127" y="860"/>
                  </a:lnTo>
                  <a:lnTo>
                    <a:pt x="15" y="637"/>
                  </a:lnTo>
                  <a:lnTo>
                    <a:pt x="0" y="354"/>
                  </a:lnTo>
                  <a:lnTo>
                    <a:pt x="19" y="27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04" name="Freeform 24">
              <a:extLst>
                <a:ext uri="{FF2B5EF4-FFF2-40B4-BE49-F238E27FC236}">
                  <a16:creationId xmlns:a16="http://schemas.microsoft.com/office/drawing/2014/main" id="{687F7709-7B04-ABA7-A378-9DCB251942E5}"/>
                </a:ext>
              </a:extLst>
            </p:cNvPr>
            <p:cNvSpPr>
              <a:spLocks/>
            </p:cNvSpPr>
            <p:nvPr/>
          </p:nvSpPr>
          <p:spPr bwMode="auto">
            <a:xfrm flipH="1">
              <a:off x="4550" y="2769"/>
              <a:ext cx="28" cy="57"/>
            </a:xfrm>
            <a:custGeom>
              <a:avLst/>
              <a:gdLst>
                <a:gd name="T0" fmla="*/ 0 w 381"/>
                <a:gd name="T1" fmla="*/ 0 h 789"/>
                <a:gd name="T2" fmla="*/ 0 w 381"/>
                <a:gd name="T3" fmla="*/ 0 h 789"/>
                <a:gd name="T4" fmla="*/ 0 w 381"/>
                <a:gd name="T5" fmla="*/ 0 h 789"/>
                <a:gd name="T6" fmla="*/ 0 w 381"/>
                <a:gd name="T7" fmla="*/ 0 h 789"/>
                <a:gd name="T8" fmla="*/ 0 w 381"/>
                <a:gd name="T9" fmla="*/ 0 h 789"/>
                <a:gd name="T10" fmla="*/ 0 w 381"/>
                <a:gd name="T11" fmla="*/ 0 h 789"/>
                <a:gd name="T12" fmla="*/ 0 60000 65536"/>
                <a:gd name="T13" fmla="*/ 0 60000 65536"/>
                <a:gd name="T14" fmla="*/ 0 60000 65536"/>
                <a:gd name="T15" fmla="*/ 0 60000 65536"/>
                <a:gd name="T16" fmla="*/ 0 60000 65536"/>
                <a:gd name="T17" fmla="*/ 0 60000 65536"/>
                <a:gd name="T18" fmla="*/ 0 w 381"/>
                <a:gd name="T19" fmla="*/ 0 h 789"/>
                <a:gd name="T20" fmla="*/ 381 w 381"/>
                <a:gd name="T21" fmla="*/ 789 h 789"/>
              </a:gdLst>
              <a:ahLst/>
              <a:cxnLst>
                <a:cxn ang="T12">
                  <a:pos x="T0" y="T1"/>
                </a:cxn>
                <a:cxn ang="T13">
                  <a:pos x="T2" y="T3"/>
                </a:cxn>
                <a:cxn ang="T14">
                  <a:pos x="T4" y="T5"/>
                </a:cxn>
                <a:cxn ang="T15">
                  <a:pos x="T6" y="T7"/>
                </a:cxn>
                <a:cxn ang="T16">
                  <a:pos x="T8" y="T9"/>
                </a:cxn>
                <a:cxn ang="T17">
                  <a:pos x="T10" y="T11"/>
                </a:cxn>
              </a:cxnLst>
              <a:rect l="T18" t="T19" r="T20" b="T21"/>
              <a:pathLst>
                <a:path w="381" h="789">
                  <a:moveTo>
                    <a:pt x="0" y="40"/>
                  </a:moveTo>
                  <a:lnTo>
                    <a:pt x="153" y="422"/>
                  </a:lnTo>
                  <a:lnTo>
                    <a:pt x="381" y="789"/>
                  </a:lnTo>
                  <a:lnTo>
                    <a:pt x="221" y="255"/>
                  </a:lnTo>
                  <a:lnTo>
                    <a:pt x="195" y="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05" name="Freeform 25">
              <a:extLst>
                <a:ext uri="{FF2B5EF4-FFF2-40B4-BE49-F238E27FC236}">
                  <a16:creationId xmlns:a16="http://schemas.microsoft.com/office/drawing/2014/main" id="{F18E03AD-CE9C-767E-06F8-F2E76582437B}"/>
                </a:ext>
              </a:extLst>
            </p:cNvPr>
            <p:cNvSpPr>
              <a:spLocks/>
            </p:cNvSpPr>
            <p:nvPr/>
          </p:nvSpPr>
          <p:spPr bwMode="auto">
            <a:xfrm flipH="1">
              <a:off x="4550" y="2769"/>
              <a:ext cx="28" cy="57"/>
            </a:xfrm>
            <a:custGeom>
              <a:avLst/>
              <a:gdLst>
                <a:gd name="T0" fmla="*/ 0 w 381"/>
                <a:gd name="T1" fmla="*/ 0 h 789"/>
                <a:gd name="T2" fmla="*/ 0 w 381"/>
                <a:gd name="T3" fmla="*/ 0 h 789"/>
                <a:gd name="T4" fmla="*/ 0 w 381"/>
                <a:gd name="T5" fmla="*/ 0 h 789"/>
                <a:gd name="T6" fmla="*/ 0 w 381"/>
                <a:gd name="T7" fmla="*/ 0 h 789"/>
                <a:gd name="T8" fmla="*/ 0 w 381"/>
                <a:gd name="T9" fmla="*/ 0 h 789"/>
                <a:gd name="T10" fmla="*/ 0 w 381"/>
                <a:gd name="T11" fmla="*/ 0 h 789"/>
                <a:gd name="T12" fmla="*/ 0 60000 65536"/>
                <a:gd name="T13" fmla="*/ 0 60000 65536"/>
                <a:gd name="T14" fmla="*/ 0 60000 65536"/>
                <a:gd name="T15" fmla="*/ 0 60000 65536"/>
                <a:gd name="T16" fmla="*/ 0 60000 65536"/>
                <a:gd name="T17" fmla="*/ 0 60000 65536"/>
                <a:gd name="T18" fmla="*/ 0 w 381"/>
                <a:gd name="T19" fmla="*/ 0 h 789"/>
                <a:gd name="T20" fmla="*/ 381 w 381"/>
                <a:gd name="T21" fmla="*/ 789 h 789"/>
              </a:gdLst>
              <a:ahLst/>
              <a:cxnLst>
                <a:cxn ang="T12">
                  <a:pos x="T0" y="T1"/>
                </a:cxn>
                <a:cxn ang="T13">
                  <a:pos x="T2" y="T3"/>
                </a:cxn>
                <a:cxn ang="T14">
                  <a:pos x="T4" y="T5"/>
                </a:cxn>
                <a:cxn ang="T15">
                  <a:pos x="T6" y="T7"/>
                </a:cxn>
                <a:cxn ang="T16">
                  <a:pos x="T8" y="T9"/>
                </a:cxn>
                <a:cxn ang="T17">
                  <a:pos x="T10" y="T11"/>
                </a:cxn>
              </a:cxnLst>
              <a:rect l="T18" t="T19" r="T20" b="T21"/>
              <a:pathLst>
                <a:path w="381" h="789">
                  <a:moveTo>
                    <a:pt x="0" y="40"/>
                  </a:moveTo>
                  <a:lnTo>
                    <a:pt x="153" y="422"/>
                  </a:lnTo>
                  <a:lnTo>
                    <a:pt x="381" y="789"/>
                  </a:lnTo>
                  <a:lnTo>
                    <a:pt x="221" y="255"/>
                  </a:lnTo>
                  <a:lnTo>
                    <a:pt x="195" y="0"/>
                  </a:lnTo>
                  <a:lnTo>
                    <a:pt x="0" y="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06" name="Freeform 26">
              <a:extLst>
                <a:ext uri="{FF2B5EF4-FFF2-40B4-BE49-F238E27FC236}">
                  <a16:creationId xmlns:a16="http://schemas.microsoft.com/office/drawing/2014/main" id="{5211709C-9FF3-70E9-10E4-A2FE2B627E04}"/>
                </a:ext>
              </a:extLst>
            </p:cNvPr>
            <p:cNvSpPr>
              <a:spLocks/>
            </p:cNvSpPr>
            <p:nvPr/>
          </p:nvSpPr>
          <p:spPr bwMode="auto">
            <a:xfrm flipH="1">
              <a:off x="4632" y="2988"/>
              <a:ext cx="44" cy="15"/>
            </a:xfrm>
            <a:custGeom>
              <a:avLst/>
              <a:gdLst>
                <a:gd name="T0" fmla="*/ 0 w 611"/>
                <a:gd name="T1" fmla="*/ 0 h 226"/>
                <a:gd name="T2" fmla="*/ 0 w 611"/>
                <a:gd name="T3" fmla="*/ 0 h 226"/>
                <a:gd name="T4" fmla="*/ 0 w 611"/>
                <a:gd name="T5" fmla="*/ 0 h 226"/>
                <a:gd name="T6" fmla="*/ 0 w 611"/>
                <a:gd name="T7" fmla="*/ 0 h 226"/>
                <a:gd name="T8" fmla="*/ 0 w 611"/>
                <a:gd name="T9" fmla="*/ 0 h 226"/>
                <a:gd name="T10" fmla="*/ 0 w 611"/>
                <a:gd name="T11" fmla="*/ 0 h 226"/>
                <a:gd name="T12" fmla="*/ 0 w 611"/>
                <a:gd name="T13" fmla="*/ 0 h 226"/>
                <a:gd name="T14" fmla="*/ 0 60000 65536"/>
                <a:gd name="T15" fmla="*/ 0 60000 65536"/>
                <a:gd name="T16" fmla="*/ 0 60000 65536"/>
                <a:gd name="T17" fmla="*/ 0 60000 65536"/>
                <a:gd name="T18" fmla="*/ 0 60000 65536"/>
                <a:gd name="T19" fmla="*/ 0 60000 65536"/>
                <a:gd name="T20" fmla="*/ 0 60000 65536"/>
                <a:gd name="T21" fmla="*/ 0 w 611"/>
                <a:gd name="T22" fmla="*/ 0 h 226"/>
                <a:gd name="T23" fmla="*/ 611 w 611"/>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1" h="226">
                  <a:moveTo>
                    <a:pt x="0" y="226"/>
                  </a:moveTo>
                  <a:lnTo>
                    <a:pt x="145" y="0"/>
                  </a:lnTo>
                  <a:lnTo>
                    <a:pt x="309" y="0"/>
                  </a:lnTo>
                  <a:lnTo>
                    <a:pt x="611" y="123"/>
                  </a:lnTo>
                  <a:lnTo>
                    <a:pt x="224" y="123"/>
                  </a:lnTo>
                  <a:lnTo>
                    <a:pt x="63"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07" name="Freeform 27">
              <a:extLst>
                <a:ext uri="{FF2B5EF4-FFF2-40B4-BE49-F238E27FC236}">
                  <a16:creationId xmlns:a16="http://schemas.microsoft.com/office/drawing/2014/main" id="{54452516-B4CC-09A7-CF68-E4D82601A40E}"/>
                </a:ext>
              </a:extLst>
            </p:cNvPr>
            <p:cNvSpPr>
              <a:spLocks/>
            </p:cNvSpPr>
            <p:nvPr/>
          </p:nvSpPr>
          <p:spPr bwMode="auto">
            <a:xfrm flipH="1">
              <a:off x="4632" y="2988"/>
              <a:ext cx="44" cy="15"/>
            </a:xfrm>
            <a:custGeom>
              <a:avLst/>
              <a:gdLst>
                <a:gd name="T0" fmla="*/ 0 w 611"/>
                <a:gd name="T1" fmla="*/ 0 h 226"/>
                <a:gd name="T2" fmla="*/ 0 w 611"/>
                <a:gd name="T3" fmla="*/ 0 h 226"/>
                <a:gd name="T4" fmla="*/ 0 w 611"/>
                <a:gd name="T5" fmla="*/ 0 h 226"/>
                <a:gd name="T6" fmla="*/ 0 w 611"/>
                <a:gd name="T7" fmla="*/ 0 h 226"/>
                <a:gd name="T8" fmla="*/ 0 w 611"/>
                <a:gd name="T9" fmla="*/ 0 h 226"/>
                <a:gd name="T10" fmla="*/ 0 w 611"/>
                <a:gd name="T11" fmla="*/ 0 h 226"/>
                <a:gd name="T12" fmla="*/ 0 w 611"/>
                <a:gd name="T13" fmla="*/ 0 h 226"/>
                <a:gd name="T14" fmla="*/ 0 60000 65536"/>
                <a:gd name="T15" fmla="*/ 0 60000 65536"/>
                <a:gd name="T16" fmla="*/ 0 60000 65536"/>
                <a:gd name="T17" fmla="*/ 0 60000 65536"/>
                <a:gd name="T18" fmla="*/ 0 60000 65536"/>
                <a:gd name="T19" fmla="*/ 0 60000 65536"/>
                <a:gd name="T20" fmla="*/ 0 60000 65536"/>
                <a:gd name="T21" fmla="*/ 0 w 611"/>
                <a:gd name="T22" fmla="*/ 0 h 226"/>
                <a:gd name="T23" fmla="*/ 611 w 611"/>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1" h="226">
                  <a:moveTo>
                    <a:pt x="0" y="226"/>
                  </a:moveTo>
                  <a:lnTo>
                    <a:pt x="145" y="0"/>
                  </a:lnTo>
                  <a:lnTo>
                    <a:pt x="309" y="0"/>
                  </a:lnTo>
                  <a:lnTo>
                    <a:pt x="611" y="123"/>
                  </a:lnTo>
                  <a:lnTo>
                    <a:pt x="224" y="123"/>
                  </a:lnTo>
                  <a:lnTo>
                    <a:pt x="63" y="226"/>
                  </a:lnTo>
                  <a:lnTo>
                    <a:pt x="0" y="2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08" name="Freeform 28">
              <a:extLst>
                <a:ext uri="{FF2B5EF4-FFF2-40B4-BE49-F238E27FC236}">
                  <a16:creationId xmlns:a16="http://schemas.microsoft.com/office/drawing/2014/main" id="{1D13C30D-1E46-126D-7B8C-D6884714D87C}"/>
                </a:ext>
              </a:extLst>
            </p:cNvPr>
            <p:cNvSpPr>
              <a:spLocks/>
            </p:cNvSpPr>
            <p:nvPr/>
          </p:nvSpPr>
          <p:spPr bwMode="auto">
            <a:xfrm flipH="1">
              <a:off x="4585" y="3017"/>
              <a:ext cx="54" cy="18"/>
            </a:xfrm>
            <a:custGeom>
              <a:avLst/>
              <a:gdLst>
                <a:gd name="T0" fmla="*/ 0 w 766"/>
                <a:gd name="T1" fmla="*/ 0 h 229"/>
                <a:gd name="T2" fmla="*/ 0 w 766"/>
                <a:gd name="T3" fmla="*/ 0 h 229"/>
                <a:gd name="T4" fmla="*/ 0 w 766"/>
                <a:gd name="T5" fmla="*/ 0 h 229"/>
                <a:gd name="T6" fmla="*/ 0 w 766"/>
                <a:gd name="T7" fmla="*/ 0 h 229"/>
                <a:gd name="T8" fmla="*/ 0 w 766"/>
                <a:gd name="T9" fmla="*/ 0 h 229"/>
                <a:gd name="T10" fmla="*/ 0 w 766"/>
                <a:gd name="T11" fmla="*/ 0 h 229"/>
                <a:gd name="T12" fmla="*/ 0 w 766"/>
                <a:gd name="T13" fmla="*/ 0 h 229"/>
                <a:gd name="T14" fmla="*/ 0 60000 65536"/>
                <a:gd name="T15" fmla="*/ 0 60000 65536"/>
                <a:gd name="T16" fmla="*/ 0 60000 65536"/>
                <a:gd name="T17" fmla="*/ 0 60000 65536"/>
                <a:gd name="T18" fmla="*/ 0 60000 65536"/>
                <a:gd name="T19" fmla="*/ 0 60000 65536"/>
                <a:gd name="T20" fmla="*/ 0 60000 65536"/>
                <a:gd name="T21" fmla="*/ 0 w 766"/>
                <a:gd name="T22" fmla="*/ 0 h 229"/>
                <a:gd name="T23" fmla="*/ 766 w 766"/>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6" h="229">
                  <a:moveTo>
                    <a:pt x="0" y="211"/>
                  </a:moveTo>
                  <a:lnTo>
                    <a:pt x="194" y="0"/>
                  </a:lnTo>
                  <a:lnTo>
                    <a:pt x="649" y="0"/>
                  </a:lnTo>
                  <a:lnTo>
                    <a:pt x="766" y="69"/>
                  </a:lnTo>
                  <a:lnTo>
                    <a:pt x="623" y="69"/>
                  </a:lnTo>
                  <a:lnTo>
                    <a:pt x="415" y="229"/>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09" name="Freeform 29">
              <a:extLst>
                <a:ext uri="{FF2B5EF4-FFF2-40B4-BE49-F238E27FC236}">
                  <a16:creationId xmlns:a16="http://schemas.microsoft.com/office/drawing/2014/main" id="{66DAD9E3-2537-B989-2692-E6577C500202}"/>
                </a:ext>
              </a:extLst>
            </p:cNvPr>
            <p:cNvSpPr>
              <a:spLocks/>
            </p:cNvSpPr>
            <p:nvPr/>
          </p:nvSpPr>
          <p:spPr bwMode="auto">
            <a:xfrm flipH="1">
              <a:off x="4585" y="3017"/>
              <a:ext cx="54" cy="18"/>
            </a:xfrm>
            <a:custGeom>
              <a:avLst/>
              <a:gdLst>
                <a:gd name="T0" fmla="*/ 0 w 766"/>
                <a:gd name="T1" fmla="*/ 0 h 229"/>
                <a:gd name="T2" fmla="*/ 0 w 766"/>
                <a:gd name="T3" fmla="*/ 0 h 229"/>
                <a:gd name="T4" fmla="*/ 0 w 766"/>
                <a:gd name="T5" fmla="*/ 0 h 229"/>
                <a:gd name="T6" fmla="*/ 0 w 766"/>
                <a:gd name="T7" fmla="*/ 0 h 229"/>
                <a:gd name="T8" fmla="*/ 0 w 766"/>
                <a:gd name="T9" fmla="*/ 0 h 229"/>
                <a:gd name="T10" fmla="*/ 0 w 766"/>
                <a:gd name="T11" fmla="*/ 0 h 229"/>
                <a:gd name="T12" fmla="*/ 0 w 766"/>
                <a:gd name="T13" fmla="*/ 0 h 229"/>
                <a:gd name="T14" fmla="*/ 0 60000 65536"/>
                <a:gd name="T15" fmla="*/ 0 60000 65536"/>
                <a:gd name="T16" fmla="*/ 0 60000 65536"/>
                <a:gd name="T17" fmla="*/ 0 60000 65536"/>
                <a:gd name="T18" fmla="*/ 0 60000 65536"/>
                <a:gd name="T19" fmla="*/ 0 60000 65536"/>
                <a:gd name="T20" fmla="*/ 0 60000 65536"/>
                <a:gd name="T21" fmla="*/ 0 w 766"/>
                <a:gd name="T22" fmla="*/ 0 h 229"/>
                <a:gd name="T23" fmla="*/ 766 w 766"/>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6" h="229">
                  <a:moveTo>
                    <a:pt x="0" y="211"/>
                  </a:moveTo>
                  <a:lnTo>
                    <a:pt x="194" y="0"/>
                  </a:lnTo>
                  <a:lnTo>
                    <a:pt x="649" y="0"/>
                  </a:lnTo>
                  <a:lnTo>
                    <a:pt x="766" y="69"/>
                  </a:lnTo>
                  <a:lnTo>
                    <a:pt x="623" y="69"/>
                  </a:lnTo>
                  <a:lnTo>
                    <a:pt x="415" y="229"/>
                  </a:lnTo>
                  <a:lnTo>
                    <a:pt x="0" y="2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10" name="Freeform 30">
              <a:extLst>
                <a:ext uri="{FF2B5EF4-FFF2-40B4-BE49-F238E27FC236}">
                  <a16:creationId xmlns:a16="http://schemas.microsoft.com/office/drawing/2014/main" id="{7A5FE88E-D8CA-A968-7A74-710ABE4A8E84}"/>
                </a:ext>
              </a:extLst>
            </p:cNvPr>
            <p:cNvSpPr>
              <a:spLocks/>
            </p:cNvSpPr>
            <p:nvPr/>
          </p:nvSpPr>
          <p:spPr bwMode="auto">
            <a:xfrm flipH="1">
              <a:off x="4563" y="2990"/>
              <a:ext cx="10" cy="15"/>
            </a:xfrm>
            <a:custGeom>
              <a:avLst/>
              <a:gdLst>
                <a:gd name="T0" fmla="*/ 0 w 149"/>
                <a:gd name="T1" fmla="*/ 0 h 208"/>
                <a:gd name="T2" fmla="*/ 0 w 149"/>
                <a:gd name="T3" fmla="*/ 0 h 208"/>
                <a:gd name="T4" fmla="*/ 0 w 149"/>
                <a:gd name="T5" fmla="*/ 0 h 208"/>
                <a:gd name="T6" fmla="*/ 0 w 149"/>
                <a:gd name="T7" fmla="*/ 0 h 208"/>
                <a:gd name="T8" fmla="*/ 0 w 149"/>
                <a:gd name="T9" fmla="*/ 0 h 208"/>
                <a:gd name="T10" fmla="*/ 0 60000 65536"/>
                <a:gd name="T11" fmla="*/ 0 60000 65536"/>
                <a:gd name="T12" fmla="*/ 0 60000 65536"/>
                <a:gd name="T13" fmla="*/ 0 60000 65536"/>
                <a:gd name="T14" fmla="*/ 0 60000 65536"/>
                <a:gd name="T15" fmla="*/ 0 w 149"/>
                <a:gd name="T16" fmla="*/ 0 h 208"/>
                <a:gd name="T17" fmla="*/ 149 w 149"/>
                <a:gd name="T18" fmla="*/ 208 h 208"/>
              </a:gdLst>
              <a:ahLst/>
              <a:cxnLst>
                <a:cxn ang="T10">
                  <a:pos x="T0" y="T1"/>
                </a:cxn>
                <a:cxn ang="T11">
                  <a:pos x="T2" y="T3"/>
                </a:cxn>
                <a:cxn ang="T12">
                  <a:pos x="T4" y="T5"/>
                </a:cxn>
                <a:cxn ang="T13">
                  <a:pos x="T6" y="T7"/>
                </a:cxn>
                <a:cxn ang="T14">
                  <a:pos x="T8" y="T9"/>
                </a:cxn>
              </a:cxnLst>
              <a:rect l="T15" t="T16" r="T17" b="T18"/>
              <a:pathLst>
                <a:path w="149" h="208">
                  <a:moveTo>
                    <a:pt x="0" y="87"/>
                  </a:moveTo>
                  <a:lnTo>
                    <a:pt x="0" y="190"/>
                  </a:lnTo>
                  <a:lnTo>
                    <a:pt x="68" y="208"/>
                  </a:lnTo>
                  <a:lnTo>
                    <a:pt x="149" y="0"/>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11" name="Freeform 31">
              <a:extLst>
                <a:ext uri="{FF2B5EF4-FFF2-40B4-BE49-F238E27FC236}">
                  <a16:creationId xmlns:a16="http://schemas.microsoft.com/office/drawing/2014/main" id="{AA049813-6E56-8818-287A-1BFAC6A526A1}"/>
                </a:ext>
              </a:extLst>
            </p:cNvPr>
            <p:cNvSpPr>
              <a:spLocks/>
            </p:cNvSpPr>
            <p:nvPr/>
          </p:nvSpPr>
          <p:spPr bwMode="auto">
            <a:xfrm flipH="1">
              <a:off x="4563" y="2990"/>
              <a:ext cx="10" cy="15"/>
            </a:xfrm>
            <a:custGeom>
              <a:avLst/>
              <a:gdLst>
                <a:gd name="T0" fmla="*/ 0 w 149"/>
                <a:gd name="T1" fmla="*/ 0 h 208"/>
                <a:gd name="T2" fmla="*/ 0 w 149"/>
                <a:gd name="T3" fmla="*/ 0 h 208"/>
                <a:gd name="T4" fmla="*/ 0 w 149"/>
                <a:gd name="T5" fmla="*/ 0 h 208"/>
                <a:gd name="T6" fmla="*/ 0 w 149"/>
                <a:gd name="T7" fmla="*/ 0 h 208"/>
                <a:gd name="T8" fmla="*/ 0 w 149"/>
                <a:gd name="T9" fmla="*/ 0 h 208"/>
                <a:gd name="T10" fmla="*/ 0 60000 65536"/>
                <a:gd name="T11" fmla="*/ 0 60000 65536"/>
                <a:gd name="T12" fmla="*/ 0 60000 65536"/>
                <a:gd name="T13" fmla="*/ 0 60000 65536"/>
                <a:gd name="T14" fmla="*/ 0 60000 65536"/>
                <a:gd name="T15" fmla="*/ 0 w 149"/>
                <a:gd name="T16" fmla="*/ 0 h 208"/>
                <a:gd name="T17" fmla="*/ 149 w 149"/>
                <a:gd name="T18" fmla="*/ 208 h 208"/>
              </a:gdLst>
              <a:ahLst/>
              <a:cxnLst>
                <a:cxn ang="T10">
                  <a:pos x="T0" y="T1"/>
                </a:cxn>
                <a:cxn ang="T11">
                  <a:pos x="T2" y="T3"/>
                </a:cxn>
                <a:cxn ang="T12">
                  <a:pos x="T4" y="T5"/>
                </a:cxn>
                <a:cxn ang="T13">
                  <a:pos x="T6" y="T7"/>
                </a:cxn>
                <a:cxn ang="T14">
                  <a:pos x="T8" y="T9"/>
                </a:cxn>
              </a:cxnLst>
              <a:rect l="T15" t="T16" r="T17" b="T18"/>
              <a:pathLst>
                <a:path w="149" h="208">
                  <a:moveTo>
                    <a:pt x="0" y="87"/>
                  </a:moveTo>
                  <a:lnTo>
                    <a:pt x="0" y="190"/>
                  </a:lnTo>
                  <a:lnTo>
                    <a:pt x="68" y="208"/>
                  </a:lnTo>
                  <a:lnTo>
                    <a:pt x="149" y="0"/>
                  </a:lnTo>
                  <a:lnTo>
                    <a:pt x="0" y="8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12" name="Line 32">
              <a:extLst>
                <a:ext uri="{FF2B5EF4-FFF2-40B4-BE49-F238E27FC236}">
                  <a16:creationId xmlns:a16="http://schemas.microsoft.com/office/drawing/2014/main" id="{69BAD098-4309-8E2F-B5C7-5D07171ED2E5}"/>
                </a:ext>
              </a:extLst>
            </p:cNvPr>
            <p:cNvSpPr>
              <a:spLocks noChangeShapeType="1"/>
            </p:cNvSpPr>
            <p:nvPr/>
          </p:nvSpPr>
          <p:spPr bwMode="auto">
            <a:xfrm flipH="1">
              <a:off x="4570" y="2995"/>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46113" name="Freeform 33">
              <a:extLst>
                <a:ext uri="{FF2B5EF4-FFF2-40B4-BE49-F238E27FC236}">
                  <a16:creationId xmlns:a16="http://schemas.microsoft.com/office/drawing/2014/main" id="{D35B14CA-3923-141D-3F85-A74FD82ADE59}"/>
                </a:ext>
              </a:extLst>
            </p:cNvPr>
            <p:cNvSpPr>
              <a:spLocks/>
            </p:cNvSpPr>
            <p:nvPr/>
          </p:nvSpPr>
          <p:spPr bwMode="auto">
            <a:xfrm flipH="1">
              <a:off x="4554" y="3031"/>
              <a:ext cx="45" cy="89"/>
            </a:xfrm>
            <a:custGeom>
              <a:avLst/>
              <a:gdLst>
                <a:gd name="T0" fmla="*/ 0 w 631"/>
                <a:gd name="T1" fmla="*/ 0 h 1241"/>
                <a:gd name="T2" fmla="*/ 0 w 631"/>
                <a:gd name="T3" fmla="*/ 0 h 1241"/>
                <a:gd name="T4" fmla="*/ 0 w 631"/>
                <a:gd name="T5" fmla="*/ 0 h 1241"/>
                <a:gd name="T6" fmla="*/ 0 w 631"/>
                <a:gd name="T7" fmla="*/ 0 h 1241"/>
                <a:gd name="T8" fmla="*/ 0 w 631"/>
                <a:gd name="T9" fmla="*/ 0 h 1241"/>
                <a:gd name="T10" fmla="*/ 0 w 631"/>
                <a:gd name="T11" fmla="*/ 0 h 1241"/>
                <a:gd name="T12" fmla="*/ 0 w 631"/>
                <a:gd name="T13" fmla="*/ 0 h 1241"/>
                <a:gd name="T14" fmla="*/ 0 w 631"/>
                <a:gd name="T15" fmla="*/ 0 h 1241"/>
                <a:gd name="T16" fmla="*/ 0 w 631"/>
                <a:gd name="T17" fmla="*/ 0 h 1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1"/>
                <a:gd name="T28" fmla="*/ 0 h 1241"/>
                <a:gd name="T29" fmla="*/ 631 w 631"/>
                <a:gd name="T30" fmla="*/ 1241 h 1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1" h="1241">
                  <a:moveTo>
                    <a:pt x="582" y="0"/>
                  </a:moveTo>
                  <a:lnTo>
                    <a:pt x="448" y="269"/>
                  </a:lnTo>
                  <a:lnTo>
                    <a:pt x="478" y="717"/>
                  </a:lnTo>
                  <a:lnTo>
                    <a:pt x="172" y="1139"/>
                  </a:lnTo>
                  <a:lnTo>
                    <a:pt x="0" y="1241"/>
                  </a:lnTo>
                  <a:lnTo>
                    <a:pt x="264" y="1158"/>
                  </a:lnTo>
                  <a:lnTo>
                    <a:pt x="552" y="765"/>
                  </a:lnTo>
                  <a:lnTo>
                    <a:pt x="631" y="211"/>
                  </a:lnTo>
                  <a:lnTo>
                    <a:pt x="5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14" name="Freeform 34">
              <a:extLst>
                <a:ext uri="{FF2B5EF4-FFF2-40B4-BE49-F238E27FC236}">
                  <a16:creationId xmlns:a16="http://schemas.microsoft.com/office/drawing/2014/main" id="{8A387DBB-682E-D78B-D3BE-3A131C87C834}"/>
                </a:ext>
              </a:extLst>
            </p:cNvPr>
            <p:cNvSpPr>
              <a:spLocks/>
            </p:cNvSpPr>
            <p:nvPr/>
          </p:nvSpPr>
          <p:spPr bwMode="auto">
            <a:xfrm flipH="1">
              <a:off x="4554" y="3031"/>
              <a:ext cx="45" cy="89"/>
            </a:xfrm>
            <a:custGeom>
              <a:avLst/>
              <a:gdLst>
                <a:gd name="T0" fmla="*/ 0 w 631"/>
                <a:gd name="T1" fmla="*/ 0 h 1241"/>
                <a:gd name="T2" fmla="*/ 0 w 631"/>
                <a:gd name="T3" fmla="*/ 0 h 1241"/>
                <a:gd name="T4" fmla="*/ 0 w 631"/>
                <a:gd name="T5" fmla="*/ 0 h 1241"/>
                <a:gd name="T6" fmla="*/ 0 w 631"/>
                <a:gd name="T7" fmla="*/ 0 h 1241"/>
                <a:gd name="T8" fmla="*/ 0 w 631"/>
                <a:gd name="T9" fmla="*/ 0 h 1241"/>
                <a:gd name="T10" fmla="*/ 0 w 631"/>
                <a:gd name="T11" fmla="*/ 0 h 1241"/>
                <a:gd name="T12" fmla="*/ 0 w 631"/>
                <a:gd name="T13" fmla="*/ 0 h 1241"/>
                <a:gd name="T14" fmla="*/ 0 w 631"/>
                <a:gd name="T15" fmla="*/ 0 h 1241"/>
                <a:gd name="T16" fmla="*/ 0 w 631"/>
                <a:gd name="T17" fmla="*/ 0 h 1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1"/>
                <a:gd name="T28" fmla="*/ 0 h 1241"/>
                <a:gd name="T29" fmla="*/ 631 w 631"/>
                <a:gd name="T30" fmla="*/ 1241 h 1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1" h="1241">
                  <a:moveTo>
                    <a:pt x="582" y="0"/>
                  </a:moveTo>
                  <a:lnTo>
                    <a:pt x="448" y="269"/>
                  </a:lnTo>
                  <a:lnTo>
                    <a:pt x="478" y="717"/>
                  </a:lnTo>
                  <a:lnTo>
                    <a:pt x="172" y="1139"/>
                  </a:lnTo>
                  <a:lnTo>
                    <a:pt x="0" y="1241"/>
                  </a:lnTo>
                  <a:lnTo>
                    <a:pt x="264" y="1158"/>
                  </a:lnTo>
                  <a:lnTo>
                    <a:pt x="552" y="765"/>
                  </a:lnTo>
                  <a:lnTo>
                    <a:pt x="631" y="211"/>
                  </a:lnTo>
                  <a:lnTo>
                    <a:pt x="58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15" name="Freeform 35">
              <a:extLst>
                <a:ext uri="{FF2B5EF4-FFF2-40B4-BE49-F238E27FC236}">
                  <a16:creationId xmlns:a16="http://schemas.microsoft.com/office/drawing/2014/main" id="{896DB8B6-857C-4514-6BA2-B5F80D72D711}"/>
                </a:ext>
              </a:extLst>
            </p:cNvPr>
            <p:cNvSpPr>
              <a:spLocks/>
            </p:cNvSpPr>
            <p:nvPr/>
          </p:nvSpPr>
          <p:spPr bwMode="auto">
            <a:xfrm flipH="1">
              <a:off x="4614" y="3106"/>
              <a:ext cx="168" cy="35"/>
            </a:xfrm>
            <a:custGeom>
              <a:avLst/>
              <a:gdLst>
                <a:gd name="T0" fmla="*/ 0 w 2360"/>
                <a:gd name="T1" fmla="*/ 0 h 495"/>
                <a:gd name="T2" fmla="*/ 0 w 2360"/>
                <a:gd name="T3" fmla="*/ 0 h 495"/>
                <a:gd name="T4" fmla="*/ 0 w 2360"/>
                <a:gd name="T5" fmla="*/ 0 h 495"/>
                <a:gd name="T6" fmla="*/ 0 w 2360"/>
                <a:gd name="T7" fmla="*/ 0 h 495"/>
                <a:gd name="T8" fmla="*/ 0 w 2360"/>
                <a:gd name="T9" fmla="*/ 0 h 495"/>
                <a:gd name="T10" fmla="*/ 0 w 2360"/>
                <a:gd name="T11" fmla="*/ 0 h 495"/>
                <a:gd name="T12" fmla="*/ 0 w 2360"/>
                <a:gd name="T13" fmla="*/ 0 h 495"/>
                <a:gd name="T14" fmla="*/ 0 w 2360"/>
                <a:gd name="T15" fmla="*/ 0 h 495"/>
                <a:gd name="T16" fmla="*/ 0 w 2360"/>
                <a:gd name="T17" fmla="*/ 0 h 495"/>
                <a:gd name="T18" fmla="*/ 0 w 2360"/>
                <a:gd name="T19" fmla="*/ 0 h 495"/>
                <a:gd name="T20" fmla="*/ 0 w 2360"/>
                <a:gd name="T21" fmla="*/ 0 h 495"/>
                <a:gd name="T22" fmla="*/ 0 w 2360"/>
                <a:gd name="T23" fmla="*/ 0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0"/>
                <a:gd name="T37" fmla="*/ 0 h 495"/>
                <a:gd name="T38" fmla="*/ 2360 w 2360"/>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0" h="495">
                  <a:moveTo>
                    <a:pt x="2360" y="189"/>
                  </a:moveTo>
                  <a:lnTo>
                    <a:pt x="497" y="495"/>
                  </a:lnTo>
                  <a:lnTo>
                    <a:pt x="0" y="18"/>
                  </a:lnTo>
                  <a:lnTo>
                    <a:pt x="557" y="390"/>
                  </a:lnTo>
                  <a:lnTo>
                    <a:pt x="262" y="0"/>
                  </a:lnTo>
                  <a:lnTo>
                    <a:pt x="773" y="353"/>
                  </a:lnTo>
                  <a:lnTo>
                    <a:pt x="509" y="0"/>
                  </a:lnTo>
                  <a:lnTo>
                    <a:pt x="691" y="0"/>
                  </a:lnTo>
                  <a:lnTo>
                    <a:pt x="1325" y="241"/>
                  </a:lnTo>
                  <a:lnTo>
                    <a:pt x="1191" y="98"/>
                  </a:lnTo>
                  <a:lnTo>
                    <a:pt x="1393" y="189"/>
                  </a:lnTo>
                  <a:lnTo>
                    <a:pt x="236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16" name="Freeform 36">
              <a:extLst>
                <a:ext uri="{FF2B5EF4-FFF2-40B4-BE49-F238E27FC236}">
                  <a16:creationId xmlns:a16="http://schemas.microsoft.com/office/drawing/2014/main" id="{9B0EA76F-167B-37D3-A732-A3DE2364EE1C}"/>
                </a:ext>
              </a:extLst>
            </p:cNvPr>
            <p:cNvSpPr>
              <a:spLocks/>
            </p:cNvSpPr>
            <p:nvPr/>
          </p:nvSpPr>
          <p:spPr bwMode="auto">
            <a:xfrm flipH="1">
              <a:off x="4614" y="3106"/>
              <a:ext cx="168" cy="35"/>
            </a:xfrm>
            <a:custGeom>
              <a:avLst/>
              <a:gdLst>
                <a:gd name="T0" fmla="*/ 0 w 2360"/>
                <a:gd name="T1" fmla="*/ 0 h 495"/>
                <a:gd name="T2" fmla="*/ 0 w 2360"/>
                <a:gd name="T3" fmla="*/ 0 h 495"/>
                <a:gd name="T4" fmla="*/ 0 w 2360"/>
                <a:gd name="T5" fmla="*/ 0 h 495"/>
                <a:gd name="T6" fmla="*/ 0 w 2360"/>
                <a:gd name="T7" fmla="*/ 0 h 495"/>
                <a:gd name="T8" fmla="*/ 0 w 2360"/>
                <a:gd name="T9" fmla="*/ 0 h 495"/>
                <a:gd name="T10" fmla="*/ 0 w 2360"/>
                <a:gd name="T11" fmla="*/ 0 h 495"/>
                <a:gd name="T12" fmla="*/ 0 w 2360"/>
                <a:gd name="T13" fmla="*/ 0 h 495"/>
                <a:gd name="T14" fmla="*/ 0 w 2360"/>
                <a:gd name="T15" fmla="*/ 0 h 495"/>
                <a:gd name="T16" fmla="*/ 0 w 2360"/>
                <a:gd name="T17" fmla="*/ 0 h 495"/>
                <a:gd name="T18" fmla="*/ 0 w 2360"/>
                <a:gd name="T19" fmla="*/ 0 h 495"/>
                <a:gd name="T20" fmla="*/ 0 w 2360"/>
                <a:gd name="T21" fmla="*/ 0 h 495"/>
                <a:gd name="T22" fmla="*/ 0 w 2360"/>
                <a:gd name="T23" fmla="*/ 0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0"/>
                <a:gd name="T37" fmla="*/ 0 h 495"/>
                <a:gd name="T38" fmla="*/ 2360 w 2360"/>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0" h="495">
                  <a:moveTo>
                    <a:pt x="2360" y="189"/>
                  </a:moveTo>
                  <a:lnTo>
                    <a:pt x="497" y="495"/>
                  </a:lnTo>
                  <a:lnTo>
                    <a:pt x="0" y="18"/>
                  </a:lnTo>
                  <a:lnTo>
                    <a:pt x="557" y="390"/>
                  </a:lnTo>
                  <a:lnTo>
                    <a:pt x="262" y="0"/>
                  </a:lnTo>
                  <a:lnTo>
                    <a:pt x="773" y="353"/>
                  </a:lnTo>
                  <a:lnTo>
                    <a:pt x="509" y="0"/>
                  </a:lnTo>
                  <a:lnTo>
                    <a:pt x="691" y="0"/>
                  </a:lnTo>
                  <a:lnTo>
                    <a:pt x="1325" y="241"/>
                  </a:lnTo>
                  <a:lnTo>
                    <a:pt x="1191" y="98"/>
                  </a:lnTo>
                  <a:lnTo>
                    <a:pt x="1393" y="189"/>
                  </a:lnTo>
                  <a:lnTo>
                    <a:pt x="2360" y="18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17" name="Line 37">
              <a:extLst>
                <a:ext uri="{FF2B5EF4-FFF2-40B4-BE49-F238E27FC236}">
                  <a16:creationId xmlns:a16="http://schemas.microsoft.com/office/drawing/2014/main" id="{0EC66EF3-29A4-2A9D-EEE4-33705616396C}"/>
                </a:ext>
              </a:extLst>
            </p:cNvPr>
            <p:cNvSpPr>
              <a:spLocks noChangeShapeType="1"/>
            </p:cNvSpPr>
            <p:nvPr/>
          </p:nvSpPr>
          <p:spPr bwMode="auto">
            <a:xfrm flipH="1">
              <a:off x="4767" y="3104"/>
              <a:ext cx="40"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46118" name="Line 38">
              <a:extLst>
                <a:ext uri="{FF2B5EF4-FFF2-40B4-BE49-F238E27FC236}">
                  <a16:creationId xmlns:a16="http://schemas.microsoft.com/office/drawing/2014/main" id="{F5630366-19A2-8FEE-3856-38A9BECF2514}"/>
                </a:ext>
              </a:extLst>
            </p:cNvPr>
            <p:cNvSpPr>
              <a:spLocks noChangeShapeType="1"/>
            </p:cNvSpPr>
            <p:nvPr/>
          </p:nvSpPr>
          <p:spPr bwMode="auto">
            <a:xfrm flipH="1">
              <a:off x="4790" y="3119"/>
              <a:ext cx="25"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46119" name="Freeform 39">
              <a:extLst>
                <a:ext uri="{FF2B5EF4-FFF2-40B4-BE49-F238E27FC236}">
                  <a16:creationId xmlns:a16="http://schemas.microsoft.com/office/drawing/2014/main" id="{E338D612-C8AD-3672-A4A5-8467C8FD0AD8}"/>
                </a:ext>
              </a:extLst>
            </p:cNvPr>
            <p:cNvSpPr>
              <a:spLocks/>
            </p:cNvSpPr>
            <p:nvPr/>
          </p:nvSpPr>
          <p:spPr bwMode="auto">
            <a:xfrm flipH="1">
              <a:off x="4659" y="3123"/>
              <a:ext cx="58" cy="60"/>
            </a:xfrm>
            <a:custGeom>
              <a:avLst/>
              <a:gdLst>
                <a:gd name="T0" fmla="*/ 0 w 825"/>
                <a:gd name="T1" fmla="*/ 0 h 837"/>
                <a:gd name="T2" fmla="*/ 0 w 825"/>
                <a:gd name="T3" fmla="*/ 0 h 837"/>
                <a:gd name="T4" fmla="*/ 0 w 825"/>
                <a:gd name="T5" fmla="*/ 0 h 837"/>
                <a:gd name="T6" fmla="*/ 0 w 825"/>
                <a:gd name="T7" fmla="*/ 0 h 837"/>
                <a:gd name="T8" fmla="*/ 0 w 825"/>
                <a:gd name="T9" fmla="*/ 0 h 837"/>
                <a:gd name="T10" fmla="*/ 0 w 825"/>
                <a:gd name="T11" fmla="*/ 0 h 837"/>
                <a:gd name="T12" fmla="*/ 0 60000 65536"/>
                <a:gd name="T13" fmla="*/ 0 60000 65536"/>
                <a:gd name="T14" fmla="*/ 0 60000 65536"/>
                <a:gd name="T15" fmla="*/ 0 60000 65536"/>
                <a:gd name="T16" fmla="*/ 0 60000 65536"/>
                <a:gd name="T17" fmla="*/ 0 60000 65536"/>
                <a:gd name="T18" fmla="*/ 0 w 825"/>
                <a:gd name="T19" fmla="*/ 0 h 837"/>
                <a:gd name="T20" fmla="*/ 825 w 825"/>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825" h="837">
                  <a:moveTo>
                    <a:pt x="552" y="58"/>
                  </a:moveTo>
                  <a:lnTo>
                    <a:pt x="518" y="228"/>
                  </a:lnTo>
                  <a:lnTo>
                    <a:pt x="0" y="837"/>
                  </a:lnTo>
                  <a:lnTo>
                    <a:pt x="649" y="313"/>
                  </a:lnTo>
                  <a:lnTo>
                    <a:pt x="825" y="0"/>
                  </a:lnTo>
                  <a:lnTo>
                    <a:pt x="55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20" name="Freeform 40">
              <a:extLst>
                <a:ext uri="{FF2B5EF4-FFF2-40B4-BE49-F238E27FC236}">
                  <a16:creationId xmlns:a16="http://schemas.microsoft.com/office/drawing/2014/main" id="{36736742-BA03-4411-A760-E7EB3C324026}"/>
                </a:ext>
              </a:extLst>
            </p:cNvPr>
            <p:cNvSpPr>
              <a:spLocks/>
            </p:cNvSpPr>
            <p:nvPr/>
          </p:nvSpPr>
          <p:spPr bwMode="auto">
            <a:xfrm flipH="1">
              <a:off x="4659" y="3123"/>
              <a:ext cx="58" cy="60"/>
            </a:xfrm>
            <a:custGeom>
              <a:avLst/>
              <a:gdLst>
                <a:gd name="T0" fmla="*/ 0 w 825"/>
                <a:gd name="T1" fmla="*/ 0 h 837"/>
                <a:gd name="T2" fmla="*/ 0 w 825"/>
                <a:gd name="T3" fmla="*/ 0 h 837"/>
                <a:gd name="T4" fmla="*/ 0 w 825"/>
                <a:gd name="T5" fmla="*/ 0 h 837"/>
                <a:gd name="T6" fmla="*/ 0 w 825"/>
                <a:gd name="T7" fmla="*/ 0 h 837"/>
                <a:gd name="T8" fmla="*/ 0 w 825"/>
                <a:gd name="T9" fmla="*/ 0 h 837"/>
                <a:gd name="T10" fmla="*/ 0 w 825"/>
                <a:gd name="T11" fmla="*/ 0 h 837"/>
                <a:gd name="T12" fmla="*/ 0 60000 65536"/>
                <a:gd name="T13" fmla="*/ 0 60000 65536"/>
                <a:gd name="T14" fmla="*/ 0 60000 65536"/>
                <a:gd name="T15" fmla="*/ 0 60000 65536"/>
                <a:gd name="T16" fmla="*/ 0 60000 65536"/>
                <a:gd name="T17" fmla="*/ 0 60000 65536"/>
                <a:gd name="T18" fmla="*/ 0 w 825"/>
                <a:gd name="T19" fmla="*/ 0 h 837"/>
                <a:gd name="T20" fmla="*/ 825 w 825"/>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825" h="837">
                  <a:moveTo>
                    <a:pt x="552" y="58"/>
                  </a:moveTo>
                  <a:lnTo>
                    <a:pt x="518" y="228"/>
                  </a:lnTo>
                  <a:lnTo>
                    <a:pt x="0" y="837"/>
                  </a:lnTo>
                  <a:lnTo>
                    <a:pt x="649" y="313"/>
                  </a:lnTo>
                  <a:lnTo>
                    <a:pt x="825" y="0"/>
                  </a:lnTo>
                  <a:lnTo>
                    <a:pt x="552" y="5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21" name="Freeform 41">
              <a:extLst>
                <a:ext uri="{FF2B5EF4-FFF2-40B4-BE49-F238E27FC236}">
                  <a16:creationId xmlns:a16="http://schemas.microsoft.com/office/drawing/2014/main" id="{356A4BF0-D02D-BABB-FA3C-459C3210D419}"/>
                </a:ext>
              </a:extLst>
            </p:cNvPr>
            <p:cNvSpPr>
              <a:spLocks/>
            </p:cNvSpPr>
            <p:nvPr/>
          </p:nvSpPr>
          <p:spPr bwMode="auto">
            <a:xfrm flipH="1">
              <a:off x="4552" y="2933"/>
              <a:ext cx="5" cy="102"/>
            </a:xfrm>
            <a:custGeom>
              <a:avLst/>
              <a:gdLst>
                <a:gd name="T0" fmla="*/ 0 w 78"/>
                <a:gd name="T1" fmla="*/ 0 h 1420"/>
                <a:gd name="T2" fmla="*/ 0 w 78"/>
                <a:gd name="T3" fmla="*/ 0 h 1420"/>
                <a:gd name="T4" fmla="*/ 0 w 78"/>
                <a:gd name="T5" fmla="*/ 0 h 1420"/>
                <a:gd name="T6" fmla="*/ 0 w 78"/>
                <a:gd name="T7" fmla="*/ 0 h 1420"/>
                <a:gd name="T8" fmla="*/ 0 60000 65536"/>
                <a:gd name="T9" fmla="*/ 0 60000 65536"/>
                <a:gd name="T10" fmla="*/ 0 60000 65536"/>
                <a:gd name="T11" fmla="*/ 0 60000 65536"/>
                <a:gd name="T12" fmla="*/ 0 w 78"/>
                <a:gd name="T13" fmla="*/ 0 h 1420"/>
                <a:gd name="T14" fmla="*/ 78 w 78"/>
                <a:gd name="T15" fmla="*/ 1420 h 1420"/>
              </a:gdLst>
              <a:ahLst/>
              <a:cxnLst>
                <a:cxn ang="T8">
                  <a:pos x="T0" y="T1"/>
                </a:cxn>
                <a:cxn ang="T9">
                  <a:pos x="T2" y="T3"/>
                </a:cxn>
                <a:cxn ang="T10">
                  <a:pos x="T4" y="T5"/>
                </a:cxn>
                <a:cxn ang="T11">
                  <a:pos x="T6" y="T7"/>
                </a:cxn>
              </a:cxnLst>
              <a:rect l="T12" t="T13" r="T14" b="T15"/>
              <a:pathLst>
                <a:path w="78" h="1420">
                  <a:moveTo>
                    <a:pt x="78" y="0"/>
                  </a:moveTo>
                  <a:lnTo>
                    <a:pt x="78" y="648"/>
                  </a:lnTo>
                  <a:lnTo>
                    <a:pt x="11" y="1085"/>
                  </a:lnTo>
                  <a:lnTo>
                    <a:pt x="0" y="142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22" name="Freeform 42">
              <a:extLst>
                <a:ext uri="{FF2B5EF4-FFF2-40B4-BE49-F238E27FC236}">
                  <a16:creationId xmlns:a16="http://schemas.microsoft.com/office/drawing/2014/main" id="{3FB2A757-E337-ECC5-4F37-4AE3EF480F1E}"/>
                </a:ext>
              </a:extLst>
            </p:cNvPr>
            <p:cNvSpPr>
              <a:spLocks/>
            </p:cNvSpPr>
            <p:nvPr/>
          </p:nvSpPr>
          <p:spPr bwMode="auto">
            <a:xfrm flipH="1">
              <a:off x="4552" y="2834"/>
              <a:ext cx="7" cy="18"/>
            </a:xfrm>
            <a:custGeom>
              <a:avLst/>
              <a:gdLst>
                <a:gd name="T0" fmla="*/ 0 w 97"/>
                <a:gd name="T1" fmla="*/ 0 h 248"/>
                <a:gd name="T2" fmla="*/ 0 w 97"/>
                <a:gd name="T3" fmla="*/ 0 h 248"/>
                <a:gd name="T4" fmla="*/ 0 w 97"/>
                <a:gd name="T5" fmla="*/ 0 h 248"/>
                <a:gd name="T6" fmla="*/ 0 60000 65536"/>
                <a:gd name="T7" fmla="*/ 0 60000 65536"/>
                <a:gd name="T8" fmla="*/ 0 60000 65536"/>
                <a:gd name="T9" fmla="*/ 0 w 97"/>
                <a:gd name="T10" fmla="*/ 0 h 248"/>
                <a:gd name="T11" fmla="*/ 97 w 97"/>
                <a:gd name="T12" fmla="*/ 248 h 248"/>
              </a:gdLst>
              <a:ahLst/>
              <a:cxnLst>
                <a:cxn ang="T6">
                  <a:pos x="T0" y="T1"/>
                </a:cxn>
                <a:cxn ang="T7">
                  <a:pos x="T2" y="T3"/>
                </a:cxn>
                <a:cxn ang="T8">
                  <a:pos x="T4" y="T5"/>
                </a:cxn>
              </a:cxnLst>
              <a:rect l="T9" t="T10" r="T11" b="T12"/>
              <a:pathLst>
                <a:path w="97" h="248">
                  <a:moveTo>
                    <a:pt x="97" y="0"/>
                  </a:moveTo>
                  <a:lnTo>
                    <a:pt x="97" y="146"/>
                  </a:lnTo>
                  <a:lnTo>
                    <a:pt x="0" y="2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23" name="Freeform 43">
              <a:extLst>
                <a:ext uri="{FF2B5EF4-FFF2-40B4-BE49-F238E27FC236}">
                  <a16:creationId xmlns:a16="http://schemas.microsoft.com/office/drawing/2014/main" id="{75E32B47-B6E0-1DF7-9FAE-0D046E351343}"/>
                </a:ext>
              </a:extLst>
            </p:cNvPr>
            <p:cNvSpPr>
              <a:spLocks/>
            </p:cNvSpPr>
            <p:nvPr/>
          </p:nvSpPr>
          <p:spPr bwMode="auto">
            <a:xfrm flipH="1">
              <a:off x="4549" y="2496"/>
              <a:ext cx="478" cy="317"/>
            </a:xfrm>
            <a:custGeom>
              <a:avLst/>
              <a:gdLst>
                <a:gd name="T0" fmla="*/ 0 w 6666"/>
                <a:gd name="T1" fmla="*/ 0 h 4444"/>
                <a:gd name="T2" fmla="*/ 0 w 6666"/>
                <a:gd name="T3" fmla="*/ 0 h 4444"/>
                <a:gd name="T4" fmla="*/ 0 w 6666"/>
                <a:gd name="T5" fmla="*/ 0 h 4444"/>
                <a:gd name="T6" fmla="*/ 0 w 6666"/>
                <a:gd name="T7" fmla="*/ 0 h 4444"/>
                <a:gd name="T8" fmla="*/ 0 w 6666"/>
                <a:gd name="T9" fmla="*/ 0 h 4444"/>
                <a:gd name="T10" fmla="*/ 0 w 6666"/>
                <a:gd name="T11" fmla="*/ 0 h 4444"/>
                <a:gd name="T12" fmla="*/ 0 w 6666"/>
                <a:gd name="T13" fmla="*/ 0 h 4444"/>
                <a:gd name="T14" fmla="*/ 0 w 6666"/>
                <a:gd name="T15" fmla="*/ 0 h 4444"/>
                <a:gd name="T16" fmla="*/ 0 w 6666"/>
                <a:gd name="T17" fmla="*/ 0 h 4444"/>
                <a:gd name="T18" fmla="*/ 0 w 6666"/>
                <a:gd name="T19" fmla="*/ 0 h 4444"/>
                <a:gd name="T20" fmla="*/ 0 w 6666"/>
                <a:gd name="T21" fmla="*/ 0 h 4444"/>
                <a:gd name="T22" fmla="*/ 0 w 6666"/>
                <a:gd name="T23" fmla="*/ 0 h 4444"/>
                <a:gd name="T24" fmla="*/ 0 w 6666"/>
                <a:gd name="T25" fmla="*/ 0 h 4444"/>
                <a:gd name="T26" fmla="*/ 0 w 6666"/>
                <a:gd name="T27" fmla="*/ 0 h 4444"/>
                <a:gd name="T28" fmla="*/ 0 w 6666"/>
                <a:gd name="T29" fmla="*/ 0 h 4444"/>
                <a:gd name="T30" fmla="*/ 0 w 6666"/>
                <a:gd name="T31" fmla="*/ 0 h 4444"/>
                <a:gd name="T32" fmla="*/ 0 w 6666"/>
                <a:gd name="T33" fmla="*/ 0 h 4444"/>
                <a:gd name="T34" fmla="*/ 0 w 6666"/>
                <a:gd name="T35" fmla="*/ 0 h 4444"/>
                <a:gd name="T36" fmla="*/ 0 w 6666"/>
                <a:gd name="T37" fmla="*/ 0 h 4444"/>
                <a:gd name="T38" fmla="*/ 0 w 6666"/>
                <a:gd name="T39" fmla="*/ 0 h 4444"/>
                <a:gd name="T40" fmla="*/ 0 w 6666"/>
                <a:gd name="T41" fmla="*/ 0 h 4444"/>
                <a:gd name="T42" fmla="*/ 0 w 6666"/>
                <a:gd name="T43" fmla="*/ 0 h 4444"/>
                <a:gd name="T44" fmla="*/ 0 w 6666"/>
                <a:gd name="T45" fmla="*/ 0 h 4444"/>
                <a:gd name="T46" fmla="*/ 0 w 6666"/>
                <a:gd name="T47" fmla="*/ 0 h 4444"/>
                <a:gd name="T48" fmla="*/ 0 w 6666"/>
                <a:gd name="T49" fmla="*/ 0 h 4444"/>
                <a:gd name="T50" fmla="*/ 0 w 6666"/>
                <a:gd name="T51" fmla="*/ 0 h 4444"/>
                <a:gd name="T52" fmla="*/ 0 w 6666"/>
                <a:gd name="T53" fmla="*/ 0 h 4444"/>
                <a:gd name="T54" fmla="*/ 0 w 6666"/>
                <a:gd name="T55" fmla="*/ 0 h 4444"/>
                <a:gd name="T56" fmla="*/ 0 w 6666"/>
                <a:gd name="T57" fmla="*/ 0 h 4444"/>
                <a:gd name="T58" fmla="*/ 0 w 6666"/>
                <a:gd name="T59" fmla="*/ 0 h 4444"/>
                <a:gd name="T60" fmla="*/ 0 w 6666"/>
                <a:gd name="T61" fmla="*/ 0 h 4444"/>
                <a:gd name="T62" fmla="*/ 0 w 6666"/>
                <a:gd name="T63" fmla="*/ 0 h 4444"/>
                <a:gd name="T64" fmla="*/ 0 w 6666"/>
                <a:gd name="T65" fmla="*/ 0 h 4444"/>
                <a:gd name="T66" fmla="*/ 0 w 6666"/>
                <a:gd name="T67" fmla="*/ 0 h 4444"/>
                <a:gd name="T68" fmla="*/ 0 w 6666"/>
                <a:gd name="T69" fmla="*/ 0 h 4444"/>
                <a:gd name="T70" fmla="*/ 0 w 6666"/>
                <a:gd name="T71" fmla="*/ 0 h 4444"/>
                <a:gd name="T72" fmla="*/ 0 w 6666"/>
                <a:gd name="T73" fmla="*/ 0 h 4444"/>
                <a:gd name="T74" fmla="*/ 0 w 6666"/>
                <a:gd name="T75" fmla="*/ 0 h 4444"/>
                <a:gd name="T76" fmla="*/ 0 w 6666"/>
                <a:gd name="T77" fmla="*/ 0 h 4444"/>
                <a:gd name="T78" fmla="*/ 0 w 6666"/>
                <a:gd name="T79" fmla="*/ 0 h 4444"/>
                <a:gd name="T80" fmla="*/ 0 w 6666"/>
                <a:gd name="T81" fmla="*/ 0 h 4444"/>
                <a:gd name="T82" fmla="*/ 0 w 6666"/>
                <a:gd name="T83" fmla="*/ 0 h 4444"/>
                <a:gd name="T84" fmla="*/ 0 w 6666"/>
                <a:gd name="T85" fmla="*/ 0 h 4444"/>
                <a:gd name="T86" fmla="*/ 0 w 6666"/>
                <a:gd name="T87" fmla="*/ 0 h 4444"/>
                <a:gd name="T88" fmla="*/ 0 w 6666"/>
                <a:gd name="T89" fmla="*/ 0 h 4444"/>
                <a:gd name="T90" fmla="*/ 0 w 6666"/>
                <a:gd name="T91" fmla="*/ 0 h 4444"/>
                <a:gd name="T92" fmla="*/ 0 w 6666"/>
                <a:gd name="T93" fmla="*/ 0 h 4444"/>
                <a:gd name="T94" fmla="*/ 0 w 6666"/>
                <a:gd name="T95" fmla="*/ 0 h 4444"/>
                <a:gd name="T96" fmla="*/ 0 w 6666"/>
                <a:gd name="T97" fmla="*/ 0 h 4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6"/>
                <a:gd name="T148" fmla="*/ 0 h 4444"/>
                <a:gd name="T149" fmla="*/ 6666 w 6666"/>
                <a:gd name="T150" fmla="*/ 4444 h 4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6" h="4444">
                  <a:moveTo>
                    <a:pt x="441" y="4218"/>
                  </a:moveTo>
                  <a:lnTo>
                    <a:pt x="418" y="3989"/>
                  </a:lnTo>
                  <a:lnTo>
                    <a:pt x="411" y="3752"/>
                  </a:lnTo>
                  <a:lnTo>
                    <a:pt x="418" y="3515"/>
                  </a:lnTo>
                  <a:lnTo>
                    <a:pt x="437" y="3287"/>
                  </a:lnTo>
                  <a:lnTo>
                    <a:pt x="467" y="3064"/>
                  </a:lnTo>
                  <a:lnTo>
                    <a:pt x="508" y="2828"/>
                  </a:lnTo>
                  <a:lnTo>
                    <a:pt x="575" y="2605"/>
                  </a:lnTo>
                  <a:lnTo>
                    <a:pt x="646" y="2387"/>
                  </a:lnTo>
                  <a:lnTo>
                    <a:pt x="732" y="2168"/>
                  </a:lnTo>
                  <a:lnTo>
                    <a:pt x="821" y="1961"/>
                  </a:lnTo>
                  <a:lnTo>
                    <a:pt x="937" y="1768"/>
                  </a:lnTo>
                  <a:lnTo>
                    <a:pt x="1061" y="1572"/>
                  </a:lnTo>
                  <a:lnTo>
                    <a:pt x="1191" y="1390"/>
                  </a:lnTo>
                  <a:lnTo>
                    <a:pt x="1337" y="1219"/>
                  </a:lnTo>
                  <a:lnTo>
                    <a:pt x="1490" y="1062"/>
                  </a:lnTo>
                  <a:lnTo>
                    <a:pt x="1646" y="913"/>
                  </a:lnTo>
                  <a:lnTo>
                    <a:pt x="1822" y="779"/>
                  </a:lnTo>
                  <a:lnTo>
                    <a:pt x="1997" y="662"/>
                  </a:lnTo>
                  <a:lnTo>
                    <a:pt x="2183" y="549"/>
                  </a:lnTo>
                  <a:lnTo>
                    <a:pt x="2370" y="447"/>
                  </a:lnTo>
                  <a:lnTo>
                    <a:pt x="2565" y="371"/>
                  </a:lnTo>
                  <a:lnTo>
                    <a:pt x="2758" y="309"/>
                  </a:lnTo>
                  <a:lnTo>
                    <a:pt x="2971" y="255"/>
                  </a:lnTo>
                  <a:lnTo>
                    <a:pt x="3169" y="214"/>
                  </a:lnTo>
                  <a:lnTo>
                    <a:pt x="3382" y="196"/>
                  </a:lnTo>
                  <a:lnTo>
                    <a:pt x="3579" y="189"/>
                  </a:lnTo>
                  <a:lnTo>
                    <a:pt x="3800" y="196"/>
                  </a:lnTo>
                  <a:lnTo>
                    <a:pt x="3998" y="218"/>
                  </a:lnTo>
                  <a:lnTo>
                    <a:pt x="4210" y="265"/>
                  </a:lnTo>
                  <a:lnTo>
                    <a:pt x="4408" y="320"/>
                  </a:lnTo>
                  <a:lnTo>
                    <a:pt x="4609" y="386"/>
                  </a:lnTo>
                  <a:lnTo>
                    <a:pt x="4797" y="473"/>
                  </a:lnTo>
                  <a:lnTo>
                    <a:pt x="4990" y="571"/>
                  </a:lnTo>
                  <a:lnTo>
                    <a:pt x="5174" y="692"/>
                  </a:lnTo>
                  <a:lnTo>
                    <a:pt x="5349" y="807"/>
                  </a:lnTo>
                  <a:lnTo>
                    <a:pt x="5516" y="950"/>
                  </a:lnTo>
                  <a:lnTo>
                    <a:pt x="5674" y="1110"/>
                  </a:lnTo>
                  <a:lnTo>
                    <a:pt x="5827" y="1266"/>
                  </a:lnTo>
                  <a:lnTo>
                    <a:pt x="5972" y="1437"/>
                  </a:lnTo>
                  <a:lnTo>
                    <a:pt x="6091" y="1619"/>
                  </a:lnTo>
                  <a:lnTo>
                    <a:pt x="6211" y="1809"/>
                  </a:lnTo>
                  <a:lnTo>
                    <a:pt x="6323" y="2009"/>
                  </a:lnTo>
                  <a:lnTo>
                    <a:pt x="6416" y="2227"/>
                  </a:lnTo>
                  <a:lnTo>
                    <a:pt x="6499" y="2435"/>
                  </a:lnTo>
                  <a:lnTo>
                    <a:pt x="6569" y="2657"/>
                  </a:lnTo>
                  <a:lnTo>
                    <a:pt x="6626" y="2882"/>
                  </a:lnTo>
                  <a:lnTo>
                    <a:pt x="6666" y="3112"/>
                  </a:lnTo>
                  <a:lnTo>
                    <a:pt x="6666" y="2963"/>
                  </a:lnTo>
                  <a:lnTo>
                    <a:pt x="6617" y="2733"/>
                  </a:lnTo>
                  <a:lnTo>
                    <a:pt x="6551" y="2504"/>
                  </a:lnTo>
                  <a:lnTo>
                    <a:pt x="6473" y="2285"/>
                  </a:lnTo>
                  <a:lnTo>
                    <a:pt x="6386" y="2064"/>
                  </a:lnTo>
                  <a:lnTo>
                    <a:pt x="6285" y="1848"/>
                  </a:lnTo>
                  <a:lnTo>
                    <a:pt x="6162" y="1648"/>
                  </a:lnTo>
                  <a:lnTo>
                    <a:pt x="6051" y="1455"/>
                  </a:lnTo>
                  <a:lnTo>
                    <a:pt x="5905" y="1274"/>
                  </a:lnTo>
                  <a:lnTo>
                    <a:pt x="5763" y="1095"/>
                  </a:lnTo>
                  <a:lnTo>
                    <a:pt x="5603" y="931"/>
                  </a:lnTo>
                  <a:lnTo>
                    <a:pt x="5427" y="779"/>
                  </a:lnTo>
                  <a:lnTo>
                    <a:pt x="5255" y="633"/>
                  </a:lnTo>
                  <a:lnTo>
                    <a:pt x="5069" y="509"/>
                  </a:lnTo>
                  <a:lnTo>
                    <a:pt x="4882" y="389"/>
                  </a:lnTo>
                  <a:lnTo>
                    <a:pt x="4681" y="290"/>
                  </a:lnTo>
                  <a:lnTo>
                    <a:pt x="4486" y="207"/>
                  </a:lnTo>
                  <a:lnTo>
                    <a:pt x="4278" y="138"/>
                  </a:lnTo>
                  <a:lnTo>
                    <a:pt x="4057" y="83"/>
                  </a:lnTo>
                  <a:lnTo>
                    <a:pt x="3852" y="36"/>
                  </a:lnTo>
                  <a:lnTo>
                    <a:pt x="3635" y="7"/>
                  </a:lnTo>
                  <a:lnTo>
                    <a:pt x="3411" y="0"/>
                  </a:lnTo>
                  <a:lnTo>
                    <a:pt x="3199" y="0"/>
                  </a:lnTo>
                  <a:lnTo>
                    <a:pt x="2975" y="18"/>
                  </a:lnTo>
                  <a:lnTo>
                    <a:pt x="2770" y="54"/>
                  </a:lnTo>
                  <a:lnTo>
                    <a:pt x="2557" y="101"/>
                  </a:lnTo>
                  <a:lnTo>
                    <a:pt x="2341" y="170"/>
                  </a:lnTo>
                  <a:lnTo>
                    <a:pt x="2136" y="255"/>
                  </a:lnTo>
                  <a:lnTo>
                    <a:pt x="1941" y="349"/>
                  </a:lnTo>
                  <a:lnTo>
                    <a:pt x="1743" y="447"/>
                  </a:lnTo>
                  <a:lnTo>
                    <a:pt x="1561" y="578"/>
                  </a:lnTo>
                  <a:lnTo>
                    <a:pt x="1385" y="713"/>
                  </a:lnTo>
                  <a:lnTo>
                    <a:pt x="1210" y="862"/>
                  </a:lnTo>
                  <a:lnTo>
                    <a:pt x="1045" y="1019"/>
                  </a:lnTo>
                  <a:lnTo>
                    <a:pt x="900" y="1186"/>
                  </a:lnTo>
                  <a:lnTo>
                    <a:pt x="758" y="1372"/>
                  </a:lnTo>
                  <a:lnTo>
                    <a:pt x="632" y="1557"/>
                  </a:lnTo>
                  <a:lnTo>
                    <a:pt x="508" y="1761"/>
                  </a:lnTo>
                  <a:lnTo>
                    <a:pt x="392" y="1968"/>
                  </a:lnTo>
                  <a:lnTo>
                    <a:pt x="295" y="2172"/>
                  </a:lnTo>
                  <a:lnTo>
                    <a:pt x="217" y="2398"/>
                  </a:lnTo>
                  <a:lnTo>
                    <a:pt x="146" y="2628"/>
                  </a:lnTo>
                  <a:lnTo>
                    <a:pt x="86" y="2857"/>
                  </a:lnTo>
                  <a:lnTo>
                    <a:pt x="48" y="3094"/>
                  </a:lnTo>
                  <a:lnTo>
                    <a:pt x="19" y="3341"/>
                  </a:lnTo>
                  <a:lnTo>
                    <a:pt x="0" y="3570"/>
                  </a:lnTo>
                  <a:lnTo>
                    <a:pt x="0" y="3807"/>
                  </a:lnTo>
                  <a:lnTo>
                    <a:pt x="19" y="4047"/>
                  </a:lnTo>
                  <a:lnTo>
                    <a:pt x="48" y="4283"/>
                  </a:lnTo>
                  <a:lnTo>
                    <a:pt x="67" y="4444"/>
                  </a:lnTo>
                  <a:lnTo>
                    <a:pt x="441" y="4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24" name="Freeform 44">
              <a:extLst>
                <a:ext uri="{FF2B5EF4-FFF2-40B4-BE49-F238E27FC236}">
                  <a16:creationId xmlns:a16="http://schemas.microsoft.com/office/drawing/2014/main" id="{1CF9A7AE-253E-9C99-123C-2244601427B6}"/>
                </a:ext>
              </a:extLst>
            </p:cNvPr>
            <p:cNvSpPr>
              <a:spLocks/>
            </p:cNvSpPr>
            <p:nvPr/>
          </p:nvSpPr>
          <p:spPr bwMode="auto">
            <a:xfrm flipH="1">
              <a:off x="4549" y="2496"/>
              <a:ext cx="478" cy="317"/>
            </a:xfrm>
            <a:custGeom>
              <a:avLst/>
              <a:gdLst>
                <a:gd name="T0" fmla="*/ 0 w 6666"/>
                <a:gd name="T1" fmla="*/ 0 h 4444"/>
                <a:gd name="T2" fmla="*/ 0 w 6666"/>
                <a:gd name="T3" fmla="*/ 0 h 4444"/>
                <a:gd name="T4" fmla="*/ 0 w 6666"/>
                <a:gd name="T5" fmla="*/ 0 h 4444"/>
                <a:gd name="T6" fmla="*/ 0 w 6666"/>
                <a:gd name="T7" fmla="*/ 0 h 4444"/>
                <a:gd name="T8" fmla="*/ 0 w 6666"/>
                <a:gd name="T9" fmla="*/ 0 h 4444"/>
                <a:gd name="T10" fmla="*/ 0 w 6666"/>
                <a:gd name="T11" fmla="*/ 0 h 4444"/>
                <a:gd name="T12" fmla="*/ 0 w 6666"/>
                <a:gd name="T13" fmla="*/ 0 h 4444"/>
                <a:gd name="T14" fmla="*/ 0 w 6666"/>
                <a:gd name="T15" fmla="*/ 0 h 4444"/>
                <a:gd name="T16" fmla="*/ 0 w 6666"/>
                <a:gd name="T17" fmla="*/ 0 h 4444"/>
                <a:gd name="T18" fmla="*/ 0 w 6666"/>
                <a:gd name="T19" fmla="*/ 0 h 4444"/>
                <a:gd name="T20" fmla="*/ 0 w 6666"/>
                <a:gd name="T21" fmla="*/ 0 h 4444"/>
                <a:gd name="T22" fmla="*/ 0 w 6666"/>
                <a:gd name="T23" fmla="*/ 0 h 4444"/>
                <a:gd name="T24" fmla="*/ 0 w 6666"/>
                <a:gd name="T25" fmla="*/ 0 h 4444"/>
                <a:gd name="T26" fmla="*/ 0 w 6666"/>
                <a:gd name="T27" fmla="*/ 0 h 4444"/>
                <a:gd name="T28" fmla="*/ 0 w 6666"/>
                <a:gd name="T29" fmla="*/ 0 h 4444"/>
                <a:gd name="T30" fmla="*/ 0 w 6666"/>
                <a:gd name="T31" fmla="*/ 0 h 4444"/>
                <a:gd name="T32" fmla="*/ 0 w 6666"/>
                <a:gd name="T33" fmla="*/ 0 h 4444"/>
                <a:gd name="T34" fmla="*/ 0 w 6666"/>
                <a:gd name="T35" fmla="*/ 0 h 4444"/>
                <a:gd name="T36" fmla="*/ 0 w 6666"/>
                <a:gd name="T37" fmla="*/ 0 h 4444"/>
                <a:gd name="T38" fmla="*/ 0 w 6666"/>
                <a:gd name="T39" fmla="*/ 0 h 4444"/>
                <a:gd name="T40" fmla="*/ 0 w 6666"/>
                <a:gd name="T41" fmla="*/ 0 h 4444"/>
                <a:gd name="T42" fmla="*/ 0 w 6666"/>
                <a:gd name="T43" fmla="*/ 0 h 4444"/>
                <a:gd name="T44" fmla="*/ 0 w 6666"/>
                <a:gd name="T45" fmla="*/ 0 h 4444"/>
                <a:gd name="T46" fmla="*/ 0 w 6666"/>
                <a:gd name="T47" fmla="*/ 0 h 4444"/>
                <a:gd name="T48" fmla="*/ 0 w 6666"/>
                <a:gd name="T49" fmla="*/ 0 h 4444"/>
                <a:gd name="T50" fmla="*/ 0 w 6666"/>
                <a:gd name="T51" fmla="*/ 0 h 4444"/>
                <a:gd name="T52" fmla="*/ 0 w 6666"/>
                <a:gd name="T53" fmla="*/ 0 h 4444"/>
                <a:gd name="T54" fmla="*/ 0 w 6666"/>
                <a:gd name="T55" fmla="*/ 0 h 4444"/>
                <a:gd name="T56" fmla="*/ 0 w 6666"/>
                <a:gd name="T57" fmla="*/ 0 h 4444"/>
                <a:gd name="T58" fmla="*/ 0 w 6666"/>
                <a:gd name="T59" fmla="*/ 0 h 4444"/>
                <a:gd name="T60" fmla="*/ 0 w 6666"/>
                <a:gd name="T61" fmla="*/ 0 h 4444"/>
                <a:gd name="T62" fmla="*/ 0 w 6666"/>
                <a:gd name="T63" fmla="*/ 0 h 4444"/>
                <a:gd name="T64" fmla="*/ 0 w 6666"/>
                <a:gd name="T65" fmla="*/ 0 h 4444"/>
                <a:gd name="T66" fmla="*/ 0 w 6666"/>
                <a:gd name="T67" fmla="*/ 0 h 4444"/>
                <a:gd name="T68" fmla="*/ 0 w 6666"/>
                <a:gd name="T69" fmla="*/ 0 h 4444"/>
                <a:gd name="T70" fmla="*/ 0 w 6666"/>
                <a:gd name="T71" fmla="*/ 0 h 4444"/>
                <a:gd name="T72" fmla="*/ 0 w 6666"/>
                <a:gd name="T73" fmla="*/ 0 h 4444"/>
                <a:gd name="T74" fmla="*/ 0 w 6666"/>
                <a:gd name="T75" fmla="*/ 0 h 4444"/>
                <a:gd name="T76" fmla="*/ 0 w 6666"/>
                <a:gd name="T77" fmla="*/ 0 h 4444"/>
                <a:gd name="T78" fmla="*/ 0 w 6666"/>
                <a:gd name="T79" fmla="*/ 0 h 4444"/>
                <a:gd name="T80" fmla="*/ 0 w 6666"/>
                <a:gd name="T81" fmla="*/ 0 h 4444"/>
                <a:gd name="T82" fmla="*/ 0 w 6666"/>
                <a:gd name="T83" fmla="*/ 0 h 4444"/>
                <a:gd name="T84" fmla="*/ 0 w 6666"/>
                <a:gd name="T85" fmla="*/ 0 h 4444"/>
                <a:gd name="T86" fmla="*/ 0 w 6666"/>
                <a:gd name="T87" fmla="*/ 0 h 4444"/>
                <a:gd name="T88" fmla="*/ 0 w 6666"/>
                <a:gd name="T89" fmla="*/ 0 h 4444"/>
                <a:gd name="T90" fmla="*/ 0 w 6666"/>
                <a:gd name="T91" fmla="*/ 0 h 4444"/>
                <a:gd name="T92" fmla="*/ 0 w 6666"/>
                <a:gd name="T93" fmla="*/ 0 h 4444"/>
                <a:gd name="T94" fmla="*/ 0 w 6666"/>
                <a:gd name="T95" fmla="*/ 0 h 4444"/>
                <a:gd name="T96" fmla="*/ 0 w 6666"/>
                <a:gd name="T97" fmla="*/ 0 h 4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66"/>
                <a:gd name="T148" fmla="*/ 0 h 4444"/>
                <a:gd name="T149" fmla="*/ 6666 w 6666"/>
                <a:gd name="T150" fmla="*/ 4444 h 4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66" h="4444">
                  <a:moveTo>
                    <a:pt x="441" y="4218"/>
                  </a:moveTo>
                  <a:lnTo>
                    <a:pt x="418" y="3989"/>
                  </a:lnTo>
                  <a:lnTo>
                    <a:pt x="411" y="3752"/>
                  </a:lnTo>
                  <a:lnTo>
                    <a:pt x="418" y="3515"/>
                  </a:lnTo>
                  <a:lnTo>
                    <a:pt x="437" y="3287"/>
                  </a:lnTo>
                  <a:lnTo>
                    <a:pt x="467" y="3064"/>
                  </a:lnTo>
                  <a:lnTo>
                    <a:pt x="508" y="2828"/>
                  </a:lnTo>
                  <a:lnTo>
                    <a:pt x="575" y="2605"/>
                  </a:lnTo>
                  <a:lnTo>
                    <a:pt x="646" y="2387"/>
                  </a:lnTo>
                  <a:lnTo>
                    <a:pt x="732" y="2168"/>
                  </a:lnTo>
                  <a:lnTo>
                    <a:pt x="821" y="1961"/>
                  </a:lnTo>
                  <a:lnTo>
                    <a:pt x="937" y="1768"/>
                  </a:lnTo>
                  <a:lnTo>
                    <a:pt x="1061" y="1572"/>
                  </a:lnTo>
                  <a:lnTo>
                    <a:pt x="1191" y="1390"/>
                  </a:lnTo>
                  <a:lnTo>
                    <a:pt x="1337" y="1219"/>
                  </a:lnTo>
                  <a:lnTo>
                    <a:pt x="1490" y="1062"/>
                  </a:lnTo>
                  <a:lnTo>
                    <a:pt x="1646" y="913"/>
                  </a:lnTo>
                  <a:lnTo>
                    <a:pt x="1822" y="779"/>
                  </a:lnTo>
                  <a:lnTo>
                    <a:pt x="1997" y="662"/>
                  </a:lnTo>
                  <a:lnTo>
                    <a:pt x="2183" y="549"/>
                  </a:lnTo>
                  <a:lnTo>
                    <a:pt x="2370" y="447"/>
                  </a:lnTo>
                  <a:lnTo>
                    <a:pt x="2565" y="371"/>
                  </a:lnTo>
                  <a:lnTo>
                    <a:pt x="2758" y="309"/>
                  </a:lnTo>
                  <a:lnTo>
                    <a:pt x="2971" y="255"/>
                  </a:lnTo>
                  <a:lnTo>
                    <a:pt x="3169" y="214"/>
                  </a:lnTo>
                  <a:lnTo>
                    <a:pt x="3382" y="196"/>
                  </a:lnTo>
                  <a:lnTo>
                    <a:pt x="3579" y="189"/>
                  </a:lnTo>
                  <a:lnTo>
                    <a:pt x="3800" y="196"/>
                  </a:lnTo>
                  <a:lnTo>
                    <a:pt x="3998" y="218"/>
                  </a:lnTo>
                  <a:lnTo>
                    <a:pt x="4210" y="265"/>
                  </a:lnTo>
                  <a:lnTo>
                    <a:pt x="4408" y="320"/>
                  </a:lnTo>
                  <a:lnTo>
                    <a:pt x="4609" y="386"/>
                  </a:lnTo>
                  <a:lnTo>
                    <a:pt x="4797" y="473"/>
                  </a:lnTo>
                  <a:lnTo>
                    <a:pt x="4990" y="571"/>
                  </a:lnTo>
                  <a:lnTo>
                    <a:pt x="5174" y="692"/>
                  </a:lnTo>
                  <a:lnTo>
                    <a:pt x="5349" y="807"/>
                  </a:lnTo>
                  <a:lnTo>
                    <a:pt x="5516" y="950"/>
                  </a:lnTo>
                  <a:lnTo>
                    <a:pt x="5674" y="1110"/>
                  </a:lnTo>
                  <a:lnTo>
                    <a:pt x="5827" y="1266"/>
                  </a:lnTo>
                  <a:lnTo>
                    <a:pt x="5972" y="1437"/>
                  </a:lnTo>
                  <a:lnTo>
                    <a:pt x="6091" y="1619"/>
                  </a:lnTo>
                  <a:lnTo>
                    <a:pt x="6211" y="1809"/>
                  </a:lnTo>
                  <a:lnTo>
                    <a:pt x="6323" y="2009"/>
                  </a:lnTo>
                  <a:lnTo>
                    <a:pt x="6416" y="2227"/>
                  </a:lnTo>
                  <a:lnTo>
                    <a:pt x="6499" y="2435"/>
                  </a:lnTo>
                  <a:lnTo>
                    <a:pt x="6569" y="2657"/>
                  </a:lnTo>
                  <a:lnTo>
                    <a:pt x="6626" y="2882"/>
                  </a:lnTo>
                  <a:lnTo>
                    <a:pt x="6666" y="3112"/>
                  </a:lnTo>
                  <a:lnTo>
                    <a:pt x="6666" y="2963"/>
                  </a:lnTo>
                  <a:lnTo>
                    <a:pt x="6617" y="2733"/>
                  </a:lnTo>
                  <a:lnTo>
                    <a:pt x="6551" y="2504"/>
                  </a:lnTo>
                  <a:lnTo>
                    <a:pt x="6473" y="2285"/>
                  </a:lnTo>
                  <a:lnTo>
                    <a:pt x="6386" y="2064"/>
                  </a:lnTo>
                  <a:lnTo>
                    <a:pt x="6285" y="1848"/>
                  </a:lnTo>
                  <a:lnTo>
                    <a:pt x="6162" y="1648"/>
                  </a:lnTo>
                  <a:lnTo>
                    <a:pt x="6051" y="1455"/>
                  </a:lnTo>
                  <a:lnTo>
                    <a:pt x="5905" y="1274"/>
                  </a:lnTo>
                  <a:lnTo>
                    <a:pt x="5763" y="1095"/>
                  </a:lnTo>
                  <a:lnTo>
                    <a:pt x="5603" y="931"/>
                  </a:lnTo>
                  <a:lnTo>
                    <a:pt x="5427" y="779"/>
                  </a:lnTo>
                  <a:lnTo>
                    <a:pt x="5255" y="633"/>
                  </a:lnTo>
                  <a:lnTo>
                    <a:pt x="5069" y="509"/>
                  </a:lnTo>
                  <a:lnTo>
                    <a:pt x="4882" y="389"/>
                  </a:lnTo>
                  <a:lnTo>
                    <a:pt x="4681" y="290"/>
                  </a:lnTo>
                  <a:lnTo>
                    <a:pt x="4486" y="207"/>
                  </a:lnTo>
                  <a:lnTo>
                    <a:pt x="4278" y="138"/>
                  </a:lnTo>
                  <a:lnTo>
                    <a:pt x="4057" y="83"/>
                  </a:lnTo>
                  <a:lnTo>
                    <a:pt x="3852" y="36"/>
                  </a:lnTo>
                  <a:lnTo>
                    <a:pt x="3635" y="7"/>
                  </a:lnTo>
                  <a:lnTo>
                    <a:pt x="3411" y="0"/>
                  </a:lnTo>
                  <a:lnTo>
                    <a:pt x="3199" y="0"/>
                  </a:lnTo>
                  <a:lnTo>
                    <a:pt x="2975" y="18"/>
                  </a:lnTo>
                  <a:lnTo>
                    <a:pt x="2770" y="54"/>
                  </a:lnTo>
                  <a:lnTo>
                    <a:pt x="2557" y="101"/>
                  </a:lnTo>
                  <a:lnTo>
                    <a:pt x="2341" y="170"/>
                  </a:lnTo>
                  <a:lnTo>
                    <a:pt x="2136" y="255"/>
                  </a:lnTo>
                  <a:lnTo>
                    <a:pt x="1941" y="349"/>
                  </a:lnTo>
                  <a:lnTo>
                    <a:pt x="1743" y="447"/>
                  </a:lnTo>
                  <a:lnTo>
                    <a:pt x="1561" y="578"/>
                  </a:lnTo>
                  <a:lnTo>
                    <a:pt x="1385" y="713"/>
                  </a:lnTo>
                  <a:lnTo>
                    <a:pt x="1210" y="862"/>
                  </a:lnTo>
                  <a:lnTo>
                    <a:pt x="1045" y="1019"/>
                  </a:lnTo>
                  <a:lnTo>
                    <a:pt x="900" y="1186"/>
                  </a:lnTo>
                  <a:lnTo>
                    <a:pt x="758" y="1372"/>
                  </a:lnTo>
                  <a:lnTo>
                    <a:pt x="632" y="1557"/>
                  </a:lnTo>
                  <a:lnTo>
                    <a:pt x="508" y="1761"/>
                  </a:lnTo>
                  <a:lnTo>
                    <a:pt x="392" y="1968"/>
                  </a:lnTo>
                  <a:lnTo>
                    <a:pt x="295" y="2172"/>
                  </a:lnTo>
                  <a:lnTo>
                    <a:pt x="217" y="2398"/>
                  </a:lnTo>
                  <a:lnTo>
                    <a:pt x="146" y="2628"/>
                  </a:lnTo>
                  <a:lnTo>
                    <a:pt x="86" y="2857"/>
                  </a:lnTo>
                  <a:lnTo>
                    <a:pt x="48" y="3094"/>
                  </a:lnTo>
                  <a:lnTo>
                    <a:pt x="19" y="3341"/>
                  </a:lnTo>
                  <a:lnTo>
                    <a:pt x="0" y="3570"/>
                  </a:lnTo>
                  <a:lnTo>
                    <a:pt x="0" y="3807"/>
                  </a:lnTo>
                  <a:lnTo>
                    <a:pt x="19" y="4047"/>
                  </a:lnTo>
                  <a:lnTo>
                    <a:pt x="48" y="4283"/>
                  </a:lnTo>
                  <a:lnTo>
                    <a:pt x="67" y="4444"/>
                  </a:lnTo>
                  <a:lnTo>
                    <a:pt x="441" y="42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25" name="Freeform 45">
              <a:extLst>
                <a:ext uri="{FF2B5EF4-FFF2-40B4-BE49-F238E27FC236}">
                  <a16:creationId xmlns:a16="http://schemas.microsoft.com/office/drawing/2014/main" id="{F98FA01B-3A1B-6CB2-DCFA-537DFF1CB468}"/>
                </a:ext>
              </a:extLst>
            </p:cNvPr>
            <p:cNvSpPr>
              <a:spLocks/>
            </p:cNvSpPr>
            <p:nvPr/>
          </p:nvSpPr>
          <p:spPr bwMode="auto">
            <a:xfrm flipH="1">
              <a:off x="4894" y="2548"/>
              <a:ext cx="22" cy="167"/>
            </a:xfrm>
            <a:custGeom>
              <a:avLst/>
              <a:gdLst>
                <a:gd name="T0" fmla="*/ 0 w 313"/>
                <a:gd name="T1" fmla="*/ 0 h 2348"/>
                <a:gd name="T2" fmla="*/ 0 w 313"/>
                <a:gd name="T3" fmla="*/ 0 h 2348"/>
                <a:gd name="T4" fmla="*/ 0 w 313"/>
                <a:gd name="T5" fmla="*/ 0 h 2348"/>
                <a:gd name="T6" fmla="*/ 0 w 313"/>
                <a:gd name="T7" fmla="*/ 0 h 2348"/>
                <a:gd name="T8" fmla="*/ 0 w 313"/>
                <a:gd name="T9" fmla="*/ 0 h 2348"/>
                <a:gd name="T10" fmla="*/ 0 w 313"/>
                <a:gd name="T11" fmla="*/ 0 h 2348"/>
                <a:gd name="T12" fmla="*/ 0 60000 65536"/>
                <a:gd name="T13" fmla="*/ 0 60000 65536"/>
                <a:gd name="T14" fmla="*/ 0 60000 65536"/>
                <a:gd name="T15" fmla="*/ 0 60000 65536"/>
                <a:gd name="T16" fmla="*/ 0 60000 65536"/>
                <a:gd name="T17" fmla="*/ 0 60000 65536"/>
                <a:gd name="T18" fmla="*/ 0 w 313"/>
                <a:gd name="T19" fmla="*/ 0 h 2348"/>
                <a:gd name="T20" fmla="*/ 313 w 313"/>
                <a:gd name="T21" fmla="*/ 2348 h 2348"/>
              </a:gdLst>
              <a:ahLst/>
              <a:cxnLst>
                <a:cxn ang="T12">
                  <a:pos x="T0" y="T1"/>
                </a:cxn>
                <a:cxn ang="T13">
                  <a:pos x="T2" y="T3"/>
                </a:cxn>
                <a:cxn ang="T14">
                  <a:pos x="T4" y="T5"/>
                </a:cxn>
                <a:cxn ang="T15">
                  <a:pos x="T6" y="T7"/>
                </a:cxn>
                <a:cxn ang="T16">
                  <a:pos x="T8" y="T9"/>
                </a:cxn>
                <a:cxn ang="T17">
                  <a:pos x="T10" y="T11"/>
                </a:cxn>
              </a:cxnLst>
              <a:rect l="T18" t="T19" r="T20" b="T21"/>
              <a:pathLst>
                <a:path w="313" h="2348">
                  <a:moveTo>
                    <a:pt x="313" y="0"/>
                  </a:moveTo>
                  <a:lnTo>
                    <a:pt x="82" y="1165"/>
                  </a:lnTo>
                  <a:lnTo>
                    <a:pt x="82" y="2348"/>
                  </a:lnTo>
                  <a:lnTo>
                    <a:pt x="0" y="1452"/>
                  </a:lnTo>
                  <a:lnTo>
                    <a:pt x="0" y="841"/>
                  </a:lnTo>
                  <a:lnTo>
                    <a:pt x="3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26" name="Freeform 46">
              <a:extLst>
                <a:ext uri="{FF2B5EF4-FFF2-40B4-BE49-F238E27FC236}">
                  <a16:creationId xmlns:a16="http://schemas.microsoft.com/office/drawing/2014/main" id="{52483BDF-890A-DDA7-ACDE-4A062EDEC60F}"/>
                </a:ext>
              </a:extLst>
            </p:cNvPr>
            <p:cNvSpPr>
              <a:spLocks/>
            </p:cNvSpPr>
            <p:nvPr/>
          </p:nvSpPr>
          <p:spPr bwMode="auto">
            <a:xfrm flipH="1">
              <a:off x="4911" y="2732"/>
              <a:ext cx="9" cy="41"/>
            </a:xfrm>
            <a:custGeom>
              <a:avLst/>
              <a:gdLst>
                <a:gd name="T0" fmla="*/ 0 w 138"/>
                <a:gd name="T1" fmla="*/ 0 h 572"/>
                <a:gd name="T2" fmla="*/ 0 w 138"/>
                <a:gd name="T3" fmla="*/ 0 h 572"/>
                <a:gd name="T4" fmla="*/ 0 w 138"/>
                <a:gd name="T5" fmla="*/ 0 h 572"/>
                <a:gd name="T6" fmla="*/ 0 w 138"/>
                <a:gd name="T7" fmla="*/ 0 h 572"/>
                <a:gd name="T8" fmla="*/ 0 60000 65536"/>
                <a:gd name="T9" fmla="*/ 0 60000 65536"/>
                <a:gd name="T10" fmla="*/ 0 60000 65536"/>
                <a:gd name="T11" fmla="*/ 0 60000 65536"/>
                <a:gd name="T12" fmla="*/ 0 w 138"/>
                <a:gd name="T13" fmla="*/ 0 h 572"/>
                <a:gd name="T14" fmla="*/ 138 w 138"/>
                <a:gd name="T15" fmla="*/ 572 h 572"/>
              </a:gdLst>
              <a:ahLst/>
              <a:cxnLst>
                <a:cxn ang="T8">
                  <a:pos x="T0" y="T1"/>
                </a:cxn>
                <a:cxn ang="T9">
                  <a:pos x="T2" y="T3"/>
                </a:cxn>
                <a:cxn ang="T10">
                  <a:pos x="T4" y="T5"/>
                </a:cxn>
                <a:cxn ang="T11">
                  <a:pos x="T6" y="T7"/>
                </a:cxn>
              </a:cxnLst>
              <a:rect l="T12" t="T13" r="T14" b="T15"/>
              <a:pathLst>
                <a:path w="138" h="572">
                  <a:moveTo>
                    <a:pt x="138" y="0"/>
                  </a:moveTo>
                  <a:lnTo>
                    <a:pt x="0" y="572"/>
                  </a:lnTo>
                  <a:lnTo>
                    <a:pt x="138" y="485"/>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27" name="Freeform 47">
              <a:extLst>
                <a:ext uri="{FF2B5EF4-FFF2-40B4-BE49-F238E27FC236}">
                  <a16:creationId xmlns:a16="http://schemas.microsoft.com/office/drawing/2014/main" id="{15AA8845-69C6-3443-9F47-7BA0E720DFB2}"/>
                </a:ext>
              </a:extLst>
            </p:cNvPr>
            <p:cNvSpPr>
              <a:spLocks/>
            </p:cNvSpPr>
            <p:nvPr/>
          </p:nvSpPr>
          <p:spPr bwMode="auto">
            <a:xfrm flipH="1">
              <a:off x="4911" y="2732"/>
              <a:ext cx="9" cy="41"/>
            </a:xfrm>
            <a:custGeom>
              <a:avLst/>
              <a:gdLst>
                <a:gd name="T0" fmla="*/ 0 w 138"/>
                <a:gd name="T1" fmla="*/ 0 h 572"/>
                <a:gd name="T2" fmla="*/ 0 w 138"/>
                <a:gd name="T3" fmla="*/ 0 h 572"/>
                <a:gd name="T4" fmla="*/ 0 w 138"/>
                <a:gd name="T5" fmla="*/ 0 h 572"/>
                <a:gd name="T6" fmla="*/ 0 w 138"/>
                <a:gd name="T7" fmla="*/ 0 h 572"/>
                <a:gd name="T8" fmla="*/ 0 60000 65536"/>
                <a:gd name="T9" fmla="*/ 0 60000 65536"/>
                <a:gd name="T10" fmla="*/ 0 60000 65536"/>
                <a:gd name="T11" fmla="*/ 0 60000 65536"/>
                <a:gd name="T12" fmla="*/ 0 w 138"/>
                <a:gd name="T13" fmla="*/ 0 h 572"/>
                <a:gd name="T14" fmla="*/ 138 w 138"/>
                <a:gd name="T15" fmla="*/ 572 h 572"/>
              </a:gdLst>
              <a:ahLst/>
              <a:cxnLst>
                <a:cxn ang="T8">
                  <a:pos x="T0" y="T1"/>
                </a:cxn>
                <a:cxn ang="T9">
                  <a:pos x="T2" y="T3"/>
                </a:cxn>
                <a:cxn ang="T10">
                  <a:pos x="T4" y="T5"/>
                </a:cxn>
                <a:cxn ang="T11">
                  <a:pos x="T6" y="T7"/>
                </a:cxn>
              </a:cxnLst>
              <a:rect l="T12" t="T13" r="T14" b="T15"/>
              <a:pathLst>
                <a:path w="138" h="572">
                  <a:moveTo>
                    <a:pt x="138" y="0"/>
                  </a:moveTo>
                  <a:lnTo>
                    <a:pt x="0" y="572"/>
                  </a:lnTo>
                  <a:lnTo>
                    <a:pt x="138" y="485"/>
                  </a:lnTo>
                  <a:lnTo>
                    <a:pt x="13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28" name="Freeform 48">
              <a:extLst>
                <a:ext uri="{FF2B5EF4-FFF2-40B4-BE49-F238E27FC236}">
                  <a16:creationId xmlns:a16="http://schemas.microsoft.com/office/drawing/2014/main" id="{90ED00CA-5B6F-7ED2-CEBE-51B382B9CC37}"/>
                </a:ext>
              </a:extLst>
            </p:cNvPr>
            <p:cNvSpPr>
              <a:spLocks/>
            </p:cNvSpPr>
            <p:nvPr/>
          </p:nvSpPr>
          <p:spPr bwMode="auto">
            <a:xfrm flipH="1">
              <a:off x="4460" y="2717"/>
              <a:ext cx="89" cy="30"/>
            </a:xfrm>
            <a:custGeom>
              <a:avLst/>
              <a:gdLst>
                <a:gd name="T0" fmla="*/ 0 w 1258"/>
                <a:gd name="T1" fmla="*/ 0 h 426"/>
                <a:gd name="T2" fmla="*/ 0 w 1258"/>
                <a:gd name="T3" fmla="*/ 0 h 426"/>
                <a:gd name="T4" fmla="*/ 0 w 1258"/>
                <a:gd name="T5" fmla="*/ 0 h 426"/>
                <a:gd name="T6" fmla="*/ 0 w 1258"/>
                <a:gd name="T7" fmla="*/ 0 h 426"/>
                <a:gd name="T8" fmla="*/ 0 w 1258"/>
                <a:gd name="T9" fmla="*/ 0 h 426"/>
                <a:gd name="T10" fmla="*/ 0 60000 65536"/>
                <a:gd name="T11" fmla="*/ 0 60000 65536"/>
                <a:gd name="T12" fmla="*/ 0 60000 65536"/>
                <a:gd name="T13" fmla="*/ 0 60000 65536"/>
                <a:gd name="T14" fmla="*/ 0 60000 65536"/>
                <a:gd name="T15" fmla="*/ 0 w 1258"/>
                <a:gd name="T16" fmla="*/ 0 h 426"/>
                <a:gd name="T17" fmla="*/ 1258 w 1258"/>
                <a:gd name="T18" fmla="*/ 426 h 426"/>
              </a:gdLst>
              <a:ahLst/>
              <a:cxnLst>
                <a:cxn ang="T10">
                  <a:pos x="T0" y="T1"/>
                </a:cxn>
                <a:cxn ang="T11">
                  <a:pos x="T2" y="T3"/>
                </a:cxn>
                <a:cxn ang="T12">
                  <a:pos x="T4" y="T5"/>
                </a:cxn>
                <a:cxn ang="T13">
                  <a:pos x="T6" y="T7"/>
                </a:cxn>
                <a:cxn ang="T14">
                  <a:pos x="T8" y="T9"/>
                </a:cxn>
              </a:cxnLst>
              <a:rect l="T15" t="T16" r="T17" b="T18"/>
              <a:pathLst>
                <a:path w="1258" h="426">
                  <a:moveTo>
                    <a:pt x="0" y="0"/>
                  </a:moveTo>
                  <a:lnTo>
                    <a:pt x="1258" y="426"/>
                  </a:lnTo>
                  <a:lnTo>
                    <a:pt x="877" y="426"/>
                  </a:lnTo>
                  <a:lnTo>
                    <a:pt x="38" y="1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29" name="Freeform 49">
              <a:extLst>
                <a:ext uri="{FF2B5EF4-FFF2-40B4-BE49-F238E27FC236}">
                  <a16:creationId xmlns:a16="http://schemas.microsoft.com/office/drawing/2014/main" id="{A8F7273B-AAB0-A434-00A7-E9717187F266}"/>
                </a:ext>
              </a:extLst>
            </p:cNvPr>
            <p:cNvSpPr>
              <a:spLocks/>
            </p:cNvSpPr>
            <p:nvPr/>
          </p:nvSpPr>
          <p:spPr bwMode="auto">
            <a:xfrm flipH="1">
              <a:off x="4460" y="2717"/>
              <a:ext cx="89" cy="30"/>
            </a:xfrm>
            <a:custGeom>
              <a:avLst/>
              <a:gdLst>
                <a:gd name="T0" fmla="*/ 0 w 1258"/>
                <a:gd name="T1" fmla="*/ 0 h 426"/>
                <a:gd name="T2" fmla="*/ 0 w 1258"/>
                <a:gd name="T3" fmla="*/ 0 h 426"/>
                <a:gd name="T4" fmla="*/ 0 w 1258"/>
                <a:gd name="T5" fmla="*/ 0 h 426"/>
                <a:gd name="T6" fmla="*/ 0 w 1258"/>
                <a:gd name="T7" fmla="*/ 0 h 426"/>
                <a:gd name="T8" fmla="*/ 0 w 1258"/>
                <a:gd name="T9" fmla="*/ 0 h 426"/>
                <a:gd name="T10" fmla="*/ 0 60000 65536"/>
                <a:gd name="T11" fmla="*/ 0 60000 65536"/>
                <a:gd name="T12" fmla="*/ 0 60000 65536"/>
                <a:gd name="T13" fmla="*/ 0 60000 65536"/>
                <a:gd name="T14" fmla="*/ 0 60000 65536"/>
                <a:gd name="T15" fmla="*/ 0 w 1258"/>
                <a:gd name="T16" fmla="*/ 0 h 426"/>
                <a:gd name="T17" fmla="*/ 1258 w 1258"/>
                <a:gd name="T18" fmla="*/ 426 h 426"/>
              </a:gdLst>
              <a:ahLst/>
              <a:cxnLst>
                <a:cxn ang="T10">
                  <a:pos x="T0" y="T1"/>
                </a:cxn>
                <a:cxn ang="T11">
                  <a:pos x="T2" y="T3"/>
                </a:cxn>
                <a:cxn ang="T12">
                  <a:pos x="T4" y="T5"/>
                </a:cxn>
                <a:cxn ang="T13">
                  <a:pos x="T6" y="T7"/>
                </a:cxn>
                <a:cxn ang="T14">
                  <a:pos x="T8" y="T9"/>
                </a:cxn>
              </a:cxnLst>
              <a:rect l="T15" t="T16" r="T17" b="T18"/>
              <a:pathLst>
                <a:path w="1258" h="426">
                  <a:moveTo>
                    <a:pt x="0" y="0"/>
                  </a:moveTo>
                  <a:lnTo>
                    <a:pt x="1258" y="426"/>
                  </a:lnTo>
                  <a:lnTo>
                    <a:pt x="877" y="426"/>
                  </a:lnTo>
                  <a:lnTo>
                    <a:pt x="38" y="17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30" name="Freeform 50">
              <a:extLst>
                <a:ext uri="{FF2B5EF4-FFF2-40B4-BE49-F238E27FC236}">
                  <a16:creationId xmlns:a16="http://schemas.microsoft.com/office/drawing/2014/main" id="{2A320438-67BD-07B9-34B3-59DE58C13B6E}"/>
                </a:ext>
              </a:extLst>
            </p:cNvPr>
            <p:cNvSpPr>
              <a:spLocks/>
            </p:cNvSpPr>
            <p:nvPr/>
          </p:nvSpPr>
          <p:spPr bwMode="auto">
            <a:xfrm flipH="1">
              <a:off x="4713" y="3090"/>
              <a:ext cx="668" cy="1011"/>
            </a:xfrm>
            <a:custGeom>
              <a:avLst/>
              <a:gdLst>
                <a:gd name="T0" fmla="*/ 0 w 9317"/>
                <a:gd name="T1" fmla="*/ 0 h 14136"/>
                <a:gd name="T2" fmla="*/ 0 w 9317"/>
                <a:gd name="T3" fmla="*/ 0 h 14136"/>
                <a:gd name="T4" fmla="*/ 0 w 9317"/>
                <a:gd name="T5" fmla="*/ 0 h 14136"/>
                <a:gd name="T6" fmla="*/ 0 w 9317"/>
                <a:gd name="T7" fmla="*/ 0 h 14136"/>
                <a:gd name="T8" fmla="*/ 0 w 9317"/>
                <a:gd name="T9" fmla="*/ 0 h 14136"/>
                <a:gd name="T10" fmla="*/ 0 w 9317"/>
                <a:gd name="T11" fmla="*/ 0 h 14136"/>
                <a:gd name="T12" fmla="*/ 0 w 9317"/>
                <a:gd name="T13" fmla="*/ 0 h 14136"/>
                <a:gd name="T14" fmla="*/ 0 w 9317"/>
                <a:gd name="T15" fmla="*/ 0 h 14136"/>
                <a:gd name="T16" fmla="*/ 0 w 9317"/>
                <a:gd name="T17" fmla="*/ 0 h 14136"/>
                <a:gd name="T18" fmla="*/ 0 w 9317"/>
                <a:gd name="T19" fmla="*/ 0 h 14136"/>
                <a:gd name="T20" fmla="*/ 0 w 9317"/>
                <a:gd name="T21" fmla="*/ 0 h 14136"/>
                <a:gd name="T22" fmla="*/ 0 w 9317"/>
                <a:gd name="T23" fmla="*/ 0 h 14136"/>
                <a:gd name="T24" fmla="*/ 0 w 9317"/>
                <a:gd name="T25" fmla="*/ 0 h 14136"/>
                <a:gd name="T26" fmla="*/ 0 w 9317"/>
                <a:gd name="T27" fmla="*/ 0 h 14136"/>
                <a:gd name="T28" fmla="*/ 0 w 9317"/>
                <a:gd name="T29" fmla="*/ 0 h 14136"/>
                <a:gd name="T30" fmla="*/ 0 w 9317"/>
                <a:gd name="T31" fmla="*/ 0 h 14136"/>
                <a:gd name="T32" fmla="*/ 0 w 9317"/>
                <a:gd name="T33" fmla="*/ 0 h 14136"/>
                <a:gd name="T34" fmla="*/ 0 w 9317"/>
                <a:gd name="T35" fmla="*/ 0 h 14136"/>
                <a:gd name="T36" fmla="*/ 0 w 9317"/>
                <a:gd name="T37" fmla="*/ 0 h 14136"/>
                <a:gd name="T38" fmla="*/ 0 w 9317"/>
                <a:gd name="T39" fmla="*/ 0 h 14136"/>
                <a:gd name="T40" fmla="*/ 0 w 9317"/>
                <a:gd name="T41" fmla="*/ 0 h 14136"/>
                <a:gd name="T42" fmla="*/ 0 w 9317"/>
                <a:gd name="T43" fmla="*/ 0 h 14136"/>
                <a:gd name="T44" fmla="*/ 0 w 9317"/>
                <a:gd name="T45" fmla="*/ 0 h 14136"/>
                <a:gd name="T46" fmla="*/ 0 w 9317"/>
                <a:gd name="T47" fmla="*/ 0 h 14136"/>
                <a:gd name="T48" fmla="*/ 0 w 9317"/>
                <a:gd name="T49" fmla="*/ 0 h 14136"/>
                <a:gd name="T50" fmla="*/ 0 w 9317"/>
                <a:gd name="T51" fmla="*/ 0 h 14136"/>
                <a:gd name="T52" fmla="*/ 0 w 9317"/>
                <a:gd name="T53" fmla="*/ 0 h 14136"/>
                <a:gd name="T54" fmla="*/ 0 w 9317"/>
                <a:gd name="T55" fmla="*/ 0 h 14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17"/>
                <a:gd name="T85" fmla="*/ 0 h 14136"/>
                <a:gd name="T86" fmla="*/ 9317 w 9317"/>
                <a:gd name="T87" fmla="*/ 14136 h 14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17" h="14136">
                  <a:moveTo>
                    <a:pt x="6170" y="0"/>
                  </a:moveTo>
                  <a:lnTo>
                    <a:pt x="5051" y="859"/>
                  </a:lnTo>
                  <a:lnTo>
                    <a:pt x="1385" y="1921"/>
                  </a:lnTo>
                  <a:lnTo>
                    <a:pt x="799" y="3123"/>
                  </a:lnTo>
                  <a:lnTo>
                    <a:pt x="422" y="7297"/>
                  </a:lnTo>
                  <a:lnTo>
                    <a:pt x="217" y="7890"/>
                  </a:lnTo>
                  <a:lnTo>
                    <a:pt x="422" y="8763"/>
                  </a:lnTo>
                  <a:lnTo>
                    <a:pt x="0" y="9888"/>
                  </a:lnTo>
                  <a:lnTo>
                    <a:pt x="0" y="10620"/>
                  </a:lnTo>
                  <a:lnTo>
                    <a:pt x="217" y="11347"/>
                  </a:lnTo>
                  <a:lnTo>
                    <a:pt x="217" y="12534"/>
                  </a:lnTo>
                  <a:lnTo>
                    <a:pt x="1065" y="13862"/>
                  </a:lnTo>
                  <a:lnTo>
                    <a:pt x="1699" y="14064"/>
                  </a:lnTo>
                  <a:lnTo>
                    <a:pt x="3080" y="14136"/>
                  </a:lnTo>
                  <a:lnTo>
                    <a:pt x="5207" y="14064"/>
                  </a:lnTo>
                  <a:lnTo>
                    <a:pt x="4095" y="9954"/>
                  </a:lnTo>
                  <a:lnTo>
                    <a:pt x="3823" y="9819"/>
                  </a:lnTo>
                  <a:lnTo>
                    <a:pt x="3781" y="9280"/>
                  </a:lnTo>
                  <a:lnTo>
                    <a:pt x="6543" y="5571"/>
                  </a:lnTo>
                  <a:lnTo>
                    <a:pt x="6861" y="5313"/>
                  </a:lnTo>
                  <a:lnTo>
                    <a:pt x="7234" y="5240"/>
                  </a:lnTo>
                  <a:lnTo>
                    <a:pt x="7663" y="5371"/>
                  </a:lnTo>
                  <a:lnTo>
                    <a:pt x="7932" y="5706"/>
                  </a:lnTo>
                  <a:lnTo>
                    <a:pt x="8040" y="6164"/>
                  </a:lnTo>
                  <a:lnTo>
                    <a:pt x="7932" y="6630"/>
                  </a:lnTo>
                  <a:lnTo>
                    <a:pt x="9317" y="6630"/>
                  </a:lnTo>
                  <a:lnTo>
                    <a:pt x="6170" y="407"/>
                  </a:lnTo>
                  <a:lnTo>
                    <a:pt x="6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31" name="Freeform 51">
              <a:extLst>
                <a:ext uri="{FF2B5EF4-FFF2-40B4-BE49-F238E27FC236}">
                  <a16:creationId xmlns:a16="http://schemas.microsoft.com/office/drawing/2014/main" id="{2902596B-161B-B4CF-6179-9D8C80964131}"/>
                </a:ext>
              </a:extLst>
            </p:cNvPr>
            <p:cNvSpPr>
              <a:spLocks/>
            </p:cNvSpPr>
            <p:nvPr/>
          </p:nvSpPr>
          <p:spPr bwMode="auto">
            <a:xfrm flipH="1">
              <a:off x="4371" y="3503"/>
              <a:ext cx="795" cy="716"/>
            </a:xfrm>
            <a:custGeom>
              <a:avLst/>
              <a:gdLst>
                <a:gd name="T0" fmla="*/ 0 w 11092"/>
                <a:gd name="T1" fmla="*/ 0 h 10013"/>
                <a:gd name="T2" fmla="*/ 0 w 11092"/>
                <a:gd name="T3" fmla="*/ 0 h 10013"/>
                <a:gd name="T4" fmla="*/ 0 w 11092"/>
                <a:gd name="T5" fmla="*/ 0 h 10013"/>
                <a:gd name="T6" fmla="*/ 0 w 11092"/>
                <a:gd name="T7" fmla="*/ 0 h 10013"/>
                <a:gd name="T8" fmla="*/ 0 w 11092"/>
                <a:gd name="T9" fmla="*/ 0 h 10013"/>
                <a:gd name="T10" fmla="*/ 0 w 11092"/>
                <a:gd name="T11" fmla="*/ 0 h 10013"/>
                <a:gd name="T12" fmla="*/ 0 w 11092"/>
                <a:gd name="T13" fmla="*/ 0 h 10013"/>
                <a:gd name="T14" fmla="*/ 0 w 11092"/>
                <a:gd name="T15" fmla="*/ 0 h 10013"/>
                <a:gd name="T16" fmla="*/ 0 w 11092"/>
                <a:gd name="T17" fmla="*/ 0 h 10013"/>
                <a:gd name="T18" fmla="*/ 0 w 11092"/>
                <a:gd name="T19" fmla="*/ 0 h 10013"/>
                <a:gd name="T20" fmla="*/ 0 w 11092"/>
                <a:gd name="T21" fmla="*/ 0 h 10013"/>
                <a:gd name="T22" fmla="*/ 0 w 11092"/>
                <a:gd name="T23" fmla="*/ 0 h 10013"/>
                <a:gd name="T24" fmla="*/ 0 w 11092"/>
                <a:gd name="T25" fmla="*/ 0 h 10013"/>
                <a:gd name="T26" fmla="*/ 0 w 11092"/>
                <a:gd name="T27" fmla="*/ 0 h 10013"/>
                <a:gd name="T28" fmla="*/ 0 w 11092"/>
                <a:gd name="T29" fmla="*/ 0 h 10013"/>
                <a:gd name="T30" fmla="*/ 0 w 11092"/>
                <a:gd name="T31" fmla="*/ 0 h 10013"/>
                <a:gd name="T32" fmla="*/ 0 w 11092"/>
                <a:gd name="T33" fmla="*/ 0 h 10013"/>
                <a:gd name="T34" fmla="*/ 0 w 11092"/>
                <a:gd name="T35" fmla="*/ 0 h 10013"/>
                <a:gd name="T36" fmla="*/ 0 w 11092"/>
                <a:gd name="T37" fmla="*/ 0 h 10013"/>
                <a:gd name="T38" fmla="*/ 0 w 11092"/>
                <a:gd name="T39" fmla="*/ 0 h 10013"/>
                <a:gd name="T40" fmla="*/ 0 w 11092"/>
                <a:gd name="T41" fmla="*/ 0 h 10013"/>
                <a:gd name="T42" fmla="*/ 0 w 11092"/>
                <a:gd name="T43" fmla="*/ 0 h 10013"/>
                <a:gd name="T44" fmla="*/ 0 w 11092"/>
                <a:gd name="T45" fmla="*/ 0 h 10013"/>
                <a:gd name="T46" fmla="*/ 0 w 11092"/>
                <a:gd name="T47" fmla="*/ 0 h 10013"/>
                <a:gd name="T48" fmla="*/ 0 w 11092"/>
                <a:gd name="T49" fmla="*/ 0 h 100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92"/>
                <a:gd name="T76" fmla="*/ 0 h 10013"/>
                <a:gd name="T77" fmla="*/ 11092 w 11092"/>
                <a:gd name="T78" fmla="*/ 10013 h 100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92" h="10013">
                  <a:moveTo>
                    <a:pt x="4982" y="666"/>
                  </a:moveTo>
                  <a:lnTo>
                    <a:pt x="929" y="5576"/>
                  </a:lnTo>
                  <a:lnTo>
                    <a:pt x="186" y="8293"/>
                  </a:lnTo>
                  <a:lnTo>
                    <a:pt x="0" y="10013"/>
                  </a:lnTo>
                  <a:lnTo>
                    <a:pt x="11092" y="10013"/>
                  </a:lnTo>
                  <a:lnTo>
                    <a:pt x="10782" y="6239"/>
                  </a:lnTo>
                  <a:lnTo>
                    <a:pt x="9554" y="6239"/>
                  </a:lnTo>
                  <a:lnTo>
                    <a:pt x="8916" y="6367"/>
                  </a:lnTo>
                  <a:lnTo>
                    <a:pt x="8449" y="6763"/>
                  </a:lnTo>
                  <a:lnTo>
                    <a:pt x="7800" y="7033"/>
                  </a:lnTo>
                  <a:lnTo>
                    <a:pt x="6523" y="7033"/>
                  </a:lnTo>
                  <a:lnTo>
                    <a:pt x="5195" y="7498"/>
                  </a:lnTo>
                  <a:lnTo>
                    <a:pt x="5681" y="7498"/>
                  </a:lnTo>
                  <a:lnTo>
                    <a:pt x="5516" y="8030"/>
                  </a:lnTo>
                  <a:lnTo>
                    <a:pt x="5139" y="8431"/>
                  </a:lnTo>
                  <a:lnTo>
                    <a:pt x="4873" y="8431"/>
                  </a:lnTo>
                  <a:lnTo>
                    <a:pt x="4769" y="8157"/>
                  </a:lnTo>
                  <a:lnTo>
                    <a:pt x="4982" y="6833"/>
                  </a:lnTo>
                  <a:lnTo>
                    <a:pt x="5038" y="5442"/>
                  </a:lnTo>
                  <a:lnTo>
                    <a:pt x="5351" y="5042"/>
                  </a:lnTo>
                  <a:lnTo>
                    <a:pt x="6094" y="4972"/>
                  </a:lnTo>
                  <a:lnTo>
                    <a:pt x="7221" y="4183"/>
                  </a:lnTo>
                  <a:lnTo>
                    <a:pt x="6315" y="859"/>
                  </a:lnTo>
                  <a:lnTo>
                    <a:pt x="5568" y="0"/>
                  </a:lnTo>
                  <a:lnTo>
                    <a:pt x="4982" y="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32" name="Freeform 52">
              <a:extLst>
                <a:ext uri="{FF2B5EF4-FFF2-40B4-BE49-F238E27FC236}">
                  <a16:creationId xmlns:a16="http://schemas.microsoft.com/office/drawing/2014/main" id="{DACC1B66-4B95-1D04-ED56-2EF41E37BE08}"/>
                </a:ext>
              </a:extLst>
            </p:cNvPr>
            <p:cNvSpPr>
              <a:spLocks/>
            </p:cNvSpPr>
            <p:nvPr/>
          </p:nvSpPr>
          <p:spPr bwMode="auto">
            <a:xfrm flipH="1">
              <a:off x="4642" y="3174"/>
              <a:ext cx="190" cy="134"/>
            </a:xfrm>
            <a:custGeom>
              <a:avLst/>
              <a:gdLst>
                <a:gd name="T0" fmla="*/ 0 w 2662"/>
                <a:gd name="T1" fmla="*/ 0 h 1874"/>
                <a:gd name="T2" fmla="*/ 0 w 2662"/>
                <a:gd name="T3" fmla="*/ 0 h 1874"/>
                <a:gd name="T4" fmla="*/ 0 w 2662"/>
                <a:gd name="T5" fmla="*/ 0 h 1874"/>
                <a:gd name="T6" fmla="*/ 0 w 2662"/>
                <a:gd name="T7" fmla="*/ 0 h 1874"/>
                <a:gd name="T8" fmla="*/ 0 w 2662"/>
                <a:gd name="T9" fmla="*/ 0 h 1874"/>
                <a:gd name="T10" fmla="*/ 0 w 2662"/>
                <a:gd name="T11" fmla="*/ 0 h 1874"/>
                <a:gd name="T12" fmla="*/ 0 w 2662"/>
                <a:gd name="T13" fmla="*/ 0 h 1874"/>
                <a:gd name="T14" fmla="*/ 0 w 2662"/>
                <a:gd name="T15" fmla="*/ 0 h 1874"/>
                <a:gd name="T16" fmla="*/ 0 w 2662"/>
                <a:gd name="T17" fmla="*/ 0 h 1874"/>
                <a:gd name="T18" fmla="*/ 0 w 2662"/>
                <a:gd name="T19" fmla="*/ 0 h 1874"/>
                <a:gd name="T20" fmla="*/ 0 w 2662"/>
                <a:gd name="T21" fmla="*/ 0 h 1874"/>
                <a:gd name="T22" fmla="*/ 0 w 2662"/>
                <a:gd name="T23" fmla="*/ 0 h 1874"/>
                <a:gd name="T24" fmla="*/ 0 w 2662"/>
                <a:gd name="T25" fmla="*/ 0 h 1874"/>
                <a:gd name="T26" fmla="*/ 0 w 2662"/>
                <a:gd name="T27" fmla="*/ 0 h 1874"/>
                <a:gd name="T28" fmla="*/ 0 w 2662"/>
                <a:gd name="T29" fmla="*/ 0 h 1874"/>
                <a:gd name="T30" fmla="*/ 0 w 2662"/>
                <a:gd name="T31" fmla="*/ 0 h 1874"/>
                <a:gd name="T32" fmla="*/ 0 w 2662"/>
                <a:gd name="T33" fmla="*/ 0 h 1874"/>
                <a:gd name="T34" fmla="*/ 0 w 2662"/>
                <a:gd name="T35" fmla="*/ 0 h 1874"/>
                <a:gd name="T36" fmla="*/ 0 w 2662"/>
                <a:gd name="T37" fmla="*/ 0 h 1874"/>
                <a:gd name="T38" fmla="*/ 0 w 2662"/>
                <a:gd name="T39" fmla="*/ 0 h 1874"/>
                <a:gd name="T40" fmla="*/ 0 w 2662"/>
                <a:gd name="T41" fmla="*/ 0 h 1874"/>
                <a:gd name="T42" fmla="*/ 0 w 2662"/>
                <a:gd name="T43" fmla="*/ 0 h 1874"/>
                <a:gd name="T44" fmla="*/ 0 w 2662"/>
                <a:gd name="T45" fmla="*/ 0 h 1874"/>
                <a:gd name="T46" fmla="*/ 0 w 2662"/>
                <a:gd name="T47" fmla="*/ 0 h 1874"/>
                <a:gd name="T48" fmla="*/ 0 w 2662"/>
                <a:gd name="T49" fmla="*/ 0 h 1874"/>
                <a:gd name="T50" fmla="*/ 0 w 2662"/>
                <a:gd name="T51" fmla="*/ 0 h 1874"/>
                <a:gd name="T52" fmla="*/ 0 w 2662"/>
                <a:gd name="T53" fmla="*/ 0 h 18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62"/>
                <a:gd name="T82" fmla="*/ 0 h 1874"/>
                <a:gd name="T83" fmla="*/ 2662 w 2662"/>
                <a:gd name="T84" fmla="*/ 1874 h 18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62" h="1874">
                  <a:moveTo>
                    <a:pt x="867" y="1459"/>
                  </a:moveTo>
                  <a:lnTo>
                    <a:pt x="135" y="1874"/>
                  </a:lnTo>
                  <a:lnTo>
                    <a:pt x="42" y="1830"/>
                  </a:lnTo>
                  <a:lnTo>
                    <a:pt x="0" y="1707"/>
                  </a:lnTo>
                  <a:lnTo>
                    <a:pt x="867" y="572"/>
                  </a:lnTo>
                  <a:lnTo>
                    <a:pt x="1121" y="324"/>
                  </a:lnTo>
                  <a:lnTo>
                    <a:pt x="830" y="0"/>
                  </a:lnTo>
                  <a:lnTo>
                    <a:pt x="1251" y="193"/>
                  </a:lnTo>
                  <a:lnTo>
                    <a:pt x="1777" y="193"/>
                  </a:lnTo>
                  <a:lnTo>
                    <a:pt x="2494" y="1055"/>
                  </a:lnTo>
                  <a:lnTo>
                    <a:pt x="2662" y="1707"/>
                  </a:lnTo>
                  <a:lnTo>
                    <a:pt x="2303" y="1131"/>
                  </a:lnTo>
                  <a:lnTo>
                    <a:pt x="1942" y="896"/>
                  </a:lnTo>
                  <a:lnTo>
                    <a:pt x="1777" y="1103"/>
                  </a:lnTo>
                  <a:lnTo>
                    <a:pt x="1777" y="1459"/>
                  </a:lnTo>
                  <a:lnTo>
                    <a:pt x="1714" y="1383"/>
                  </a:lnTo>
                  <a:lnTo>
                    <a:pt x="1714" y="1055"/>
                  </a:lnTo>
                  <a:lnTo>
                    <a:pt x="1803" y="772"/>
                  </a:lnTo>
                  <a:lnTo>
                    <a:pt x="1647" y="487"/>
                  </a:lnTo>
                  <a:lnTo>
                    <a:pt x="1348" y="487"/>
                  </a:lnTo>
                  <a:lnTo>
                    <a:pt x="1188" y="572"/>
                  </a:lnTo>
                  <a:lnTo>
                    <a:pt x="1053" y="808"/>
                  </a:lnTo>
                  <a:lnTo>
                    <a:pt x="1121" y="1259"/>
                  </a:lnTo>
                  <a:lnTo>
                    <a:pt x="830" y="772"/>
                  </a:lnTo>
                  <a:lnTo>
                    <a:pt x="311" y="1459"/>
                  </a:lnTo>
                  <a:lnTo>
                    <a:pt x="408" y="1583"/>
                  </a:lnTo>
                  <a:lnTo>
                    <a:pt x="867" y="14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33" name="Freeform 54">
              <a:extLst>
                <a:ext uri="{FF2B5EF4-FFF2-40B4-BE49-F238E27FC236}">
                  <a16:creationId xmlns:a16="http://schemas.microsoft.com/office/drawing/2014/main" id="{491F2CB0-6FBF-BDD9-078D-FA51320FA179}"/>
                </a:ext>
              </a:extLst>
            </p:cNvPr>
            <p:cNvSpPr>
              <a:spLocks/>
            </p:cNvSpPr>
            <p:nvPr/>
          </p:nvSpPr>
          <p:spPr bwMode="auto">
            <a:xfrm flipH="1">
              <a:off x="4561" y="2882"/>
              <a:ext cx="59" cy="66"/>
            </a:xfrm>
            <a:custGeom>
              <a:avLst/>
              <a:gdLst>
                <a:gd name="T0" fmla="*/ 57 w 57"/>
                <a:gd name="T1" fmla="*/ 0 h 60"/>
                <a:gd name="T2" fmla="*/ 84 w 57"/>
                <a:gd name="T3" fmla="*/ 61 h 60"/>
                <a:gd name="T4" fmla="*/ 0 w 57"/>
                <a:gd name="T5" fmla="*/ 220 h 60"/>
                <a:gd name="T6" fmla="*/ 0 60000 65536"/>
                <a:gd name="T7" fmla="*/ 0 60000 65536"/>
                <a:gd name="T8" fmla="*/ 0 60000 65536"/>
                <a:gd name="T9" fmla="*/ 0 w 57"/>
                <a:gd name="T10" fmla="*/ 0 h 60"/>
                <a:gd name="T11" fmla="*/ 57 w 57"/>
                <a:gd name="T12" fmla="*/ 60 h 60"/>
              </a:gdLst>
              <a:ahLst/>
              <a:cxnLst>
                <a:cxn ang="T6">
                  <a:pos x="T0" y="T1"/>
                </a:cxn>
                <a:cxn ang="T7">
                  <a:pos x="T2" y="T3"/>
                </a:cxn>
                <a:cxn ang="T8">
                  <a:pos x="T4" y="T5"/>
                </a:cxn>
              </a:cxnLst>
              <a:rect l="T9" t="T10" r="T11" b="T12"/>
              <a:pathLst>
                <a:path w="57" h="60">
                  <a:moveTo>
                    <a:pt x="34" y="0"/>
                  </a:moveTo>
                  <a:cubicBezTo>
                    <a:pt x="54" y="2"/>
                    <a:pt x="33" y="10"/>
                    <a:pt x="48" y="13"/>
                  </a:cubicBezTo>
                  <a:cubicBezTo>
                    <a:pt x="57" y="60"/>
                    <a:pt x="53" y="48"/>
                    <a:pt x="0" y="4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34" name="Oval 55">
              <a:extLst>
                <a:ext uri="{FF2B5EF4-FFF2-40B4-BE49-F238E27FC236}">
                  <a16:creationId xmlns:a16="http://schemas.microsoft.com/office/drawing/2014/main" id="{61055E53-24C5-C8BE-A3E9-D51C6186FDF2}"/>
                </a:ext>
              </a:extLst>
            </p:cNvPr>
            <p:cNvSpPr>
              <a:spLocks noChangeArrowheads="1"/>
            </p:cNvSpPr>
            <p:nvPr/>
          </p:nvSpPr>
          <p:spPr bwMode="auto">
            <a:xfrm>
              <a:off x="4654" y="3224"/>
              <a:ext cx="156" cy="157"/>
            </a:xfrm>
            <a:prstGeom prst="ellipse">
              <a:avLst/>
            </a:prstGeom>
            <a:solidFill>
              <a:srgbClr val="6367F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35" name="Oval 56">
              <a:extLst>
                <a:ext uri="{FF2B5EF4-FFF2-40B4-BE49-F238E27FC236}">
                  <a16:creationId xmlns:a16="http://schemas.microsoft.com/office/drawing/2014/main" id="{50ED7DFD-E3F5-7EEA-1EA5-3BC12B9E4EBC}"/>
                </a:ext>
              </a:extLst>
            </p:cNvPr>
            <p:cNvSpPr>
              <a:spLocks noChangeArrowheads="1"/>
            </p:cNvSpPr>
            <p:nvPr/>
          </p:nvSpPr>
          <p:spPr bwMode="auto">
            <a:xfrm>
              <a:off x="4721" y="4035"/>
              <a:ext cx="151" cy="1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36" name="Rectangle 57">
              <a:extLst>
                <a:ext uri="{FF2B5EF4-FFF2-40B4-BE49-F238E27FC236}">
                  <a16:creationId xmlns:a16="http://schemas.microsoft.com/office/drawing/2014/main" id="{7278A928-6F21-D3D9-DC82-690C2F964F5D}"/>
                </a:ext>
              </a:extLst>
            </p:cNvPr>
            <p:cNvSpPr>
              <a:spLocks noChangeArrowheads="1"/>
            </p:cNvSpPr>
            <p:nvPr/>
          </p:nvSpPr>
          <p:spPr bwMode="auto">
            <a:xfrm rot="-2663145">
              <a:off x="4914" y="3394"/>
              <a:ext cx="226" cy="56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37" name="Freeform 58">
              <a:extLst>
                <a:ext uri="{FF2B5EF4-FFF2-40B4-BE49-F238E27FC236}">
                  <a16:creationId xmlns:a16="http://schemas.microsoft.com/office/drawing/2014/main" id="{F3AB58DB-4F88-8BAD-D2B7-8844A70953F7}"/>
                </a:ext>
              </a:extLst>
            </p:cNvPr>
            <p:cNvSpPr>
              <a:spLocks/>
            </p:cNvSpPr>
            <p:nvPr/>
          </p:nvSpPr>
          <p:spPr bwMode="auto">
            <a:xfrm flipH="1">
              <a:off x="4320" y="3790"/>
              <a:ext cx="206" cy="53"/>
            </a:xfrm>
            <a:custGeom>
              <a:avLst/>
              <a:gdLst>
                <a:gd name="T0" fmla="*/ 0 w 2877"/>
                <a:gd name="T1" fmla="*/ 0 h 739"/>
                <a:gd name="T2" fmla="*/ 0 w 2877"/>
                <a:gd name="T3" fmla="*/ 0 h 739"/>
                <a:gd name="T4" fmla="*/ 0 w 2877"/>
                <a:gd name="T5" fmla="*/ 0 h 739"/>
                <a:gd name="T6" fmla="*/ 0 w 2877"/>
                <a:gd name="T7" fmla="*/ 0 h 739"/>
                <a:gd name="T8" fmla="*/ 0 w 2877"/>
                <a:gd name="T9" fmla="*/ 0 h 739"/>
                <a:gd name="T10" fmla="*/ 0 w 2877"/>
                <a:gd name="T11" fmla="*/ 0 h 739"/>
                <a:gd name="T12" fmla="*/ 0 w 2877"/>
                <a:gd name="T13" fmla="*/ 0 h 739"/>
                <a:gd name="T14" fmla="*/ 0 w 2877"/>
                <a:gd name="T15" fmla="*/ 0 h 739"/>
                <a:gd name="T16" fmla="*/ 0 w 2877"/>
                <a:gd name="T17" fmla="*/ 0 h 739"/>
                <a:gd name="T18" fmla="*/ 0 w 2877"/>
                <a:gd name="T19" fmla="*/ 0 h 7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7"/>
                <a:gd name="T31" fmla="*/ 0 h 739"/>
                <a:gd name="T32" fmla="*/ 2877 w 2877"/>
                <a:gd name="T33" fmla="*/ 739 h 7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7" h="739">
                  <a:moveTo>
                    <a:pt x="2552" y="192"/>
                  </a:moveTo>
                  <a:lnTo>
                    <a:pt x="2418" y="415"/>
                  </a:lnTo>
                  <a:lnTo>
                    <a:pt x="2045" y="415"/>
                  </a:lnTo>
                  <a:lnTo>
                    <a:pt x="1033" y="88"/>
                  </a:lnTo>
                  <a:lnTo>
                    <a:pt x="0" y="0"/>
                  </a:lnTo>
                  <a:lnTo>
                    <a:pt x="1078" y="167"/>
                  </a:lnTo>
                  <a:lnTo>
                    <a:pt x="2638" y="739"/>
                  </a:lnTo>
                  <a:lnTo>
                    <a:pt x="2877" y="604"/>
                  </a:lnTo>
                  <a:lnTo>
                    <a:pt x="2661" y="251"/>
                  </a:lnTo>
                  <a:lnTo>
                    <a:pt x="2552"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38" name="Freeform 59">
              <a:extLst>
                <a:ext uri="{FF2B5EF4-FFF2-40B4-BE49-F238E27FC236}">
                  <a16:creationId xmlns:a16="http://schemas.microsoft.com/office/drawing/2014/main" id="{0EB95542-B139-9118-AD26-CFBD5C1D87EE}"/>
                </a:ext>
              </a:extLst>
            </p:cNvPr>
            <p:cNvSpPr>
              <a:spLocks/>
            </p:cNvSpPr>
            <p:nvPr/>
          </p:nvSpPr>
          <p:spPr bwMode="auto">
            <a:xfrm flipH="1">
              <a:off x="4357" y="3846"/>
              <a:ext cx="166" cy="35"/>
            </a:xfrm>
            <a:custGeom>
              <a:avLst/>
              <a:gdLst>
                <a:gd name="T0" fmla="*/ 0 w 2310"/>
                <a:gd name="T1" fmla="*/ 0 h 492"/>
                <a:gd name="T2" fmla="*/ 0 w 2310"/>
                <a:gd name="T3" fmla="*/ 0 h 492"/>
                <a:gd name="T4" fmla="*/ 0 w 2310"/>
                <a:gd name="T5" fmla="*/ 0 h 492"/>
                <a:gd name="T6" fmla="*/ 0 w 2310"/>
                <a:gd name="T7" fmla="*/ 0 h 492"/>
                <a:gd name="T8" fmla="*/ 0 w 2310"/>
                <a:gd name="T9" fmla="*/ 0 h 492"/>
                <a:gd name="T10" fmla="*/ 0 w 2310"/>
                <a:gd name="T11" fmla="*/ 0 h 492"/>
                <a:gd name="T12" fmla="*/ 0 60000 65536"/>
                <a:gd name="T13" fmla="*/ 0 60000 65536"/>
                <a:gd name="T14" fmla="*/ 0 60000 65536"/>
                <a:gd name="T15" fmla="*/ 0 60000 65536"/>
                <a:gd name="T16" fmla="*/ 0 60000 65536"/>
                <a:gd name="T17" fmla="*/ 0 60000 65536"/>
                <a:gd name="T18" fmla="*/ 0 w 2310"/>
                <a:gd name="T19" fmla="*/ 0 h 492"/>
                <a:gd name="T20" fmla="*/ 2310 w 2310"/>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310" h="492">
                  <a:moveTo>
                    <a:pt x="0" y="0"/>
                  </a:moveTo>
                  <a:lnTo>
                    <a:pt x="1195" y="80"/>
                  </a:lnTo>
                  <a:lnTo>
                    <a:pt x="2310" y="492"/>
                  </a:lnTo>
                  <a:lnTo>
                    <a:pt x="1235" y="186"/>
                  </a:lnTo>
                  <a:lnTo>
                    <a:pt x="165"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39" name="Rectangle 60">
              <a:extLst>
                <a:ext uri="{FF2B5EF4-FFF2-40B4-BE49-F238E27FC236}">
                  <a16:creationId xmlns:a16="http://schemas.microsoft.com/office/drawing/2014/main" id="{F07DB65E-B6FB-8ED3-847F-8A4B2EBBFEC2}"/>
                </a:ext>
              </a:extLst>
            </p:cNvPr>
            <p:cNvSpPr>
              <a:spLocks noChangeArrowheads="1"/>
            </p:cNvSpPr>
            <p:nvPr/>
          </p:nvSpPr>
          <p:spPr bwMode="auto">
            <a:xfrm rot="-650121">
              <a:off x="4413" y="3700"/>
              <a:ext cx="192" cy="336"/>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40" name="Freeform 61">
              <a:extLst>
                <a:ext uri="{FF2B5EF4-FFF2-40B4-BE49-F238E27FC236}">
                  <a16:creationId xmlns:a16="http://schemas.microsoft.com/office/drawing/2014/main" id="{CD5375C0-7543-BBFC-C230-EE822CFE9F1D}"/>
                </a:ext>
              </a:extLst>
            </p:cNvPr>
            <p:cNvSpPr>
              <a:spLocks/>
            </p:cNvSpPr>
            <p:nvPr/>
          </p:nvSpPr>
          <p:spPr bwMode="auto">
            <a:xfrm flipH="1">
              <a:off x="4080" y="3218"/>
              <a:ext cx="569" cy="660"/>
            </a:xfrm>
            <a:custGeom>
              <a:avLst/>
              <a:gdLst>
                <a:gd name="T0" fmla="*/ 0 w 7952"/>
                <a:gd name="T1" fmla="*/ 0 h 9219"/>
                <a:gd name="T2" fmla="*/ 0 w 7952"/>
                <a:gd name="T3" fmla="*/ 0 h 9219"/>
                <a:gd name="T4" fmla="*/ 0 w 7952"/>
                <a:gd name="T5" fmla="*/ 0 h 9219"/>
                <a:gd name="T6" fmla="*/ 0 w 7952"/>
                <a:gd name="T7" fmla="*/ 0 h 9219"/>
                <a:gd name="T8" fmla="*/ 0 w 7952"/>
                <a:gd name="T9" fmla="*/ 0 h 9219"/>
                <a:gd name="T10" fmla="*/ 0 w 7952"/>
                <a:gd name="T11" fmla="*/ 0 h 9219"/>
                <a:gd name="T12" fmla="*/ 0 w 7952"/>
                <a:gd name="T13" fmla="*/ 0 h 9219"/>
                <a:gd name="T14" fmla="*/ 0 w 7952"/>
                <a:gd name="T15" fmla="*/ 0 h 9219"/>
                <a:gd name="T16" fmla="*/ 0 w 7952"/>
                <a:gd name="T17" fmla="*/ 0 h 9219"/>
                <a:gd name="T18" fmla="*/ 0 w 7952"/>
                <a:gd name="T19" fmla="*/ 0 h 9219"/>
                <a:gd name="T20" fmla="*/ 0 w 7952"/>
                <a:gd name="T21" fmla="*/ 0 h 9219"/>
                <a:gd name="T22" fmla="*/ 0 w 7952"/>
                <a:gd name="T23" fmla="*/ 0 h 9219"/>
                <a:gd name="T24" fmla="*/ 0 w 7952"/>
                <a:gd name="T25" fmla="*/ 0 h 9219"/>
                <a:gd name="T26" fmla="*/ 0 w 7952"/>
                <a:gd name="T27" fmla="*/ 0 h 9219"/>
                <a:gd name="T28" fmla="*/ 0 w 7952"/>
                <a:gd name="T29" fmla="*/ 0 h 9219"/>
                <a:gd name="T30" fmla="*/ 0 w 7952"/>
                <a:gd name="T31" fmla="*/ 0 h 9219"/>
                <a:gd name="T32" fmla="*/ 0 w 7952"/>
                <a:gd name="T33" fmla="*/ 0 h 9219"/>
                <a:gd name="T34" fmla="*/ 0 w 7952"/>
                <a:gd name="T35" fmla="*/ 0 h 9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2"/>
                <a:gd name="T55" fmla="*/ 0 h 9219"/>
                <a:gd name="T56" fmla="*/ 7952 w 7952"/>
                <a:gd name="T57" fmla="*/ 9219 h 9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2" h="9219">
                  <a:moveTo>
                    <a:pt x="0" y="84"/>
                  </a:moveTo>
                  <a:lnTo>
                    <a:pt x="429" y="1846"/>
                  </a:lnTo>
                  <a:lnTo>
                    <a:pt x="948" y="5258"/>
                  </a:lnTo>
                  <a:lnTo>
                    <a:pt x="948" y="6609"/>
                  </a:lnTo>
                  <a:lnTo>
                    <a:pt x="686" y="7985"/>
                  </a:lnTo>
                  <a:lnTo>
                    <a:pt x="2515" y="7793"/>
                  </a:lnTo>
                  <a:lnTo>
                    <a:pt x="4094" y="8440"/>
                  </a:lnTo>
                  <a:lnTo>
                    <a:pt x="4642" y="9219"/>
                  </a:lnTo>
                  <a:lnTo>
                    <a:pt x="4161" y="8156"/>
                  </a:lnTo>
                  <a:lnTo>
                    <a:pt x="7952" y="4571"/>
                  </a:lnTo>
                  <a:lnTo>
                    <a:pt x="7328" y="4931"/>
                  </a:lnTo>
                  <a:lnTo>
                    <a:pt x="6016" y="6038"/>
                  </a:lnTo>
                  <a:lnTo>
                    <a:pt x="4250" y="2856"/>
                  </a:lnTo>
                  <a:lnTo>
                    <a:pt x="3960" y="2039"/>
                  </a:lnTo>
                  <a:lnTo>
                    <a:pt x="3538" y="1631"/>
                  </a:lnTo>
                  <a:lnTo>
                    <a:pt x="488" y="455"/>
                  </a:lnTo>
                  <a:lnTo>
                    <a:pt x="130" y="0"/>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41" name="Rectangle 62">
              <a:extLst>
                <a:ext uri="{FF2B5EF4-FFF2-40B4-BE49-F238E27FC236}">
                  <a16:creationId xmlns:a16="http://schemas.microsoft.com/office/drawing/2014/main" id="{42A85EBD-BC8D-89EC-DF8D-95F91E3C2C6E}"/>
                </a:ext>
              </a:extLst>
            </p:cNvPr>
            <p:cNvSpPr>
              <a:spLocks noChangeArrowheads="1"/>
            </p:cNvSpPr>
            <p:nvPr/>
          </p:nvSpPr>
          <p:spPr bwMode="auto">
            <a:xfrm>
              <a:off x="4245" y="3168"/>
              <a:ext cx="192" cy="1056"/>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42" name="Rectangle 63">
              <a:extLst>
                <a:ext uri="{FF2B5EF4-FFF2-40B4-BE49-F238E27FC236}">
                  <a16:creationId xmlns:a16="http://schemas.microsoft.com/office/drawing/2014/main" id="{25C8D5FE-7299-E199-028A-E2757BC61DBE}"/>
                </a:ext>
              </a:extLst>
            </p:cNvPr>
            <p:cNvSpPr>
              <a:spLocks noChangeArrowheads="1"/>
            </p:cNvSpPr>
            <p:nvPr/>
          </p:nvSpPr>
          <p:spPr bwMode="auto">
            <a:xfrm>
              <a:off x="4368" y="2208"/>
              <a:ext cx="60" cy="201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43" name="Rectangle 64">
              <a:extLst>
                <a:ext uri="{FF2B5EF4-FFF2-40B4-BE49-F238E27FC236}">
                  <a16:creationId xmlns:a16="http://schemas.microsoft.com/office/drawing/2014/main" id="{93792AA7-918B-2792-0EC5-2014F107B3C0}"/>
                </a:ext>
              </a:extLst>
            </p:cNvPr>
            <p:cNvSpPr>
              <a:spLocks noChangeArrowheads="1"/>
            </p:cNvSpPr>
            <p:nvPr/>
          </p:nvSpPr>
          <p:spPr bwMode="auto">
            <a:xfrm>
              <a:off x="3984" y="3072"/>
              <a:ext cx="384" cy="124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grpSp>
          <p:nvGrpSpPr>
            <p:cNvPr id="46144" name="Group 66">
              <a:extLst>
                <a:ext uri="{FF2B5EF4-FFF2-40B4-BE49-F238E27FC236}">
                  <a16:creationId xmlns:a16="http://schemas.microsoft.com/office/drawing/2014/main" id="{A9C9EAEB-99B1-858B-F6AE-BB5D856283C1}"/>
                </a:ext>
              </a:extLst>
            </p:cNvPr>
            <p:cNvGrpSpPr>
              <a:grpSpLocks/>
            </p:cNvGrpSpPr>
            <p:nvPr/>
          </p:nvGrpSpPr>
          <p:grpSpPr bwMode="auto">
            <a:xfrm rot="-463647">
              <a:off x="453" y="2706"/>
              <a:ext cx="438" cy="684"/>
              <a:chOff x="317" y="4692"/>
              <a:chExt cx="438" cy="684"/>
            </a:xfrm>
          </p:grpSpPr>
          <p:sp>
            <p:nvSpPr>
              <p:cNvPr id="46168" name="Freeform 67">
                <a:extLst>
                  <a:ext uri="{FF2B5EF4-FFF2-40B4-BE49-F238E27FC236}">
                    <a16:creationId xmlns:a16="http://schemas.microsoft.com/office/drawing/2014/main" id="{B93039B7-51CF-2E64-A8CD-82B1515045B8}"/>
                  </a:ext>
                </a:extLst>
              </p:cNvPr>
              <p:cNvSpPr>
                <a:spLocks/>
              </p:cNvSpPr>
              <p:nvPr/>
            </p:nvSpPr>
            <p:spPr bwMode="auto">
              <a:xfrm>
                <a:off x="317" y="4692"/>
                <a:ext cx="434" cy="576"/>
              </a:xfrm>
              <a:custGeom>
                <a:avLst/>
                <a:gdLst>
                  <a:gd name="T0" fmla="*/ 1 w 866"/>
                  <a:gd name="T1" fmla="*/ 0 h 1153"/>
                  <a:gd name="T2" fmla="*/ 1 w 866"/>
                  <a:gd name="T3" fmla="*/ 0 h 1153"/>
                  <a:gd name="T4" fmla="*/ 1 w 866"/>
                  <a:gd name="T5" fmla="*/ 0 h 1153"/>
                  <a:gd name="T6" fmla="*/ 1 w 866"/>
                  <a:gd name="T7" fmla="*/ 0 h 1153"/>
                  <a:gd name="T8" fmla="*/ 1 w 866"/>
                  <a:gd name="T9" fmla="*/ 0 h 1153"/>
                  <a:gd name="T10" fmla="*/ 1 w 866"/>
                  <a:gd name="T11" fmla="*/ 0 h 1153"/>
                  <a:gd name="T12" fmla="*/ 1 w 866"/>
                  <a:gd name="T13" fmla="*/ 0 h 1153"/>
                  <a:gd name="T14" fmla="*/ 1 w 866"/>
                  <a:gd name="T15" fmla="*/ 0 h 1153"/>
                  <a:gd name="T16" fmla="*/ 1 w 866"/>
                  <a:gd name="T17" fmla="*/ 0 h 1153"/>
                  <a:gd name="T18" fmla="*/ 0 w 866"/>
                  <a:gd name="T19" fmla="*/ 0 h 1153"/>
                  <a:gd name="T20" fmla="*/ 1 w 866"/>
                  <a:gd name="T21" fmla="*/ 0 h 1153"/>
                  <a:gd name="T22" fmla="*/ 1 w 866"/>
                  <a:gd name="T23" fmla="*/ 0 h 1153"/>
                  <a:gd name="T24" fmla="*/ 1 w 866"/>
                  <a:gd name="T25" fmla="*/ 0 h 1153"/>
                  <a:gd name="T26" fmla="*/ 1 w 866"/>
                  <a:gd name="T27" fmla="*/ 0 h 1153"/>
                  <a:gd name="T28" fmla="*/ 1 w 866"/>
                  <a:gd name="T29" fmla="*/ 0 h 1153"/>
                  <a:gd name="T30" fmla="*/ 1 w 866"/>
                  <a:gd name="T31" fmla="*/ 0 h 1153"/>
                  <a:gd name="T32" fmla="*/ 1 w 866"/>
                  <a:gd name="T33" fmla="*/ 0 h 1153"/>
                  <a:gd name="T34" fmla="*/ 1 w 866"/>
                  <a:gd name="T35" fmla="*/ 0 h 1153"/>
                  <a:gd name="T36" fmla="*/ 1 w 866"/>
                  <a:gd name="T37" fmla="*/ 0 h 1153"/>
                  <a:gd name="T38" fmla="*/ 1 w 866"/>
                  <a:gd name="T39" fmla="*/ 0 h 1153"/>
                  <a:gd name="T40" fmla="*/ 1 w 866"/>
                  <a:gd name="T41" fmla="*/ 0 h 1153"/>
                  <a:gd name="T42" fmla="*/ 1 w 866"/>
                  <a:gd name="T43" fmla="*/ 0 h 1153"/>
                  <a:gd name="T44" fmla="*/ 1 w 866"/>
                  <a:gd name="T45" fmla="*/ 0 h 1153"/>
                  <a:gd name="T46" fmla="*/ 1 w 866"/>
                  <a:gd name="T47" fmla="*/ 0 h 1153"/>
                  <a:gd name="T48" fmla="*/ 1 w 866"/>
                  <a:gd name="T49" fmla="*/ 0 h 1153"/>
                  <a:gd name="T50" fmla="*/ 1 w 866"/>
                  <a:gd name="T51" fmla="*/ 0 h 1153"/>
                  <a:gd name="T52" fmla="*/ 1 w 866"/>
                  <a:gd name="T53" fmla="*/ 0 h 1153"/>
                  <a:gd name="T54" fmla="*/ 1 w 866"/>
                  <a:gd name="T55" fmla="*/ 0 h 1153"/>
                  <a:gd name="T56" fmla="*/ 1 w 866"/>
                  <a:gd name="T57" fmla="*/ 0 h 1153"/>
                  <a:gd name="T58" fmla="*/ 1 w 866"/>
                  <a:gd name="T59" fmla="*/ 0 h 1153"/>
                  <a:gd name="T60" fmla="*/ 1 w 866"/>
                  <a:gd name="T61" fmla="*/ 0 h 1153"/>
                  <a:gd name="T62" fmla="*/ 1 w 866"/>
                  <a:gd name="T63" fmla="*/ 0 h 1153"/>
                  <a:gd name="T64" fmla="*/ 1 w 866"/>
                  <a:gd name="T65" fmla="*/ 0 h 1153"/>
                  <a:gd name="T66" fmla="*/ 1 w 866"/>
                  <a:gd name="T67" fmla="*/ 0 h 1153"/>
                  <a:gd name="T68" fmla="*/ 1 w 866"/>
                  <a:gd name="T69" fmla="*/ 0 h 1153"/>
                  <a:gd name="T70" fmla="*/ 1 w 866"/>
                  <a:gd name="T71" fmla="*/ 0 h 1153"/>
                  <a:gd name="T72" fmla="*/ 1 w 866"/>
                  <a:gd name="T73" fmla="*/ 0 h 1153"/>
                  <a:gd name="T74" fmla="*/ 1 w 866"/>
                  <a:gd name="T75" fmla="*/ 0 h 1153"/>
                  <a:gd name="T76" fmla="*/ 1 w 866"/>
                  <a:gd name="T77" fmla="*/ 0 h 1153"/>
                  <a:gd name="T78" fmla="*/ 1 w 866"/>
                  <a:gd name="T79" fmla="*/ 0 h 1153"/>
                  <a:gd name="T80" fmla="*/ 1 w 866"/>
                  <a:gd name="T81" fmla="*/ 0 h 1153"/>
                  <a:gd name="T82" fmla="*/ 1 w 866"/>
                  <a:gd name="T83" fmla="*/ 0 h 1153"/>
                  <a:gd name="T84" fmla="*/ 1 w 866"/>
                  <a:gd name="T85" fmla="*/ 0 h 1153"/>
                  <a:gd name="T86" fmla="*/ 1 w 866"/>
                  <a:gd name="T87" fmla="*/ 0 h 1153"/>
                  <a:gd name="T88" fmla="*/ 1 w 866"/>
                  <a:gd name="T89" fmla="*/ 0 h 1153"/>
                  <a:gd name="T90" fmla="*/ 1 w 866"/>
                  <a:gd name="T91" fmla="*/ 0 h 1153"/>
                  <a:gd name="T92" fmla="*/ 1 w 866"/>
                  <a:gd name="T93" fmla="*/ 0 h 1153"/>
                  <a:gd name="T94" fmla="*/ 1 w 866"/>
                  <a:gd name="T95" fmla="*/ 0 h 1153"/>
                  <a:gd name="T96" fmla="*/ 1 w 866"/>
                  <a:gd name="T97" fmla="*/ 0 h 1153"/>
                  <a:gd name="T98" fmla="*/ 1 w 866"/>
                  <a:gd name="T99" fmla="*/ 0 h 1153"/>
                  <a:gd name="T100" fmla="*/ 1 w 866"/>
                  <a:gd name="T101" fmla="*/ 0 h 1153"/>
                  <a:gd name="T102" fmla="*/ 1 w 866"/>
                  <a:gd name="T103" fmla="*/ 0 h 1153"/>
                  <a:gd name="T104" fmla="*/ 1 w 866"/>
                  <a:gd name="T105" fmla="*/ 0 h 1153"/>
                  <a:gd name="T106" fmla="*/ 1 w 866"/>
                  <a:gd name="T107" fmla="*/ 0 h 1153"/>
                  <a:gd name="T108" fmla="*/ 1 w 866"/>
                  <a:gd name="T109" fmla="*/ 0 h 1153"/>
                  <a:gd name="T110" fmla="*/ 1 w 866"/>
                  <a:gd name="T111" fmla="*/ 0 h 1153"/>
                  <a:gd name="T112" fmla="*/ 1 w 866"/>
                  <a:gd name="T113" fmla="*/ 0 h 1153"/>
                  <a:gd name="T114" fmla="*/ 1 w 866"/>
                  <a:gd name="T115" fmla="*/ 0 h 1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6"/>
                  <a:gd name="T175" fmla="*/ 0 h 1153"/>
                  <a:gd name="T176" fmla="*/ 866 w 866"/>
                  <a:gd name="T177" fmla="*/ 1153 h 11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6" h="1153">
                    <a:moveTo>
                      <a:pt x="280" y="10"/>
                    </a:moveTo>
                    <a:lnTo>
                      <a:pt x="256" y="18"/>
                    </a:lnTo>
                    <a:lnTo>
                      <a:pt x="231" y="26"/>
                    </a:lnTo>
                    <a:lnTo>
                      <a:pt x="208" y="36"/>
                    </a:lnTo>
                    <a:lnTo>
                      <a:pt x="185" y="48"/>
                    </a:lnTo>
                    <a:lnTo>
                      <a:pt x="165" y="61"/>
                    </a:lnTo>
                    <a:lnTo>
                      <a:pt x="144" y="74"/>
                    </a:lnTo>
                    <a:lnTo>
                      <a:pt x="125" y="88"/>
                    </a:lnTo>
                    <a:lnTo>
                      <a:pt x="107" y="104"/>
                    </a:lnTo>
                    <a:lnTo>
                      <a:pt x="91" y="121"/>
                    </a:lnTo>
                    <a:lnTo>
                      <a:pt x="76" y="138"/>
                    </a:lnTo>
                    <a:lnTo>
                      <a:pt x="62" y="156"/>
                    </a:lnTo>
                    <a:lnTo>
                      <a:pt x="50" y="176"/>
                    </a:lnTo>
                    <a:lnTo>
                      <a:pt x="40" y="195"/>
                    </a:lnTo>
                    <a:lnTo>
                      <a:pt x="32" y="217"/>
                    </a:lnTo>
                    <a:lnTo>
                      <a:pt x="25" y="238"/>
                    </a:lnTo>
                    <a:lnTo>
                      <a:pt x="21" y="261"/>
                    </a:lnTo>
                    <a:lnTo>
                      <a:pt x="9" y="301"/>
                    </a:lnTo>
                    <a:lnTo>
                      <a:pt x="1" y="346"/>
                    </a:lnTo>
                    <a:lnTo>
                      <a:pt x="0" y="392"/>
                    </a:lnTo>
                    <a:lnTo>
                      <a:pt x="3" y="443"/>
                    </a:lnTo>
                    <a:lnTo>
                      <a:pt x="11" y="496"/>
                    </a:lnTo>
                    <a:lnTo>
                      <a:pt x="26" y="553"/>
                    </a:lnTo>
                    <a:lnTo>
                      <a:pt x="48" y="613"/>
                    </a:lnTo>
                    <a:lnTo>
                      <a:pt x="76" y="676"/>
                    </a:lnTo>
                    <a:lnTo>
                      <a:pt x="85" y="693"/>
                    </a:lnTo>
                    <a:lnTo>
                      <a:pt x="95" y="709"/>
                    </a:lnTo>
                    <a:lnTo>
                      <a:pt x="105" y="727"/>
                    </a:lnTo>
                    <a:lnTo>
                      <a:pt x="114" y="743"/>
                    </a:lnTo>
                    <a:lnTo>
                      <a:pt x="123" y="759"/>
                    </a:lnTo>
                    <a:lnTo>
                      <a:pt x="133" y="776"/>
                    </a:lnTo>
                    <a:lnTo>
                      <a:pt x="143" y="792"/>
                    </a:lnTo>
                    <a:lnTo>
                      <a:pt x="152" y="810"/>
                    </a:lnTo>
                    <a:lnTo>
                      <a:pt x="158" y="833"/>
                    </a:lnTo>
                    <a:lnTo>
                      <a:pt x="165" y="855"/>
                    </a:lnTo>
                    <a:lnTo>
                      <a:pt x="170" y="878"/>
                    </a:lnTo>
                    <a:lnTo>
                      <a:pt x="176" y="901"/>
                    </a:lnTo>
                    <a:lnTo>
                      <a:pt x="176" y="939"/>
                    </a:lnTo>
                    <a:lnTo>
                      <a:pt x="176" y="977"/>
                    </a:lnTo>
                    <a:lnTo>
                      <a:pt x="176" y="1016"/>
                    </a:lnTo>
                    <a:lnTo>
                      <a:pt x="176" y="1054"/>
                    </a:lnTo>
                    <a:lnTo>
                      <a:pt x="181" y="1069"/>
                    </a:lnTo>
                    <a:lnTo>
                      <a:pt x="186" y="1083"/>
                    </a:lnTo>
                    <a:lnTo>
                      <a:pt x="191" y="1098"/>
                    </a:lnTo>
                    <a:lnTo>
                      <a:pt x="196" y="1111"/>
                    </a:lnTo>
                    <a:lnTo>
                      <a:pt x="215" y="1115"/>
                    </a:lnTo>
                    <a:lnTo>
                      <a:pt x="235" y="1117"/>
                    </a:lnTo>
                    <a:lnTo>
                      <a:pt x="253" y="1121"/>
                    </a:lnTo>
                    <a:lnTo>
                      <a:pt x="273" y="1124"/>
                    </a:lnTo>
                    <a:lnTo>
                      <a:pt x="291" y="1126"/>
                    </a:lnTo>
                    <a:lnTo>
                      <a:pt x="311" y="1129"/>
                    </a:lnTo>
                    <a:lnTo>
                      <a:pt x="329" y="1132"/>
                    </a:lnTo>
                    <a:lnTo>
                      <a:pt x="348" y="1134"/>
                    </a:lnTo>
                    <a:lnTo>
                      <a:pt x="367" y="1137"/>
                    </a:lnTo>
                    <a:lnTo>
                      <a:pt x="386" y="1139"/>
                    </a:lnTo>
                    <a:lnTo>
                      <a:pt x="404" y="1141"/>
                    </a:lnTo>
                    <a:lnTo>
                      <a:pt x="424" y="1144"/>
                    </a:lnTo>
                    <a:lnTo>
                      <a:pt x="442" y="1146"/>
                    </a:lnTo>
                    <a:lnTo>
                      <a:pt x="462" y="1148"/>
                    </a:lnTo>
                    <a:lnTo>
                      <a:pt x="480" y="1151"/>
                    </a:lnTo>
                    <a:lnTo>
                      <a:pt x="500" y="1153"/>
                    </a:lnTo>
                    <a:lnTo>
                      <a:pt x="508" y="1141"/>
                    </a:lnTo>
                    <a:lnTo>
                      <a:pt x="516" y="1129"/>
                    </a:lnTo>
                    <a:lnTo>
                      <a:pt x="524" y="1117"/>
                    </a:lnTo>
                    <a:lnTo>
                      <a:pt x="532" y="1106"/>
                    </a:lnTo>
                    <a:lnTo>
                      <a:pt x="540" y="1069"/>
                    </a:lnTo>
                    <a:lnTo>
                      <a:pt x="548" y="1033"/>
                    </a:lnTo>
                    <a:lnTo>
                      <a:pt x="555" y="996"/>
                    </a:lnTo>
                    <a:lnTo>
                      <a:pt x="563" y="959"/>
                    </a:lnTo>
                    <a:lnTo>
                      <a:pt x="568" y="949"/>
                    </a:lnTo>
                    <a:lnTo>
                      <a:pt x="572" y="939"/>
                    </a:lnTo>
                    <a:lnTo>
                      <a:pt x="577" y="928"/>
                    </a:lnTo>
                    <a:lnTo>
                      <a:pt x="583" y="918"/>
                    </a:lnTo>
                    <a:lnTo>
                      <a:pt x="587" y="908"/>
                    </a:lnTo>
                    <a:lnTo>
                      <a:pt x="592" y="897"/>
                    </a:lnTo>
                    <a:lnTo>
                      <a:pt x="597" y="886"/>
                    </a:lnTo>
                    <a:lnTo>
                      <a:pt x="601" y="875"/>
                    </a:lnTo>
                    <a:lnTo>
                      <a:pt x="609" y="865"/>
                    </a:lnTo>
                    <a:lnTo>
                      <a:pt x="617" y="856"/>
                    </a:lnTo>
                    <a:lnTo>
                      <a:pt x="626" y="845"/>
                    </a:lnTo>
                    <a:lnTo>
                      <a:pt x="635" y="835"/>
                    </a:lnTo>
                    <a:lnTo>
                      <a:pt x="644" y="825"/>
                    </a:lnTo>
                    <a:lnTo>
                      <a:pt x="652" y="814"/>
                    </a:lnTo>
                    <a:lnTo>
                      <a:pt x="661" y="805"/>
                    </a:lnTo>
                    <a:lnTo>
                      <a:pt x="670" y="795"/>
                    </a:lnTo>
                    <a:lnTo>
                      <a:pt x="685" y="780"/>
                    </a:lnTo>
                    <a:lnTo>
                      <a:pt x="703" y="762"/>
                    </a:lnTo>
                    <a:lnTo>
                      <a:pt x="720" y="744"/>
                    </a:lnTo>
                    <a:lnTo>
                      <a:pt x="737" y="722"/>
                    </a:lnTo>
                    <a:lnTo>
                      <a:pt x="756" y="699"/>
                    </a:lnTo>
                    <a:lnTo>
                      <a:pt x="774" y="674"/>
                    </a:lnTo>
                    <a:lnTo>
                      <a:pt x="791" y="647"/>
                    </a:lnTo>
                    <a:lnTo>
                      <a:pt x="807" y="618"/>
                    </a:lnTo>
                    <a:lnTo>
                      <a:pt x="822" y="587"/>
                    </a:lnTo>
                    <a:lnTo>
                      <a:pt x="836" y="554"/>
                    </a:lnTo>
                    <a:lnTo>
                      <a:pt x="847" y="519"/>
                    </a:lnTo>
                    <a:lnTo>
                      <a:pt x="856" y="482"/>
                    </a:lnTo>
                    <a:lnTo>
                      <a:pt x="863" y="444"/>
                    </a:lnTo>
                    <a:lnTo>
                      <a:pt x="866" y="403"/>
                    </a:lnTo>
                    <a:lnTo>
                      <a:pt x="866" y="361"/>
                    </a:lnTo>
                    <a:lnTo>
                      <a:pt x="863" y="316"/>
                    </a:lnTo>
                    <a:lnTo>
                      <a:pt x="851" y="269"/>
                    </a:lnTo>
                    <a:lnTo>
                      <a:pt x="833" y="225"/>
                    </a:lnTo>
                    <a:lnTo>
                      <a:pt x="810" y="185"/>
                    </a:lnTo>
                    <a:lnTo>
                      <a:pt x="781" y="151"/>
                    </a:lnTo>
                    <a:lnTo>
                      <a:pt x="749" y="118"/>
                    </a:lnTo>
                    <a:lnTo>
                      <a:pt x="712" y="91"/>
                    </a:lnTo>
                    <a:lnTo>
                      <a:pt x="673" y="68"/>
                    </a:lnTo>
                    <a:lnTo>
                      <a:pt x="631" y="47"/>
                    </a:lnTo>
                    <a:lnTo>
                      <a:pt x="587" y="31"/>
                    </a:lnTo>
                    <a:lnTo>
                      <a:pt x="542" y="18"/>
                    </a:lnTo>
                    <a:lnTo>
                      <a:pt x="497" y="8"/>
                    </a:lnTo>
                    <a:lnTo>
                      <a:pt x="451" y="2"/>
                    </a:lnTo>
                    <a:lnTo>
                      <a:pt x="406" y="0"/>
                    </a:lnTo>
                    <a:lnTo>
                      <a:pt x="363" y="0"/>
                    </a:lnTo>
                    <a:lnTo>
                      <a:pt x="320" y="3"/>
                    </a:lnTo>
                    <a:lnTo>
                      <a:pt x="280" y="10"/>
                    </a:lnTo>
                    <a:close/>
                  </a:path>
                </a:pathLst>
              </a:custGeom>
              <a:solidFill>
                <a:srgbClr val="EDC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69" name="Freeform 68">
                <a:extLst>
                  <a:ext uri="{FF2B5EF4-FFF2-40B4-BE49-F238E27FC236}">
                    <a16:creationId xmlns:a16="http://schemas.microsoft.com/office/drawing/2014/main" id="{F01C1546-5A65-0F9D-8FE3-97F556702820}"/>
                  </a:ext>
                </a:extLst>
              </p:cNvPr>
              <p:cNvSpPr>
                <a:spLocks/>
              </p:cNvSpPr>
              <p:nvPr/>
            </p:nvSpPr>
            <p:spPr bwMode="auto">
              <a:xfrm>
                <a:off x="319" y="4694"/>
                <a:ext cx="436" cy="565"/>
              </a:xfrm>
              <a:custGeom>
                <a:avLst/>
                <a:gdLst>
                  <a:gd name="T0" fmla="*/ 1 w 872"/>
                  <a:gd name="T1" fmla="*/ 1 h 1129"/>
                  <a:gd name="T2" fmla="*/ 1 w 872"/>
                  <a:gd name="T3" fmla="*/ 1 h 1129"/>
                  <a:gd name="T4" fmla="*/ 1 w 872"/>
                  <a:gd name="T5" fmla="*/ 1 h 1129"/>
                  <a:gd name="T6" fmla="*/ 1 w 872"/>
                  <a:gd name="T7" fmla="*/ 1 h 1129"/>
                  <a:gd name="T8" fmla="*/ 1 w 872"/>
                  <a:gd name="T9" fmla="*/ 1 h 1129"/>
                  <a:gd name="T10" fmla="*/ 1 w 872"/>
                  <a:gd name="T11" fmla="*/ 1 h 1129"/>
                  <a:gd name="T12" fmla="*/ 1 w 872"/>
                  <a:gd name="T13" fmla="*/ 1 h 1129"/>
                  <a:gd name="T14" fmla="*/ 1 w 872"/>
                  <a:gd name="T15" fmla="*/ 1 h 1129"/>
                  <a:gd name="T16" fmla="*/ 1 w 872"/>
                  <a:gd name="T17" fmla="*/ 1 h 1129"/>
                  <a:gd name="T18" fmla="*/ 1 w 872"/>
                  <a:gd name="T19" fmla="*/ 1 h 1129"/>
                  <a:gd name="T20" fmla="*/ 1 w 872"/>
                  <a:gd name="T21" fmla="*/ 1 h 1129"/>
                  <a:gd name="T22" fmla="*/ 0 w 872"/>
                  <a:gd name="T23" fmla="*/ 1 h 1129"/>
                  <a:gd name="T24" fmla="*/ 1 w 872"/>
                  <a:gd name="T25" fmla="*/ 1 h 1129"/>
                  <a:gd name="T26" fmla="*/ 1 w 872"/>
                  <a:gd name="T27" fmla="*/ 1 h 1129"/>
                  <a:gd name="T28" fmla="*/ 1 w 872"/>
                  <a:gd name="T29" fmla="*/ 1 h 1129"/>
                  <a:gd name="T30" fmla="*/ 1 w 872"/>
                  <a:gd name="T31" fmla="*/ 1 h 1129"/>
                  <a:gd name="T32" fmla="*/ 1 w 872"/>
                  <a:gd name="T33" fmla="*/ 1 h 1129"/>
                  <a:gd name="T34" fmla="*/ 1 w 872"/>
                  <a:gd name="T35" fmla="*/ 1 h 1129"/>
                  <a:gd name="T36" fmla="*/ 1 w 872"/>
                  <a:gd name="T37" fmla="*/ 1 h 1129"/>
                  <a:gd name="T38" fmla="*/ 1 w 872"/>
                  <a:gd name="T39" fmla="*/ 1 h 1129"/>
                  <a:gd name="T40" fmla="*/ 1 w 872"/>
                  <a:gd name="T41" fmla="*/ 1 h 1129"/>
                  <a:gd name="T42" fmla="*/ 1 w 872"/>
                  <a:gd name="T43" fmla="*/ 1 h 1129"/>
                  <a:gd name="T44" fmla="*/ 1 w 872"/>
                  <a:gd name="T45" fmla="*/ 1 h 1129"/>
                  <a:gd name="T46" fmla="*/ 1 w 872"/>
                  <a:gd name="T47" fmla="*/ 1 h 1129"/>
                  <a:gd name="T48" fmla="*/ 1 w 872"/>
                  <a:gd name="T49" fmla="*/ 1 h 1129"/>
                  <a:gd name="T50" fmla="*/ 1 w 872"/>
                  <a:gd name="T51" fmla="*/ 1 h 1129"/>
                  <a:gd name="T52" fmla="*/ 1 w 872"/>
                  <a:gd name="T53" fmla="*/ 1 h 1129"/>
                  <a:gd name="T54" fmla="*/ 1 w 872"/>
                  <a:gd name="T55" fmla="*/ 1 h 1129"/>
                  <a:gd name="T56" fmla="*/ 1 w 872"/>
                  <a:gd name="T57" fmla="*/ 1 h 1129"/>
                  <a:gd name="T58" fmla="*/ 1 w 872"/>
                  <a:gd name="T59" fmla="*/ 1 h 1129"/>
                  <a:gd name="T60" fmla="*/ 1 w 872"/>
                  <a:gd name="T61" fmla="*/ 1 h 1129"/>
                  <a:gd name="T62" fmla="*/ 1 w 872"/>
                  <a:gd name="T63" fmla="*/ 1 h 1129"/>
                  <a:gd name="T64" fmla="*/ 1 w 872"/>
                  <a:gd name="T65" fmla="*/ 1 h 1129"/>
                  <a:gd name="T66" fmla="*/ 1 w 872"/>
                  <a:gd name="T67" fmla="*/ 1 h 1129"/>
                  <a:gd name="T68" fmla="*/ 1 w 872"/>
                  <a:gd name="T69" fmla="*/ 1 h 1129"/>
                  <a:gd name="T70" fmla="*/ 1 w 872"/>
                  <a:gd name="T71" fmla="*/ 1 h 1129"/>
                  <a:gd name="T72" fmla="*/ 1 w 872"/>
                  <a:gd name="T73" fmla="*/ 1 h 1129"/>
                  <a:gd name="T74" fmla="*/ 1 w 872"/>
                  <a:gd name="T75" fmla="*/ 1 h 1129"/>
                  <a:gd name="T76" fmla="*/ 1 w 872"/>
                  <a:gd name="T77" fmla="*/ 1 h 1129"/>
                  <a:gd name="T78" fmla="*/ 1 w 872"/>
                  <a:gd name="T79" fmla="*/ 1 h 1129"/>
                  <a:gd name="T80" fmla="*/ 1 w 872"/>
                  <a:gd name="T81" fmla="*/ 1 h 1129"/>
                  <a:gd name="T82" fmla="*/ 1 w 872"/>
                  <a:gd name="T83" fmla="*/ 1 h 1129"/>
                  <a:gd name="T84" fmla="*/ 1 w 872"/>
                  <a:gd name="T85" fmla="*/ 1 h 1129"/>
                  <a:gd name="T86" fmla="*/ 1 w 872"/>
                  <a:gd name="T87" fmla="*/ 1 h 1129"/>
                  <a:gd name="T88" fmla="*/ 1 w 872"/>
                  <a:gd name="T89" fmla="*/ 1 h 1129"/>
                  <a:gd name="T90" fmla="*/ 1 w 872"/>
                  <a:gd name="T91" fmla="*/ 1 h 1129"/>
                  <a:gd name="T92" fmla="*/ 1 w 872"/>
                  <a:gd name="T93" fmla="*/ 1 h 1129"/>
                  <a:gd name="T94" fmla="*/ 1 w 872"/>
                  <a:gd name="T95" fmla="*/ 1 h 1129"/>
                  <a:gd name="T96" fmla="*/ 1 w 872"/>
                  <a:gd name="T97" fmla="*/ 1 h 1129"/>
                  <a:gd name="T98" fmla="*/ 1 w 872"/>
                  <a:gd name="T99" fmla="*/ 1 h 1129"/>
                  <a:gd name="T100" fmla="*/ 1 w 872"/>
                  <a:gd name="T101" fmla="*/ 1 h 1129"/>
                  <a:gd name="T102" fmla="*/ 1 w 872"/>
                  <a:gd name="T103" fmla="*/ 1 h 1129"/>
                  <a:gd name="T104" fmla="*/ 1 w 872"/>
                  <a:gd name="T105" fmla="*/ 1 h 1129"/>
                  <a:gd name="T106" fmla="*/ 1 w 872"/>
                  <a:gd name="T107" fmla="*/ 1 h 1129"/>
                  <a:gd name="T108" fmla="*/ 1 w 872"/>
                  <a:gd name="T109" fmla="*/ 0 h 1129"/>
                  <a:gd name="T110" fmla="*/ 1 w 872"/>
                  <a:gd name="T111" fmla="*/ 0 h 1129"/>
                  <a:gd name="T112" fmla="*/ 1 w 872"/>
                  <a:gd name="T113" fmla="*/ 1 h 1129"/>
                  <a:gd name="T114" fmla="*/ 1 w 872"/>
                  <a:gd name="T115" fmla="*/ 1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2"/>
                  <a:gd name="T175" fmla="*/ 0 h 1129"/>
                  <a:gd name="T176" fmla="*/ 872 w 872"/>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2" h="1129">
                    <a:moveTo>
                      <a:pt x="301" y="9"/>
                    </a:moveTo>
                    <a:lnTo>
                      <a:pt x="255" y="26"/>
                    </a:lnTo>
                    <a:lnTo>
                      <a:pt x="212" y="44"/>
                    </a:lnTo>
                    <a:lnTo>
                      <a:pt x="172" y="66"/>
                    </a:lnTo>
                    <a:lnTo>
                      <a:pt x="135" y="91"/>
                    </a:lnTo>
                    <a:lnTo>
                      <a:pt x="103" y="120"/>
                    </a:lnTo>
                    <a:lnTo>
                      <a:pt x="74" y="151"/>
                    </a:lnTo>
                    <a:lnTo>
                      <a:pt x="48" y="187"/>
                    </a:lnTo>
                    <a:lnTo>
                      <a:pt x="29" y="225"/>
                    </a:lnTo>
                    <a:lnTo>
                      <a:pt x="14" y="268"/>
                    </a:lnTo>
                    <a:lnTo>
                      <a:pt x="4" y="312"/>
                    </a:lnTo>
                    <a:lnTo>
                      <a:pt x="0" y="361"/>
                    </a:lnTo>
                    <a:lnTo>
                      <a:pt x="1" y="413"/>
                    </a:lnTo>
                    <a:lnTo>
                      <a:pt x="8" y="469"/>
                    </a:lnTo>
                    <a:lnTo>
                      <a:pt x="23" y="528"/>
                    </a:lnTo>
                    <a:lnTo>
                      <a:pt x="44" y="590"/>
                    </a:lnTo>
                    <a:lnTo>
                      <a:pt x="72" y="657"/>
                    </a:lnTo>
                    <a:lnTo>
                      <a:pt x="152" y="796"/>
                    </a:lnTo>
                    <a:lnTo>
                      <a:pt x="177" y="880"/>
                    </a:lnTo>
                    <a:lnTo>
                      <a:pt x="176" y="1043"/>
                    </a:lnTo>
                    <a:lnTo>
                      <a:pt x="196" y="1090"/>
                    </a:lnTo>
                    <a:lnTo>
                      <a:pt x="509" y="1129"/>
                    </a:lnTo>
                    <a:lnTo>
                      <a:pt x="533" y="1096"/>
                    </a:lnTo>
                    <a:lnTo>
                      <a:pt x="565" y="954"/>
                    </a:lnTo>
                    <a:lnTo>
                      <a:pt x="603" y="870"/>
                    </a:lnTo>
                    <a:lnTo>
                      <a:pt x="673" y="791"/>
                    </a:lnTo>
                    <a:lnTo>
                      <a:pt x="688" y="776"/>
                    </a:lnTo>
                    <a:lnTo>
                      <a:pt x="705" y="759"/>
                    </a:lnTo>
                    <a:lnTo>
                      <a:pt x="722" y="741"/>
                    </a:lnTo>
                    <a:lnTo>
                      <a:pt x="741" y="721"/>
                    </a:lnTo>
                    <a:lnTo>
                      <a:pt x="758" y="698"/>
                    </a:lnTo>
                    <a:lnTo>
                      <a:pt x="777" y="675"/>
                    </a:lnTo>
                    <a:lnTo>
                      <a:pt x="794" y="649"/>
                    </a:lnTo>
                    <a:lnTo>
                      <a:pt x="810" y="621"/>
                    </a:lnTo>
                    <a:lnTo>
                      <a:pt x="826" y="591"/>
                    </a:lnTo>
                    <a:lnTo>
                      <a:pt x="839" y="559"/>
                    </a:lnTo>
                    <a:lnTo>
                      <a:pt x="851" y="526"/>
                    </a:lnTo>
                    <a:lnTo>
                      <a:pt x="861" y="490"/>
                    </a:lnTo>
                    <a:lnTo>
                      <a:pt x="868" y="452"/>
                    </a:lnTo>
                    <a:lnTo>
                      <a:pt x="872" y="412"/>
                    </a:lnTo>
                    <a:lnTo>
                      <a:pt x="872" y="369"/>
                    </a:lnTo>
                    <a:lnTo>
                      <a:pt x="870" y="324"/>
                    </a:lnTo>
                    <a:lnTo>
                      <a:pt x="857" y="277"/>
                    </a:lnTo>
                    <a:lnTo>
                      <a:pt x="839" y="233"/>
                    </a:lnTo>
                    <a:lnTo>
                      <a:pt x="816" y="193"/>
                    </a:lnTo>
                    <a:lnTo>
                      <a:pt x="788" y="157"/>
                    </a:lnTo>
                    <a:lnTo>
                      <a:pt x="757" y="126"/>
                    </a:lnTo>
                    <a:lnTo>
                      <a:pt x="722" y="97"/>
                    </a:lnTo>
                    <a:lnTo>
                      <a:pt x="684" y="73"/>
                    </a:lnTo>
                    <a:lnTo>
                      <a:pt x="645" y="52"/>
                    </a:lnTo>
                    <a:lnTo>
                      <a:pt x="603" y="35"/>
                    </a:lnTo>
                    <a:lnTo>
                      <a:pt x="560" y="21"/>
                    </a:lnTo>
                    <a:lnTo>
                      <a:pt x="516" y="11"/>
                    </a:lnTo>
                    <a:lnTo>
                      <a:pt x="471" y="5"/>
                    </a:lnTo>
                    <a:lnTo>
                      <a:pt x="427" y="0"/>
                    </a:lnTo>
                    <a:lnTo>
                      <a:pt x="384" y="0"/>
                    </a:lnTo>
                    <a:lnTo>
                      <a:pt x="341" y="4"/>
                    </a:lnTo>
                    <a:lnTo>
                      <a:pt x="301" y="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0" name="Freeform 69">
                <a:extLst>
                  <a:ext uri="{FF2B5EF4-FFF2-40B4-BE49-F238E27FC236}">
                    <a16:creationId xmlns:a16="http://schemas.microsoft.com/office/drawing/2014/main" id="{7B764DD9-8686-4273-0445-ABFC4715233C}"/>
                  </a:ext>
                </a:extLst>
              </p:cNvPr>
              <p:cNvSpPr>
                <a:spLocks/>
              </p:cNvSpPr>
              <p:nvPr/>
            </p:nvSpPr>
            <p:spPr bwMode="auto">
              <a:xfrm>
                <a:off x="339" y="4718"/>
                <a:ext cx="395" cy="531"/>
              </a:xfrm>
              <a:custGeom>
                <a:avLst/>
                <a:gdLst>
                  <a:gd name="T0" fmla="*/ 1 w 790"/>
                  <a:gd name="T1" fmla="*/ 0 h 1063"/>
                  <a:gd name="T2" fmla="*/ 1 w 790"/>
                  <a:gd name="T3" fmla="*/ 0 h 1063"/>
                  <a:gd name="T4" fmla="*/ 1 w 790"/>
                  <a:gd name="T5" fmla="*/ 0 h 1063"/>
                  <a:gd name="T6" fmla="*/ 1 w 790"/>
                  <a:gd name="T7" fmla="*/ 0 h 1063"/>
                  <a:gd name="T8" fmla="*/ 1 w 790"/>
                  <a:gd name="T9" fmla="*/ 0 h 1063"/>
                  <a:gd name="T10" fmla="*/ 1 w 790"/>
                  <a:gd name="T11" fmla="*/ 0 h 1063"/>
                  <a:gd name="T12" fmla="*/ 1 w 790"/>
                  <a:gd name="T13" fmla="*/ 0 h 1063"/>
                  <a:gd name="T14" fmla="*/ 1 w 790"/>
                  <a:gd name="T15" fmla="*/ 0 h 1063"/>
                  <a:gd name="T16" fmla="*/ 1 w 790"/>
                  <a:gd name="T17" fmla="*/ 0 h 1063"/>
                  <a:gd name="T18" fmla="*/ 1 w 790"/>
                  <a:gd name="T19" fmla="*/ 0 h 1063"/>
                  <a:gd name="T20" fmla="*/ 1 w 790"/>
                  <a:gd name="T21" fmla="*/ 0 h 1063"/>
                  <a:gd name="T22" fmla="*/ 0 w 790"/>
                  <a:gd name="T23" fmla="*/ 0 h 1063"/>
                  <a:gd name="T24" fmla="*/ 1 w 790"/>
                  <a:gd name="T25" fmla="*/ 0 h 1063"/>
                  <a:gd name="T26" fmla="*/ 1 w 790"/>
                  <a:gd name="T27" fmla="*/ 0 h 1063"/>
                  <a:gd name="T28" fmla="*/ 1 w 790"/>
                  <a:gd name="T29" fmla="*/ 0 h 1063"/>
                  <a:gd name="T30" fmla="*/ 1 w 790"/>
                  <a:gd name="T31" fmla="*/ 0 h 1063"/>
                  <a:gd name="T32" fmla="*/ 1 w 790"/>
                  <a:gd name="T33" fmla="*/ 0 h 1063"/>
                  <a:gd name="T34" fmla="*/ 1 w 790"/>
                  <a:gd name="T35" fmla="*/ 0 h 1063"/>
                  <a:gd name="T36" fmla="*/ 1 w 790"/>
                  <a:gd name="T37" fmla="*/ 0 h 1063"/>
                  <a:gd name="T38" fmla="*/ 1 w 790"/>
                  <a:gd name="T39" fmla="*/ 0 h 1063"/>
                  <a:gd name="T40" fmla="*/ 1 w 790"/>
                  <a:gd name="T41" fmla="*/ 0 h 1063"/>
                  <a:gd name="T42" fmla="*/ 1 w 790"/>
                  <a:gd name="T43" fmla="*/ 0 h 1063"/>
                  <a:gd name="T44" fmla="*/ 1 w 790"/>
                  <a:gd name="T45" fmla="*/ 0 h 1063"/>
                  <a:gd name="T46" fmla="*/ 1 w 790"/>
                  <a:gd name="T47" fmla="*/ 0 h 1063"/>
                  <a:gd name="T48" fmla="*/ 1 w 790"/>
                  <a:gd name="T49" fmla="*/ 0 h 1063"/>
                  <a:gd name="T50" fmla="*/ 1 w 790"/>
                  <a:gd name="T51" fmla="*/ 0 h 1063"/>
                  <a:gd name="T52" fmla="*/ 1 w 790"/>
                  <a:gd name="T53" fmla="*/ 0 h 1063"/>
                  <a:gd name="T54" fmla="*/ 1 w 790"/>
                  <a:gd name="T55" fmla="*/ 0 h 1063"/>
                  <a:gd name="T56" fmla="*/ 1 w 790"/>
                  <a:gd name="T57" fmla="*/ 0 h 1063"/>
                  <a:gd name="T58" fmla="*/ 1 w 790"/>
                  <a:gd name="T59" fmla="*/ 0 h 1063"/>
                  <a:gd name="T60" fmla="*/ 1 w 790"/>
                  <a:gd name="T61" fmla="*/ 0 h 1063"/>
                  <a:gd name="T62" fmla="*/ 1 w 790"/>
                  <a:gd name="T63" fmla="*/ 0 h 1063"/>
                  <a:gd name="T64" fmla="*/ 1 w 790"/>
                  <a:gd name="T65" fmla="*/ 0 h 1063"/>
                  <a:gd name="T66" fmla="*/ 1 w 790"/>
                  <a:gd name="T67" fmla="*/ 0 h 1063"/>
                  <a:gd name="T68" fmla="*/ 1 w 790"/>
                  <a:gd name="T69" fmla="*/ 0 h 1063"/>
                  <a:gd name="T70" fmla="*/ 1 w 790"/>
                  <a:gd name="T71" fmla="*/ 0 h 1063"/>
                  <a:gd name="T72" fmla="*/ 1 w 790"/>
                  <a:gd name="T73" fmla="*/ 0 h 1063"/>
                  <a:gd name="T74" fmla="*/ 1 w 790"/>
                  <a:gd name="T75" fmla="*/ 0 h 1063"/>
                  <a:gd name="T76" fmla="*/ 1 w 790"/>
                  <a:gd name="T77" fmla="*/ 0 h 1063"/>
                  <a:gd name="T78" fmla="*/ 1 w 790"/>
                  <a:gd name="T79" fmla="*/ 0 h 1063"/>
                  <a:gd name="T80" fmla="*/ 1 w 790"/>
                  <a:gd name="T81" fmla="*/ 0 h 1063"/>
                  <a:gd name="T82" fmla="*/ 1 w 790"/>
                  <a:gd name="T83" fmla="*/ 0 h 1063"/>
                  <a:gd name="T84" fmla="*/ 1 w 790"/>
                  <a:gd name="T85" fmla="*/ 0 h 1063"/>
                  <a:gd name="T86" fmla="*/ 1 w 790"/>
                  <a:gd name="T87" fmla="*/ 0 h 1063"/>
                  <a:gd name="T88" fmla="*/ 1 w 790"/>
                  <a:gd name="T89" fmla="*/ 0 h 1063"/>
                  <a:gd name="T90" fmla="*/ 1 w 790"/>
                  <a:gd name="T91" fmla="*/ 0 h 1063"/>
                  <a:gd name="T92" fmla="*/ 1 w 790"/>
                  <a:gd name="T93" fmla="*/ 0 h 1063"/>
                  <a:gd name="T94" fmla="*/ 1 w 790"/>
                  <a:gd name="T95" fmla="*/ 0 h 1063"/>
                  <a:gd name="T96" fmla="*/ 1 w 790"/>
                  <a:gd name="T97" fmla="*/ 0 h 1063"/>
                  <a:gd name="T98" fmla="*/ 1 w 790"/>
                  <a:gd name="T99" fmla="*/ 0 h 1063"/>
                  <a:gd name="T100" fmla="*/ 1 w 790"/>
                  <a:gd name="T101" fmla="*/ 0 h 1063"/>
                  <a:gd name="T102" fmla="*/ 1 w 790"/>
                  <a:gd name="T103" fmla="*/ 0 h 1063"/>
                  <a:gd name="T104" fmla="*/ 1 w 790"/>
                  <a:gd name="T105" fmla="*/ 0 h 1063"/>
                  <a:gd name="T106" fmla="*/ 1 w 790"/>
                  <a:gd name="T107" fmla="*/ 0 h 1063"/>
                  <a:gd name="T108" fmla="*/ 1 w 790"/>
                  <a:gd name="T109" fmla="*/ 0 h 1063"/>
                  <a:gd name="T110" fmla="*/ 1 w 790"/>
                  <a:gd name="T111" fmla="*/ 0 h 1063"/>
                  <a:gd name="T112" fmla="*/ 1 w 790"/>
                  <a:gd name="T113" fmla="*/ 0 h 1063"/>
                  <a:gd name="T114" fmla="*/ 1 w 790"/>
                  <a:gd name="T115" fmla="*/ 0 h 10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0"/>
                  <a:gd name="T175" fmla="*/ 0 h 1063"/>
                  <a:gd name="T176" fmla="*/ 790 w 790"/>
                  <a:gd name="T177" fmla="*/ 1063 h 10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0" h="1063">
                    <a:moveTo>
                      <a:pt x="278" y="5"/>
                    </a:moveTo>
                    <a:lnTo>
                      <a:pt x="237" y="19"/>
                    </a:lnTo>
                    <a:lnTo>
                      <a:pt x="198" y="35"/>
                    </a:lnTo>
                    <a:lnTo>
                      <a:pt x="161" y="55"/>
                    </a:lnTo>
                    <a:lnTo>
                      <a:pt x="126" y="78"/>
                    </a:lnTo>
                    <a:lnTo>
                      <a:pt x="95" y="103"/>
                    </a:lnTo>
                    <a:lnTo>
                      <a:pt x="69" y="132"/>
                    </a:lnTo>
                    <a:lnTo>
                      <a:pt x="46" y="163"/>
                    </a:lnTo>
                    <a:lnTo>
                      <a:pt x="26" y="197"/>
                    </a:lnTo>
                    <a:lnTo>
                      <a:pt x="12" y="234"/>
                    </a:lnTo>
                    <a:lnTo>
                      <a:pt x="3" y="275"/>
                    </a:lnTo>
                    <a:lnTo>
                      <a:pt x="0" y="318"/>
                    </a:lnTo>
                    <a:lnTo>
                      <a:pt x="1" y="365"/>
                    </a:lnTo>
                    <a:lnTo>
                      <a:pt x="9" y="414"/>
                    </a:lnTo>
                    <a:lnTo>
                      <a:pt x="24" y="466"/>
                    </a:lnTo>
                    <a:lnTo>
                      <a:pt x="44" y="521"/>
                    </a:lnTo>
                    <a:lnTo>
                      <a:pt x="73" y="580"/>
                    </a:lnTo>
                    <a:lnTo>
                      <a:pt x="172" y="707"/>
                    </a:lnTo>
                    <a:lnTo>
                      <a:pt x="187" y="780"/>
                    </a:lnTo>
                    <a:lnTo>
                      <a:pt x="179" y="980"/>
                    </a:lnTo>
                    <a:lnTo>
                      <a:pt x="222" y="1034"/>
                    </a:lnTo>
                    <a:lnTo>
                      <a:pt x="433" y="1063"/>
                    </a:lnTo>
                    <a:lnTo>
                      <a:pt x="479" y="1026"/>
                    </a:lnTo>
                    <a:lnTo>
                      <a:pt x="509" y="858"/>
                    </a:lnTo>
                    <a:lnTo>
                      <a:pt x="543" y="783"/>
                    </a:lnTo>
                    <a:lnTo>
                      <a:pt x="602" y="711"/>
                    </a:lnTo>
                    <a:lnTo>
                      <a:pt x="617" y="696"/>
                    </a:lnTo>
                    <a:lnTo>
                      <a:pt x="633" y="680"/>
                    </a:lnTo>
                    <a:lnTo>
                      <a:pt x="649" y="663"/>
                    </a:lnTo>
                    <a:lnTo>
                      <a:pt x="667" y="643"/>
                    </a:lnTo>
                    <a:lnTo>
                      <a:pt x="683" y="623"/>
                    </a:lnTo>
                    <a:lnTo>
                      <a:pt x="699" y="601"/>
                    </a:lnTo>
                    <a:lnTo>
                      <a:pt x="715" y="577"/>
                    </a:lnTo>
                    <a:lnTo>
                      <a:pt x="730" y="551"/>
                    </a:lnTo>
                    <a:lnTo>
                      <a:pt x="744" y="524"/>
                    </a:lnTo>
                    <a:lnTo>
                      <a:pt x="756" y="495"/>
                    </a:lnTo>
                    <a:lnTo>
                      <a:pt x="767" y="465"/>
                    </a:lnTo>
                    <a:lnTo>
                      <a:pt x="776" y="433"/>
                    </a:lnTo>
                    <a:lnTo>
                      <a:pt x="783" y="398"/>
                    </a:lnTo>
                    <a:lnTo>
                      <a:pt x="788" y="362"/>
                    </a:lnTo>
                    <a:lnTo>
                      <a:pt x="790" y="324"/>
                    </a:lnTo>
                    <a:lnTo>
                      <a:pt x="789" y="285"/>
                    </a:lnTo>
                    <a:lnTo>
                      <a:pt x="777" y="242"/>
                    </a:lnTo>
                    <a:lnTo>
                      <a:pt x="761" y="204"/>
                    </a:lnTo>
                    <a:lnTo>
                      <a:pt x="740" y="170"/>
                    </a:lnTo>
                    <a:lnTo>
                      <a:pt x="716" y="139"/>
                    </a:lnTo>
                    <a:lnTo>
                      <a:pt x="688" y="111"/>
                    </a:lnTo>
                    <a:lnTo>
                      <a:pt x="657" y="86"/>
                    </a:lnTo>
                    <a:lnTo>
                      <a:pt x="624" y="65"/>
                    </a:lnTo>
                    <a:lnTo>
                      <a:pt x="589" y="48"/>
                    </a:lnTo>
                    <a:lnTo>
                      <a:pt x="551" y="33"/>
                    </a:lnTo>
                    <a:lnTo>
                      <a:pt x="513" y="21"/>
                    </a:lnTo>
                    <a:lnTo>
                      <a:pt x="473" y="12"/>
                    </a:lnTo>
                    <a:lnTo>
                      <a:pt x="434" y="5"/>
                    </a:lnTo>
                    <a:lnTo>
                      <a:pt x="394" y="2"/>
                    </a:lnTo>
                    <a:lnTo>
                      <a:pt x="354" y="0"/>
                    </a:lnTo>
                    <a:lnTo>
                      <a:pt x="315" y="2"/>
                    </a:lnTo>
                    <a:lnTo>
                      <a:pt x="278" y="5"/>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1" name="Freeform 70">
                <a:extLst>
                  <a:ext uri="{FF2B5EF4-FFF2-40B4-BE49-F238E27FC236}">
                    <a16:creationId xmlns:a16="http://schemas.microsoft.com/office/drawing/2014/main" id="{741843F7-E19A-4D86-F4FE-5E98B5569712}"/>
                  </a:ext>
                </a:extLst>
              </p:cNvPr>
              <p:cNvSpPr>
                <a:spLocks/>
              </p:cNvSpPr>
              <p:nvPr/>
            </p:nvSpPr>
            <p:spPr bwMode="auto">
              <a:xfrm>
                <a:off x="350" y="4724"/>
                <a:ext cx="372" cy="524"/>
              </a:xfrm>
              <a:custGeom>
                <a:avLst/>
                <a:gdLst>
                  <a:gd name="T0" fmla="*/ 1 w 744"/>
                  <a:gd name="T1" fmla="*/ 0 h 1049"/>
                  <a:gd name="T2" fmla="*/ 1 w 744"/>
                  <a:gd name="T3" fmla="*/ 0 h 1049"/>
                  <a:gd name="T4" fmla="*/ 1 w 744"/>
                  <a:gd name="T5" fmla="*/ 0 h 1049"/>
                  <a:gd name="T6" fmla="*/ 1 w 744"/>
                  <a:gd name="T7" fmla="*/ 0 h 1049"/>
                  <a:gd name="T8" fmla="*/ 1 w 744"/>
                  <a:gd name="T9" fmla="*/ 0 h 1049"/>
                  <a:gd name="T10" fmla="*/ 0 w 744"/>
                  <a:gd name="T11" fmla="*/ 0 h 1049"/>
                  <a:gd name="T12" fmla="*/ 1 w 744"/>
                  <a:gd name="T13" fmla="*/ 0 h 1049"/>
                  <a:gd name="T14" fmla="*/ 1 w 744"/>
                  <a:gd name="T15" fmla="*/ 0 h 1049"/>
                  <a:gd name="T16" fmla="*/ 1 w 744"/>
                  <a:gd name="T17" fmla="*/ 0 h 1049"/>
                  <a:gd name="T18" fmla="*/ 1 w 744"/>
                  <a:gd name="T19" fmla="*/ 0 h 1049"/>
                  <a:gd name="T20" fmla="*/ 1 w 744"/>
                  <a:gd name="T21" fmla="*/ 0 h 1049"/>
                  <a:gd name="T22" fmla="*/ 1 w 744"/>
                  <a:gd name="T23" fmla="*/ 0 h 1049"/>
                  <a:gd name="T24" fmla="*/ 1 w 744"/>
                  <a:gd name="T25" fmla="*/ 0 h 1049"/>
                  <a:gd name="T26" fmla="*/ 1 w 744"/>
                  <a:gd name="T27" fmla="*/ 0 h 1049"/>
                  <a:gd name="T28" fmla="*/ 1 w 744"/>
                  <a:gd name="T29" fmla="*/ 0 h 1049"/>
                  <a:gd name="T30" fmla="*/ 1 w 744"/>
                  <a:gd name="T31" fmla="*/ 0 h 1049"/>
                  <a:gd name="T32" fmla="*/ 1 w 744"/>
                  <a:gd name="T33" fmla="*/ 0 h 1049"/>
                  <a:gd name="T34" fmla="*/ 1 w 744"/>
                  <a:gd name="T35" fmla="*/ 0 h 1049"/>
                  <a:gd name="T36" fmla="*/ 1 w 744"/>
                  <a:gd name="T37" fmla="*/ 0 h 1049"/>
                  <a:gd name="T38" fmla="*/ 1 w 744"/>
                  <a:gd name="T39" fmla="*/ 0 h 1049"/>
                  <a:gd name="T40" fmla="*/ 1 w 744"/>
                  <a:gd name="T41" fmla="*/ 0 h 1049"/>
                  <a:gd name="T42" fmla="*/ 1 w 744"/>
                  <a:gd name="T43" fmla="*/ 0 h 1049"/>
                  <a:gd name="T44" fmla="*/ 1 w 744"/>
                  <a:gd name="T45" fmla="*/ 0 h 1049"/>
                  <a:gd name="T46" fmla="*/ 1 w 744"/>
                  <a:gd name="T47" fmla="*/ 0 h 1049"/>
                  <a:gd name="T48" fmla="*/ 1 w 744"/>
                  <a:gd name="T49" fmla="*/ 0 h 1049"/>
                  <a:gd name="T50" fmla="*/ 1 w 744"/>
                  <a:gd name="T51" fmla="*/ 0 h 1049"/>
                  <a:gd name="T52" fmla="*/ 1 w 744"/>
                  <a:gd name="T53" fmla="*/ 0 h 1049"/>
                  <a:gd name="T54" fmla="*/ 1 w 744"/>
                  <a:gd name="T55" fmla="*/ 0 h 1049"/>
                  <a:gd name="T56" fmla="*/ 1 w 744"/>
                  <a:gd name="T57" fmla="*/ 0 h 1049"/>
                  <a:gd name="T58" fmla="*/ 1 w 744"/>
                  <a:gd name="T59" fmla="*/ 0 h 1049"/>
                  <a:gd name="T60" fmla="*/ 1 w 744"/>
                  <a:gd name="T61" fmla="*/ 0 h 1049"/>
                  <a:gd name="T62" fmla="*/ 1 w 744"/>
                  <a:gd name="T63" fmla="*/ 0 h 1049"/>
                  <a:gd name="T64" fmla="*/ 1 w 744"/>
                  <a:gd name="T65" fmla="*/ 0 h 1049"/>
                  <a:gd name="T66" fmla="*/ 1 w 744"/>
                  <a:gd name="T67" fmla="*/ 0 h 1049"/>
                  <a:gd name="T68" fmla="*/ 1 w 744"/>
                  <a:gd name="T69" fmla="*/ 0 h 1049"/>
                  <a:gd name="T70" fmla="*/ 1 w 744"/>
                  <a:gd name="T71" fmla="*/ 0 h 1049"/>
                  <a:gd name="T72" fmla="*/ 1 w 744"/>
                  <a:gd name="T73" fmla="*/ 0 h 1049"/>
                  <a:gd name="T74" fmla="*/ 1 w 744"/>
                  <a:gd name="T75" fmla="*/ 0 h 1049"/>
                  <a:gd name="T76" fmla="*/ 1 w 744"/>
                  <a:gd name="T77" fmla="*/ 0 h 1049"/>
                  <a:gd name="T78" fmla="*/ 1 w 744"/>
                  <a:gd name="T79" fmla="*/ 0 h 1049"/>
                  <a:gd name="T80" fmla="*/ 1 w 744"/>
                  <a:gd name="T81" fmla="*/ 0 h 1049"/>
                  <a:gd name="T82" fmla="*/ 1 w 744"/>
                  <a:gd name="T83" fmla="*/ 0 h 1049"/>
                  <a:gd name="T84" fmla="*/ 1 w 744"/>
                  <a:gd name="T85" fmla="*/ 0 h 1049"/>
                  <a:gd name="T86" fmla="*/ 1 w 744"/>
                  <a:gd name="T87" fmla="*/ 0 h 1049"/>
                  <a:gd name="T88" fmla="*/ 1 w 744"/>
                  <a:gd name="T89" fmla="*/ 0 h 1049"/>
                  <a:gd name="T90" fmla="*/ 1 w 744"/>
                  <a:gd name="T91" fmla="*/ 0 h 1049"/>
                  <a:gd name="T92" fmla="*/ 1 w 744"/>
                  <a:gd name="T93" fmla="*/ 0 h 1049"/>
                  <a:gd name="T94" fmla="*/ 1 w 744"/>
                  <a:gd name="T95" fmla="*/ 0 h 1049"/>
                  <a:gd name="T96" fmla="*/ 1 w 744"/>
                  <a:gd name="T97" fmla="*/ 0 h 1049"/>
                  <a:gd name="T98" fmla="*/ 1 w 744"/>
                  <a:gd name="T99" fmla="*/ 0 h 1049"/>
                  <a:gd name="T100" fmla="*/ 1 w 744"/>
                  <a:gd name="T101" fmla="*/ 0 h 1049"/>
                  <a:gd name="T102" fmla="*/ 1 w 744"/>
                  <a:gd name="T103" fmla="*/ 0 h 1049"/>
                  <a:gd name="T104" fmla="*/ 1 w 744"/>
                  <a:gd name="T105" fmla="*/ 0 h 1049"/>
                  <a:gd name="T106" fmla="*/ 1 w 744"/>
                  <a:gd name="T107" fmla="*/ 0 h 1049"/>
                  <a:gd name="T108" fmla="*/ 1 w 744"/>
                  <a:gd name="T109" fmla="*/ 0 h 1049"/>
                  <a:gd name="T110" fmla="*/ 1 w 744"/>
                  <a:gd name="T111" fmla="*/ 0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1049"/>
                  <a:gd name="T170" fmla="*/ 744 w 744"/>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1049">
                    <a:moveTo>
                      <a:pt x="270" y="4"/>
                    </a:moveTo>
                    <a:lnTo>
                      <a:pt x="229" y="16"/>
                    </a:lnTo>
                    <a:lnTo>
                      <a:pt x="189" y="32"/>
                    </a:lnTo>
                    <a:lnTo>
                      <a:pt x="154" y="52"/>
                    </a:lnTo>
                    <a:lnTo>
                      <a:pt x="120" y="74"/>
                    </a:lnTo>
                    <a:lnTo>
                      <a:pt x="90" y="98"/>
                    </a:lnTo>
                    <a:lnTo>
                      <a:pt x="64" y="126"/>
                    </a:lnTo>
                    <a:lnTo>
                      <a:pt x="42" y="156"/>
                    </a:lnTo>
                    <a:lnTo>
                      <a:pt x="25" y="188"/>
                    </a:lnTo>
                    <a:lnTo>
                      <a:pt x="11" y="224"/>
                    </a:lnTo>
                    <a:lnTo>
                      <a:pt x="3" y="263"/>
                    </a:lnTo>
                    <a:lnTo>
                      <a:pt x="0" y="303"/>
                    </a:lnTo>
                    <a:lnTo>
                      <a:pt x="3" y="347"/>
                    </a:lnTo>
                    <a:lnTo>
                      <a:pt x="11" y="393"/>
                    </a:lnTo>
                    <a:lnTo>
                      <a:pt x="26" y="441"/>
                    </a:lnTo>
                    <a:lnTo>
                      <a:pt x="48" y="492"/>
                    </a:lnTo>
                    <a:lnTo>
                      <a:pt x="75" y="546"/>
                    </a:lnTo>
                    <a:lnTo>
                      <a:pt x="87" y="565"/>
                    </a:lnTo>
                    <a:lnTo>
                      <a:pt x="97" y="584"/>
                    </a:lnTo>
                    <a:lnTo>
                      <a:pt x="109" y="603"/>
                    </a:lnTo>
                    <a:lnTo>
                      <a:pt x="120" y="622"/>
                    </a:lnTo>
                    <a:lnTo>
                      <a:pt x="131" y="641"/>
                    </a:lnTo>
                    <a:lnTo>
                      <a:pt x="142" y="660"/>
                    </a:lnTo>
                    <a:lnTo>
                      <a:pt x="153" y="679"/>
                    </a:lnTo>
                    <a:lnTo>
                      <a:pt x="164" y="698"/>
                    </a:lnTo>
                    <a:lnTo>
                      <a:pt x="167" y="717"/>
                    </a:lnTo>
                    <a:lnTo>
                      <a:pt x="171" y="734"/>
                    </a:lnTo>
                    <a:lnTo>
                      <a:pt x="174" y="752"/>
                    </a:lnTo>
                    <a:lnTo>
                      <a:pt x="178" y="771"/>
                    </a:lnTo>
                    <a:lnTo>
                      <a:pt x="176" y="820"/>
                    </a:lnTo>
                    <a:lnTo>
                      <a:pt x="173" y="869"/>
                    </a:lnTo>
                    <a:lnTo>
                      <a:pt x="170" y="918"/>
                    </a:lnTo>
                    <a:lnTo>
                      <a:pt x="167" y="968"/>
                    </a:lnTo>
                    <a:lnTo>
                      <a:pt x="172" y="975"/>
                    </a:lnTo>
                    <a:lnTo>
                      <a:pt x="178" y="982"/>
                    </a:lnTo>
                    <a:lnTo>
                      <a:pt x="182" y="989"/>
                    </a:lnTo>
                    <a:lnTo>
                      <a:pt x="187" y="996"/>
                    </a:lnTo>
                    <a:lnTo>
                      <a:pt x="193" y="1003"/>
                    </a:lnTo>
                    <a:lnTo>
                      <a:pt x="197" y="1009"/>
                    </a:lnTo>
                    <a:lnTo>
                      <a:pt x="202" y="1016"/>
                    </a:lnTo>
                    <a:lnTo>
                      <a:pt x="207" y="1023"/>
                    </a:lnTo>
                    <a:lnTo>
                      <a:pt x="219" y="1024"/>
                    </a:lnTo>
                    <a:lnTo>
                      <a:pt x="232" y="1027"/>
                    </a:lnTo>
                    <a:lnTo>
                      <a:pt x="245" y="1028"/>
                    </a:lnTo>
                    <a:lnTo>
                      <a:pt x="256" y="1029"/>
                    </a:lnTo>
                    <a:lnTo>
                      <a:pt x="269" y="1031"/>
                    </a:lnTo>
                    <a:lnTo>
                      <a:pt x="282" y="1032"/>
                    </a:lnTo>
                    <a:lnTo>
                      <a:pt x="294" y="1034"/>
                    </a:lnTo>
                    <a:lnTo>
                      <a:pt x="306" y="1036"/>
                    </a:lnTo>
                    <a:lnTo>
                      <a:pt x="318" y="1037"/>
                    </a:lnTo>
                    <a:lnTo>
                      <a:pt x="331" y="1038"/>
                    </a:lnTo>
                    <a:lnTo>
                      <a:pt x="344" y="1041"/>
                    </a:lnTo>
                    <a:lnTo>
                      <a:pt x="355" y="1042"/>
                    </a:lnTo>
                    <a:lnTo>
                      <a:pt x="368" y="1044"/>
                    </a:lnTo>
                    <a:lnTo>
                      <a:pt x="381" y="1045"/>
                    </a:lnTo>
                    <a:lnTo>
                      <a:pt x="392" y="1047"/>
                    </a:lnTo>
                    <a:lnTo>
                      <a:pt x="405" y="1049"/>
                    </a:lnTo>
                    <a:lnTo>
                      <a:pt x="411" y="1044"/>
                    </a:lnTo>
                    <a:lnTo>
                      <a:pt x="416" y="1039"/>
                    </a:lnTo>
                    <a:lnTo>
                      <a:pt x="421" y="1035"/>
                    </a:lnTo>
                    <a:lnTo>
                      <a:pt x="427" y="1030"/>
                    </a:lnTo>
                    <a:lnTo>
                      <a:pt x="432" y="1026"/>
                    </a:lnTo>
                    <a:lnTo>
                      <a:pt x="437" y="1021"/>
                    </a:lnTo>
                    <a:lnTo>
                      <a:pt x="443" y="1016"/>
                    </a:lnTo>
                    <a:lnTo>
                      <a:pt x="449" y="1012"/>
                    </a:lnTo>
                    <a:lnTo>
                      <a:pt x="455" y="969"/>
                    </a:lnTo>
                    <a:lnTo>
                      <a:pt x="464" y="928"/>
                    </a:lnTo>
                    <a:lnTo>
                      <a:pt x="470" y="886"/>
                    </a:lnTo>
                    <a:lnTo>
                      <a:pt x="477" y="845"/>
                    </a:lnTo>
                    <a:lnTo>
                      <a:pt x="485" y="826"/>
                    </a:lnTo>
                    <a:lnTo>
                      <a:pt x="495" y="808"/>
                    </a:lnTo>
                    <a:lnTo>
                      <a:pt x="503" y="789"/>
                    </a:lnTo>
                    <a:lnTo>
                      <a:pt x="511" y="771"/>
                    </a:lnTo>
                    <a:lnTo>
                      <a:pt x="518" y="762"/>
                    </a:lnTo>
                    <a:lnTo>
                      <a:pt x="525" y="752"/>
                    </a:lnTo>
                    <a:lnTo>
                      <a:pt x="532" y="744"/>
                    </a:lnTo>
                    <a:lnTo>
                      <a:pt x="538" y="735"/>
                    </a:lnTo>
                    <a:lnTo>
                      <a:pt x="545" y="726"/>
                    </a:lnTo>
                    <a:lnTo>
                      <a:pt x="552" y="718"/>
                    </a:lnTo>
                    <a:lnTo>
                      <a:pt x="559" y="709"/>
                    </a:lnTo>
                    <a:lnTo>
                      <a:pt x="566" y="699"/>
                    </a:lnTo>
                    <a:lnTo>
                      <a:pt x="580" y="685"/>
                    </a:lnTo>
                    <a:lnTo>
                      <a:pt x="595" y="668"/>
                    </a:lnTo>
                    <a:lnTo>
                      <a:pt x="610" y="651"/>
                    </a:lnTo>
                    <a:lnTo>
                      <a:pt x="626" y="632"/>
                    </a:lnTo>
                    <a:lnTo>
                      <a:pt x="641" y="611"/>
                    </a:lnTo>
                    <a:lnTo>
                      <a:pt x="656" y="589"/>
                    </a:lnTo>
                    <a:lnTo>
                      <a:pt x="671" y="565"/>
                    </a:lnTo>
                    <a:lnTo>
                      <a:pt x="685" y="539"/>
                    </a:lnTo>
                    <a:lnTo>
                      <a:pt x="699" y="513"/>
                    </a:lnTo>
                    <a:lnTo>
                      <a:pt x="710" y="484"/>
                    </a:lnTo>
                    <a:lnTo>
                      <a:pt x="720" y="454"/>
                    </a:lnTo>
                    <a:lnTo>
                      <a:pt x="730" y="422"/>
                    </a:lnTo>
                    <a:lnTo>
                      <a:pt x="737" y="387"/>
                    </a:lnTo>
                    <a:lnTo>
                      <a:pt x="741" y="353"/>
                    </a:lnTo>
                    <a:lnTo>
                      <a:pt x="744" y="315"/>
                    </a:lnTo>
                    <a:lnTo>
                      <a:pt x="744" y="275"/>
                    </a:lnTo>
                    <a:lnTo>
                      <a:pt x="734" y="236"/>
                    </a:lnTo>
                    <a:lnTo>
                      <a:pt x="720" y="199"/>
                    </a:lnTo>
                    <a:lnTo>
                      <a:pt x="703" y="166"/>
                    </a:lnTo>
                    <a:lnTo>
                      <a:pt x="681" y="137"/>
                    </a:lnTo>
                    <a:lnTo>
                      <a:pt x="656" y="111"/>
                    </a:lnTo>
                    <a:lnTo>
                      <a:pt x="627" y="87"/>
                    </a:lnTo>
                    <a:lnTo>
                      <a:pt x="596" y="66"/>
                    </a:lnTo>
                    <a:lnTo>
                      <a:pt x="564" y="49"/>
                    </a:lnTo>
                    <a:lnTo>
                      <a:pt x="528" y="34"/>
                    </a:lnTo>
                    <a:lnTo>
                      <a:pt x="492" y="22"/>
                    </a:lnTo>
                    <a:lnTo>
                      <a:pt x="455" y="13"/>
                    </a:lnTo>
                    <a:lnTo>
                      <a:pt x="417" y="6"/>
                    </a:lnTo>
                    <a:lnTo>
                      <a:pt x="379" y="2"/>
                    </a:lnTo>
                    <a:lnTo>
                      <a:pt x="343" y="0"/>
                    </a:lnTo>
                    <a:lnTo>
                      <a:pt x="306" y="1"/>
                    </a:lnTo>
                    <a:lnTo>
                      <a:pt x="270" y="4"/>
                    </a:lnTo>
                    <a:close/>
                  </a:path>
                </a:pathLst>
              </a:custGeom>
              <a:solidFill>
                <a:srgbClr val="FFCE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2" name="Freeform 71">
                <a:extLst>
                  <a:ext uri="{FF2B5EF4-FFF2-40B4-BE49-F238E27FC236}">
                    <a16:creationId xmlns:a16="http://schemas.microsoft.com/office/drawing/2014/main" id="{4213EFAC-35BD-DED9-D618-DFADDC52821A}"/>
                  </a:ext>
                </a:extLst>
              </p:cNvPr>
              <p:cNvSpPr>
                <a:spLocks/>
              </p:cNvSpPr>
              <p:nvPr/>
            </p:nvSpPr>
            <p:spPr bwMode="auto">
              <a:xfrm>
                <a:off x="362" y="4731"/>
                <a:ext cx="347" cy="517"/>
              </a:xfrm>
              <a:custGeom>
                <a:avLst/>
                <a:gdLst>
                  <a:gd name="T0" fmla="*/ 0 w 695"/>
                  <a:gd name="T1" fmla="*/ 1 h 1033"/>
                  <a:gd name="T2" fmla="*/ 0 w 695"/>
                  <a:gd name="T3" fmla="*/ 1 h 1033"/>
                  <a:gd name="T4" fmla="*/ 0 w 695"/>
                  <a:gd name="T5" fmla="*/ 1 h 1033"/>
                  <a:gd name="T6" fmla="*/ 0 w 695"/>
                  <a:gd name="T7" fmla="*/ 1 h 1033"/>
                  <a:gd name="T8" fmla="*/ 0 w 695"/>
                  <a:gd name="T9" fmla="*/ 1 h 1033"/>
                  <a:gd name="T10" fmla="*/ 0 w 695"/>
                  <a:gd name="T11" fmla="*/ 1 h 1033"/>
                  <a:gd name="T12" fmla="*/ 0 w 695"/>
                  <a:gd name="T13" fmla="*/ 1 h 1033"/>
                  <a:gd name="T14" fmla="*/ 0 w 695"/>
                  <a:gd name="T15" fmla="*/ 1 h 1033"/>
                  <a:gd name="T16" fmla="*/ 0 w 695"/>
                  <a:gd name="T17" fmla="*/ 1 h 1033"/>
                  <a:gd name="T18" fmla="*/ 0 w 695"/>
                  <a:gd name="T19" fmla="*/ 1 h 1033"/>
                  <a:gd name="T20" fmla="*/ 0 w 695"/>
                  <a:gd name="T21" fmla="*/ 1 h 1033"/>
                  <a:gd name="T22" fmla="*/ 0 w 695"/>
                  <a:gd name="T23" fmla="*/ 1 h 1033"/>
                  <a:gd name="T24" fmla="*/ 0 w 695"/>
                  <a:gd name="T25" fmla="*/ 1 h 1033"/>
                  <a:gd name="T26" fmla="*/ 0 w 695"/>
                  <a:gd name="T27" fmla="*/ 1 h 1033"/>
                  <a:gd name="T28" fmla="*/ 0 w 695"/>
                  <a:gd name="T29" fmla="*/ 1 h 1033"/>
                  <a:gd name="T30" fmla="*/ 0 w 695"/>
                  <a:gd name="T31" fmla="*/ 1 h 1033"/>
                  <a:gd name="T32" fmla="*/ 0 w 695"/>
                  <a:gd name="T33" fmla="*/ 1 h 1033"/>
                  <a:gd name="T34" fmla="*/ 0 w 695"/>
                  <a:gd name="T35" fmla="*/ 1 h 1033"/>
                  <a:gd name="T36" fmla="*/ 0 w 695"/>
                  <a:gd name="T37" fmla="*/ 1 h 1033"/>
                  <a:gd name="T38" fmla="*/ 0 w 695"/>
                  <a:gd name="T39" fmla="*/ 1 h 1033"/>
                  <a:gd name="T40" fmla="*/ 0 w 695"/>
                  <a:gd name="T41" fmla="*/ 1 h 1033"/>
                  <a:gd name="T42" fmla="*/ 0 w 695"/>
                  <a:gd name="T43" fmla="*/ 1 h 1033"/>
                  <a:gd name="T44" fmla="*/ 0 w 695"/>
                  <a:gd name="T45" fmla="*/ 1 h 1033"/>
                  <a:gd name="T46" fmla="*/ 0 w 695"/>
                  <a:gd name="T47" fmla="*/ 1 h 1033"/>
                  <a:gd name="T48" fmla="*/ 0 w 695"/>
                  <a:gd name="T49" fmla="*/ 1 h 1033"/>
                  <a:gd name="T50" fmla="*/ 0 w 695"/>
                  <a:gd name="T51" fmla="*/ 1 h 1033"/>
                  <a:gd name="T52" fmla="*/ 0 w 695"/>
                  <a:gd name="T53" fmla="*/ 1 h 1033"/>
                  <a:gd name="T54" fmla="*/ 0 w 695"/>
                  <a:gd name="T55" fmla="*/ 1 h 1033"/>
                  <a:gd name="T56" fmla="*/ 0 w 695"/>
                  <a:gd name="T57" fmla="*/ 1 h 1033"/>
                  <a:gd name="T58" fmla="*/ 0 w 695"/>
                  <a:gd name="T59" fmla="*/ 1 h 1033"/>
                  <a:gd name="T60" fmla="*/ 0 w 695"/>
                  <a:gd name="T61" fmla="*/ 1 h 1033"/>
                  <a:gd name="T62" fmla="*/ 0 w 695"/>
                  <a:gd name="T63" fmla="*/ 1 h 1033"/>
                  <a:gd name="T64" fmla="*/ 0 w 695"/>
                  <a:gd name="T65" fmla="*/ 1 h 1033"/>
                  <a:gd name="T66" fmla="*/ 0 w 695"/>
                  <a:gd name="T67" fmla="*/ 1 h 1033"/>
                  <a:gd name="T68" fmla="*/ 0 w 695"/>
                  <a:gd name="T69" fmla="*/ 1 h 1033"/>
                  <a:gd name="T70" fmla="*/ 0 w 695"/>
                  <a:gd name="T71" fmla="*/ 1 h 1033"/>
                  <a:gd name="T72" fmla="*/ 0 w 695"/>
                  <a:gd name="T73" fmla="*/ 1 h 1033"/>
                  <a:gd name="T74" fmla="*/ 0 w 695"/>
                  <a:gd name="T75" fmla="*/ 1 h 1033"/>
                  <a:gd name="T76" fmla="*/ 0 w 695"/>
                  <a:gd name="T77" fmla="*/ 1 h 1033"/>
                  <a:gd name="T78" fmla="*/ 0 w 695"/>
                  <a:gd name="T79" fmla="*/ 1 h 1033"/>
                  <a:gd name="T80" fmla="*/ 0 w 695"/>
                  <a:gd name="T81" fmla="*/ 1 h 1033"/>
                  <a:gd name="T82" fmla="*/ 0 w 695"/>
                  <a:gd name="T83" fmla="*/ 1 h 1033"/>
                  <a:gd name="T84" fmla="*/ 0 w 695"/>
                  <a:gd name="T85" fmla="*/ 1 h 1033"/>
                  <a:gd name="T86" fmla="*/ 0 w 695"/>
                  <a:gd name="T87" fmla="*/ 1 h 1033"/>
                  <a:gd name="T88" fmla="*/ 0 w 695"/>
                  <a:gd name="T89" fmla="*/ 1 h 1033"/>
                  <a:gd name="T90" fmla="*/ 0 w 695"/>
                  <a:gd name="T91" fmla="*/ 1 h 1033"/>
                  <a:gd name="T92" fmla="*/ 0 w 695"/>
                  <a:gd name="T93" fmla="*/ 1 h 1033"/>
                  <a:gd name="T94" fmla="*/ 0 w 695"/>
                  <a:gd name="T95" fmla="*/ 1 h 1033"/>
                  <a:gd name="T96" fmla="*/ 0 w 695"/>
                  <a:gd name="T97" fmla="*/ 1 h 1033"/>
                  <a:gd name="T98" fmla="*/ 0 w 695"/>
                  <a:gd name="T99" fmla="*/ 1 h 1033"/>
                  <a:gd name="T100" fmla="*/ 0 w 695"/>
                  <a:gd name="T101" fmla="*/ 1 h 1033"/>
                  <a:gd name="T102" fmla="*/ 0 w 695"/>
                  <a:gd name="T103" fmla="*/ 0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5"/>
                  <a:gd name="T157" fmla="*/ 0 h 1033"/>
                  <a:gd name="T158" fmla="*/ 695 w 695"/>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5" h="1033">
                    <a:moveTo>
                      <a:pt x="260" y="2"/>
                    </a:moveTo>
                    <a:lnTo>
                      <a:pt x="218" y="15"/>
                    </a:lnTo>
                    <a:lnTo>
                      <a:pt x="180" y="30"/>
                    </a:lnTo>
                    <a:lnTo>
                      <a:pt x="144" y="48"/>
                    </a:lnTo>
                    <a:lnTo>
                      <a:pt x="112" y="69"/>
                    </a:lnTo>
                    <a:lnTo>
                      <a:pt x="83" y="92"/>
                    </a:lnTo>
                    <a:lnTo>
                      <a:pt x="58" y="119"/>
                    </a:lnTo>
                    <a:lnTo>
                      <a:pt x="37" y="147"/>
                    </a:lnTo>
                    <a:lnTo>
                      <a:pt x="21" y="179"/>
                    </a:lnTo>
                    <a:lnTo>
                      <a:pt x="10" y="212"/>
                    </a:lnTo>
                    <a:lnTo>
                      <a:pt x="3" y="249"/>
                    </a:lnTo>
                    <a:lnTo>
                      <a:pt x="0" y="287"/>
                    </a:lnTo>
                    <a:lnTo>
                      <a:pt x="4" y="327"/>
                    </a:lnTo>
                    <a:lnTo>
                      <a:pt x="13" y="370"/>
                    </a:lnTo>
                    <a:lnTo>
                      <a:pt x="28" y="415"/>
                    </a:lnTo>
                    <a:lnTo>
                      <a:pt x="49" y="462"/>
                    </a:lnTo>
                    <a:lnTo>
                      <a:pt x="77" y="512"/>
                    </a:lnTo>
                    <a:lnTo>
                      <a:pt x="86" y="533"/>
                    </a:lnTo>
                    <a:lnTo>
                      <a:pt x="96" y="555"/>
                    </a:lnTo>
                    <a:lnTo>
                      <a:pt x="105" y="577"/>
                    </a:lnTo>
                    <a:lnTo>
                      <a:pt x="115" y="599"/>
                    </a:lnTo>
                    <a:lnTo>
                      <a:pt x="124" y="622"/>
                    </a:lnTo>
                    <a:lnTo>
                      <a:pt x="134" y="644"/>
                    </a:lnTo>
                    <a:lnTo>
                      <a:pt x="143" y="666"/>
                    </a:lnTo>
                    <a:lnTo>
                      <a:pt x="153" y="688"/>
                    </a:lnTo>
                    <a:lnTo>
                      <a:pt x="156" y="706"/>
                    </a:lnTo>
                    <a:lnTo>
                      <a:pt x="159" y="724"/>
                    </a:lnTo>
                    <a:lnTo>
                      <a:pt x="163" y="742"/>
                    </a:lnTo>
                    <a:lnTo>
                      <a:pt x="165" y="759"/>
                    </a:lnTo>
                    <a:lnTo>
                      <a:pt x="163" y="809"/>
                    </a:lnTo>
                    <a:lnTo>
                      <a:pt x="161" y="857"/>
                    </a:lnTo>
                    <a:lnTo>
                      <a:pt x="157" y="907"/>
                    </a:lnTo>
                    <a:lnTo>
                      <a:pt x="155" y="956"/>
                    </a:lnTo>
                    <a:lnTo>
                      <a:pt x="159" y="963"/>
                    </a:lnTo>
                    <a:lnTo>
                      <a:pt x="164" y="969"/>
                    </a:lnTo>
                    <a:lnTo>
                      <a:pt x="169" y="976"/>
                    </a:lnTo>
                    <a:lnTo>
                      <a:pt x="173" y="983"/>
                    </a:lnTo>
                    <a:lnTo>
                      <a:pt x="177" y="990"/>
                    </a:lnTo>
                    <a:lnTo>
                      <a:pt x="181" y="997"/>
                    </a:lnTo>
                    <a:lnTo>
                      <a:pt x="186" y="1002"/>
                    </a:lnTo>
                    <a:lnTo>
                      <a:pt x="191" y="1009"/>
                    </a:lnTo>
                    <a:lnTo>
                      <a:pt x="202" y="1010"/>
                    </a:lnTo>
                    <a:lnTo>
                      <a:pt x="214" y="1013"/>
                    </a:lnTo>
                    <a:lnTo>
                      <a:pt x="225" y="1014"/>
                    </a:lnTo>
                    <a:lnTo>
                      <a:pt x="237" y="1015"/>
                    </a:lnTo>
                    <a:lnTo>
                      <a:pt x="248" y="1017"/>
                    </a:lnTo>
                    <a:lnTo>
                      <a:pt x="260" y="1018"/>
                    </a:lnTo>
                    <a:lnTo>
                      <a:pt x="271" y="1020"/>
                    </a:lnTo>
                    <a:lnTo>
                      <a:pt x="283" y="1021"/>
                    </a:lnTo>
                    <a:lnTo>
                      <a:pt x="294" y="1023"/>
                    </a:lnTo>
                    <a:lnTo>
                      <a:pt x="306" y="1024"/>
                    </a:lnTo>
                    <a:lnTo>
                      <a:pt x="317" y="1025"/>
                    </a:lnTo>
                    <a:lnTo>
                      <a:pt x="329" y="1028"/>
                    </a:lnTo>
                    <a:lnTo>
                      <a:pt x="340" y="1029"/>
                    </a:lnTo>
                    <a:lnTo>
                      <a:pt x="352" y="1030"/>
                    </a:lnTo>
                    <a:lnTo>
                      <a:pt x="363" y="1032"/>
                    </a:lnTo>
                    <a:lnTo>
                      <a:pt x="375" y="1033"/>
                    </a:lnTo>
                    <a:lnTo>
                      <a:pt x="380" y="1029"/>
                    </a:lnTo>
                    <a:lnTo>
                      <a:pt x="385" y="1024"/>
                    </a:lnTo>
                    <a:lnTo>
                      <a:pt x="390" y="1018"/>
                    </a:lnTo>
                    <a:lnTo>
                      <a:pt x="396" y="1014"/>
                    </a:lnTo>
                    <a:lnTo>
                      <a:pt x="400" y="1009"/>
                    </a:lnTo>
                    <a:lnTo>
                      <a:pt x="406" y="1005"/>
                    </a:lnTo>
                    <a:lnTo>
                      <a:pt x="411" y="1001"/>
                    </a:lnTo>
                    <a:lnTo>
                      <a:pt x="415" y="997"/>
                    </a:lnTo>
                    <a:lnTo>
                      <a:pt x="423" y="955"/>
                    </a:lnTo>
                    <a:lnTo>
                      <a:pt x="430" y="914"/>
                    </a:lnTo>
                    <a:lnTo>
                      <a:pt x="437" y="872"/>
                    </a:lnTo>
                    <a:lnTo>
                      <a:pt x="444" y="831"/>
                    </a:lnTo>
                    <a:lnTo>
                      <a:pt x="452" y="812"/>
                    </a:lnTo>
                    <a:lnTo>
                      <a:pt x="460" y="794"/>
                    </a:lnTo>
                    <a:lnTo>
                      <a:pt x="467" y="775"/>
                    </a:lnTo>
                    <a:lnTo>
                      <a:pt x="475" y="757"/>
                    </a:lnTo>
                    <a:lnTo>
                      <a:pt x="482" y="748"/>
                    </a:lnTo>
                    <a:lnTo>
                      <a:pt x="488" y="740"/>
                    </a:lnTo>
                    <a:lnTo>
                      <a:pt x="495" y="730"/>
                    </a:lnTo>
                    <a:lnTo>
                      <a:pt x="502" y="721"/>
                    </a:lnTo>
                    <a:lnTo>
                      <a:pt x="507" y="713"/>
                    </a:lnTo>
                    <a:lnTo>
                      <a:pt x="514" y="704"/>
                    </a:lnTo>
                    <a:lnTo>
                      <a:pt x="520" y="696"/>
                    </a:lnTo>
                    <a:lnTo>
                      <a:pt x="527" y="687"/>
                    </a:lnTo>
                    <a:lnTo>
                      <a:pt x="553" y="656"/>
                    </a:lnTo>
                    <a:lnTo>
                      <a:pt x="582" y="619"/>
                    </a:lnTo>
                    <a:lnTo>
                      <a:pt x="611" y="576"/>
                    </a:lnTo>
                    <a:lnTo>
                      <a:pt x="638" y="528"/>
                    </a:lnTo>
                    <a:lnTo>
                      <a:pt x="662" y="472"/>
                    </a:lnTo>
                    <a:lnTo>
                      <a:pt x="680" y="411"/>
                    </a:lnTo>
                    <a:lnTo>
                      <a:pt x="692" y="342"/>
                    </a:lnTo>
                    <a:lnTo>
                      <a:pt x="695" y="266"/>
                    </a:lnTo>
                    <a:lnTo>
                      <a:pt x="689" y="229"/>
                    </a:lnTo>
                    <a:lnTo>
                      <a:pt x="678" y="195"/>
                    </a:lnTo>
                    <a:lnTo>
                      <a:pt x="663" y="164"/>
                    </a:lnTo>
                    <a:lnTo>
                      <a:pt x="643" y="135"/>
                    </a:lnTo>
                    <a:lnTo>
                      <a:pt x="621" y="109"/>
                    </a:lnTo>
                    <a:lnTo>
                      <a:pt x="595" y="86"/>
                    </a:lnTo>
                    <a:lnTo>
                      <a:pt x="567" y="67"/>
                    </a:lnTo>
                    <a:lnTo>
                      <a:pt x="536" y="49"/>
                    </a:lnTo>
                    <a:lnTo>
                      <a:pt x="504" y="35"/>
                    </a:lnTo>
                    <a:lnTo>
                      <a:pt x="469" y="23"/>
                    </a:lnTo>
                    <a:lnTo>
                      <a:pt x="435" y="14"/>
                    </a:lnTo>
                    <a:lnTo>
                      <a:pt x="399" y="7"/>
                    </a:lnTo>
                    <a:lnTo>
                      <a:pt x="363" y="2"/>
                    </a:lnTo>
                    <a:lnTo>
                      <a:pt x="328" y="0"/>
                    </a:lnTo>
                    <a:lnTo>
                      <a:pt x="293" y="0"/>
                    </a:lnTo>
                    <a:lnTo>
                      <a:pt x="260" y="2"/>
                    </a:lnTo>
                    <a:close/>
                  </a:path>
                </a:pathLst>
              </a:custGeom>
              <a:solidFill>
                <a:srgbClr val="FFD1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3" name="Freeform 72">
                <a:extLst>
                  <a:ext uri="{FF2B5EF4-FFF2-40B4-BE49-F238E27FC236}">
                    <a16:creationId xmlns:a16="http://schemas.microsoft.com/office/drawing/2014/main" id="{404B3F4F-AD7E-B318-4EE1-0312167B817F}"/>
                  </a:ext>
                </a:extLst>
              </p:cNvPr>
              <p:cNvSpPr>
                <a:spLocks/>
              </p:cNvSpPr>
              <p:nvPr/>
            </p:nvSpPr>
            <p:spPr bwMode="auto">
              <a:xfrm>
                <a:off x="373" y="4737"/>
                <a:ext cx="324" cy="510"/>
              </a:xfrm>
              <a:custGeom>
                <a:avLst/>
                <a:gdLst>
                  <a:gd name="T0" fmla="*/ 1 w 647"/>
                  <a:gd name="T1" fmla="*/ 1 h 1019"/>
                  <a:gd name="T2" fmla="*/ 1 w 647"/>
                  <a:gd name="T3" fmla="*/ 1 h 1019"/>
                  <a:gd name="T4" fmla="*/ 1 w 647"/>
                  <a:gd name="T5" fmla="*/ 1 h 1019"/>
                  <a:gd name="T6" fmla="*/ 1 w 647"/>
                  <a:gd name="T7" fmla="*/ 1 h 1019"/>
                  <a:gd name="T8" fmla="*/ 1 w 647"/>
                  <a:gd name="T9" fmla="*/ 1 h 1019"/>
                  <a:gd name="T10" fmla="*/ 0 w 647"/>
                  <a:gd name="T11" fmla="*/ 1 h 1019"/>
                  <a:gd name="T12" fmla="*/ 1 w 647"/>
                  <a:gd name="T13" fmla="*/ 1 h 1019"/>
                  <a:gd name="T14" fmla="*/ 1 w 647"/>
                  <a:gd name="T15" fmla="*/ 1 h 1019"/>
                  <a:gd name="T16" fmla="*/ 1 w 647"/>
                  <a:gd name="T17" fmla="*/ 1 h 1019"/>
                  <a:gd name="T18" fmla="*/ 1 w 647"/>
                  <a:gd name="T19" fmla="*/ 1 h 1019"/>
                  <a:gd name="T20" fmla="*/ 1 w 647"/>
                  <a:gd name="T21" fmla="*/ 1 h 1019"/>
                  <a:gd name="T22" fmla="*/ 1 w 647"/>
                  <a:gd name="T23" fmla="*/ 1 h 1019"/>
                  <a:gd name="T24" fmla="*/ 1 w 647"/>
                  <a:gd name="T25" fmla="*/ 1 h 1019"/>
                  <a:gd name="T26" fmla="*/ 1 w 647"/>
                  <a:gd name="T27" fmla="*/ 1 h 1019"/>
                  <a:gd name="T28" fmla="*/ 1 w 647"/>
                  <a:gd name="T29" fmla="*/ 1 h 1019"/>
                  <a:gd name="T30" fmla="*/ 1 w 647"/>
                  <a:gd name="T31" fmla="*/ 1 h 1019"/>
                  <a:gd name="T32" fmla="*/ 1 w 647"/>
                  <a:gd name="T33" fmla="*/ 1 h 1019"/>
                  <a:gd name="T34" fmla="*/ 1 w 647"/>
                  <a:gd name="T35" fmla="*/ 1 h 1019"/>
                  <a:gd name="T36" fmla="*/ 1 w 647"/>
                  <a:gd name="T37" fmla="*/ 1 h 1019"/>
                  <a:gd name="T38" fmla="*/ 1 w 647"/>
                  <a:gd name="T39" fmla="*/ 1 h 1019"/>
                  <a:gd name="T40" fmla="*/ 1 w 647"/>
                  <a:gd name="T41" fmla="*/ 1 h 1019"/>
                  <a:gd name="T42" fmla="*/ 1 w 647"/>
                  <a:gd name="T43" fmla="*/ 1 h 1019"/>
                  <a:gd name="T44" fmla="*/ 1 w 647"/>
                  <a:gd name="T45" fmla="*/ 1 h 1019"/>
                  <a:gd name="T46" fmla="*/ 1 w 647"/>
                  <a:gd name="T47" fmla="*/ 1 h 1019"/>
                  <a:gd name="T48" fmla="*/ 1 w 647"/>
                  <a:gd name="T49" fmla="*/ 1 h 1019"/>
                  <a:gd name="T50" fmla="*/ 1 w 647"/>
                  <a:gd name="T51" fmla="*/ 1 h 1019"/>
                  <a:gd name="T52" fmla="*/ 1 w 647"/>
                  <a:gd name="T53" fmla="*/ 1 h 1019"/>
                  <a:gd name="T54" fmla="*/ 1 w 647"/>
                  <a:gd name="T55" fmla="*/ 1 h 1019"/>
                  <a:gd name="T56" fmla="*/ 1 w 647"/>
                  <a:gd name="T57" fmla="*/ 1 h 1019"/>
                  <a:gd name="T58" fmla="*/ 1 w 647"/>
                  <a:gd name="T59" fmla="*/ 1 h 1019"/>
                  <a:gd name="T60" fmla="*/ 1 w 647"/>
                  <a:gd name="T61" fmla="*/ 1 h 1019"/>
                  <a:gd name="T62" fmla="*/ 1 w 647"/>
                  <a:gd name="T63" fmla="*/ 1 h 1019"/>
                  <a:gd name="T64" fmla="*/ 1 w 647"/>
                  <a:gd name="T65" fmla="*/ 1 h 1019"/>
                  <a:gd name="T66" fmla="*/ 1 w 647"/>
                  <a:gd name="T67" fmla="*/ 1 h 1019"/>
                  <a:gd name="T68" fmla="*/ 1 w 647"/>
                  <a:gd name="T69" fmla="*/ 1 h 1019"/>
                  <a:gd name="T70" fmla="*/ 1 w 647"/>
                  <a:gd name="T71" fmla="*/ 1 h 1019"/>
                  <a:gd name="T72" fmla="*/ 1 w 647"/>
                  <a:gd name="T73" fmla="*/ 1 h 1019"/>
                  <a:gd name="T74" fmla="*/ 1 w 647"/>
                  <a:gd name="T75" fmla="*/ 1 h 1019"/>
                  <a:gd name="T76" fmla="*/ 1 w 647"/>
                  <a:gd name="T77" fmla="*/ 1 h 1019"/>
                  <a:gd name="T78" fmla="*/ 1 w 647"/>
                  <a:gd name="T79" fmla="*/ 1 h 1019"/>
                  <a:gd name="T80" fmla="*/ 1 w 647"/>
                  <a:gd name="T81" fmla="*/ 1 h 1019"/>
                  <a:gd name="T82" fmla="*/ 1 w 647"/>
                  <a:gd name="T83" fmla="*/ 1 h 1019"/>
                  <a:gd name="T84" fmla="*/ 1 w 647"/>
                  <a:gd name="T85" fmla="*/ 1 h 1019"/>
                  <a:gd name="T86" fmla="*/ 1 w 647"/>
                  <a:gd name="T87" fmla="*/ 1 h 1019"/>
                  <a:gd name="T88" fmla="*/ 1 w 647"/>
                  <a:gd name="T89" fmla="*/ 1 h 1019"/>
                  <a:gd name="T90" fmla="*/ 1 w 647"/>
                  <a:gd name="T91" fmla="*/ 0 h 1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7"/>
                  <a:gd name="T139" fmla="*/ 0 h 1019"/>
                  <a:gd name="T140" fmla="*/ 647 w 647"/>
                  <a:gd name="T141" fmla="*/ 1019 h 10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7" h="1019">
                    <a:moveTo>
                      <a:pt x="248" y="2"/>
                    </a:moveTo>
                    <a:lnTo>
                      <a:pt x="207" y="13"/>
                    </a:lnTo>
                    <a:lnTo>
                      <a:pt x="170" y="28"/>
                    </a:lnTo>
                    <a:lnTo>
                      <a:pt x="134" y="46"/>
                    </a:lnTo>
                    <a:lnTo>
                      <a:pt x="103" y="65"/>
                    </a:lnTo>
                    <a:lnTo>
                      <a:pt x="76" y="88"/>
                    </a:lnTo>
                    <a:lnTo>
                      <a:pt x="53" y="113"/>
                    </a:lnTo>
                    <a:lnTo>
                      <a:pt x="33" y="140"/>
                    </a:lnTo>
                    <a:lnTo>
                      <a:pt x="17" y="170"/>
                    </a:lnTo>
                    <a:lnTo>
                      <a:pt x="6" y="201"/>
                    </a:lnTo>
                    <a:lnTo>
                      <a:pt x="1" y="236"/>
                    </a:lnTo>
                    <a:lnTo>
                      <a:pt x="0" y="272"/>
                    </a:lnTo>
                    <a:lnTo>
                      <a:pt x="3" y="310"/>
                    </a:lnTo>
                    <a:lnTo>
                      <a:pt x="12" y="349"/>
                    </a:lnTo>
                    <a:lnTo>
                      <a:pt x="27" y="390"/>
                    </a:lnTo>
                    <a:lnTo>
                      <a:pt x="49" y="433"/>
                    </a:lnTo>
                    <a:lnTo>
                      <a:pt x="76" y="478"/>
                    </a:lnTo>
                    <a:lnTo>
                      <a:pt x="84" y="503"/>
                    </a:lnTo>
                    <a:lnTo>
                      <a:pt x="92" y="527"/>
                    </a:lnTo>
                    <a:lnTo>
                      <a:pt x="100" y="553"/>
                    </a:lnTo>
                    <a:lnTo>
                      <a:pt x="109" y="578"/>
                    </a:lnTo>
                    <a:lnTo>
                      <a:pt x="117" y="602"/>
                    </a:lnTo>
                    <a:lnTo>
                      <a:pt x="125" y="628"/>
                    </a:lnTo>
                    <a:lnTo>
                      <a:pt x="133" y="653"/>
                    </a:lnTo>
                    <a:lnTo>
                      <a:pt x="141" y="678"/>
                    </a:lnTo>
                    <a:lnTo>
                      <a:pt x="144" y="697"/>
                    </a:lnTo>
                    <a:lnTo>
                      <a:pt x="147" y="714"/>
                    </a:lnTo>
                    <a:lnTo>
                      <a:pt x="149" y="732"/>
                    </a:lnTo>
                    <a:lnTo>
                      <a:pt x="152" y="750"/>
                    </a:lnTo>
                    <a:lnTo>
                      <a:pt x="149" y="798"/>
                    </a:lnTo>
                    <a:lnTo>
                      <a:pt x="146" y="846"/>
                    </a:lnTo>
                    <a:lnTo>
                      <a:pt x="144" y="896"/>
                    </a:lnTo>
                    <a:lnTo>
                      <a:pt x="140" y="944"/>
                    </a:lnTo>
                    <a:lnTo>
                      <a:pt x="148" y="957"/>
                    </a:lnTo>
                    <a:lnTo>
                      <a:pt x="157" y="971"/>
                    </a:lnTo>
                    <a:lnTo>
                      <a:pt x="165" y="985"/>
                    </a:lnTo>
                    <a:lnTo>
                      <a:pt x="173" y="997"/>
                    </a:lnTo>
                    <a:lnTo>
                      <a:pt x="194" y="1000"/>
                    </a:lnTo>
                    <a:lnTo>
                      <a:pt x="216" y="1003"/>
                    </a:lnTo>
                    <a:lnTo>
                      <a:pt x="237" y="1005"/>
                    </a:lnTo>
                    <a:lnTo>
                      <a:pt x="259" y="1008"/>
                    </a:lnTo>
                    <a:lnTo>
                      <a:pt x="281" y="1011"/>
                    </a:lnTo>
                    <a:lnTo>
                      <a:pt x="301" y="1014"/>
                    </a:lnTo>
                    <a:lnTo>
                      <a:pt x="323" y="1017"/>
                    </a:lnTo>
                    <a:lnTo>
                      <a:pt x="344" y="1019"/>
                    </a:lnTo>
                    <a:lnTo>
                      <a:pt x="349" y="1015"/>
                    </a:lnTo>
                    <a:lnTo>
                      <a:pt x="353" y="1010"/>
                    </a:lnTo>
                    <a:lnTo>
                      <a:pt x="358" y="1005"/>
                    </a:lnTo>
                    <a:lnTo>
                      <a:pt x="364" y="1001"/>
                    </a:lnTo>
                    <a:lnTo>
                      <a:pt x="368" y="996"/>
                    </a:lnTo>
                    <a:lnTo>
                      <a:pt x="373" y="992"/>
                    </a:lnTo>
                    <a:lnTo>
                      <a:pt x="377" y="987"/>
                    </a:lnTo>
                    <a:lnTo>
                      <a:pt x="382" y="982"/>
                    </a:lnTo>
                    <a:lnTo>
                      <a:pt x="389" y="941"/>
                    </a:lnTo>
                    <a:lnTo>
                      <a:pt x="396" y="899"/>
                    </a:lnTo>
                    <a:lnTo>
                      <a:pt x="403" y="859"/>
                    </a:lnTo>
                    <a:lnTo>
                      <a:pt x="410" y="818"/>
                    </a:lnTo>
                    <a:lnTo>
                      <a:pt x="417" y="799"/>
                    </a:lnTo>
                    <a:lnTo>
                      <a:pt x="425" y="781"/>
                    </a:lnTo>
                    <a:lnTo>
                      <a:pt x="432" y="764"/>
                    </a:lnTo>
                    <a:lnTo>
                      <a:pt x="438" y="745"/>
                    </a:lnTo>
                    <a:lnTo>
                      <a:pt x="445" y="736"/>
                    </a:lnTo>
                    <a:lnTo>
                      <a:pt x="451" y="727"/>
                    </a:lnTo>
                    <a:lnTo>
                      <a:pt x="458" y="719"/>
                    </a:lnTo>
                    <a:lnTo>
                      <a:pt x="464" y="709"/>
                    </a:lnTo>
                    <a:lnTo>
                      <a:pt x="470" y="700"/>
                    </a:lnTo>
                    <a:lnTo>
                      <a:pt x="475" y="692"/>
                    </a:lnTo>
                    <a:lnTo>
                      <a:pt x="482" y="683"/>
                    </a:lnTo>
                    <a:lnTo>
                      <a:pt x="488" y="674"/>
                    </a:lnTo>
                    <a:lnTo>
                      <a:pt x="512" y="643"/>
                    </a:lnTo>
                    <a:lnTo>
                      <a:pt x="539" y="607"/>
                    </a:lnTo>
                    <a:lnTo>
                      <a:pt x="565" y="564"/>
                    </a:lnTo>
                    <a:lnTo>
                      <a:pt x="591" y="516"/>
                    </a:lnTo>
                    <a:lnTo>
                      <a:pt x="612" y="460"/>
                    </a:lnTo>
                    <a:lnTo>
                      <a:pt x="630" y="399"/>
                    </a:lnTo>
                    <a:lnTo>
                      <a:pt x="642" y="331"/>
                    </a:lnTo>
                    <a:lnTo>
                      <a:pt x="647" y="257"/>
                    </a:lnTo>
                    <a:lnTo>
                      <a:pt x="644" y="222"/>
                    </a:lnTo>
                    <a:lnTo>
                      <a:pt x="634" y="190"/>
                    </a:lnTo>
                    <a:lnTo>
                      <a:pt x="622" y="161"/>
                    </a:lnTo>
                    <a:lnTo>
                      <a:pt x="605" y="133"/>
                    </a:lnTo>
                    <a:lnTo>
                      <a:pt x="585" y="109"/>
                    </a:lnTo>
                    <a:lnTo>
                      <a:pt x="562" y="87"/>
                    </a:lnTo>
                    <a:lnTo>
                      <a:pt x="536" y="69"/>
                    </a:lnTo>
                    <a:lnTo>
                      <a:pt x="509" y="51"/>
                    </a:lnTo>
                    <a:lnTo>
                      <a:pt x="478" y="36"/>
                    </a:lnTo>
                    <a:lnTo>
                      <a:pt x="447" y="25"/>
                    </a:lnTo>
                    <a:lnTo>
                      <a:pt x="414" y="16"/>
                    </a:lnTo>
                    <a:lnTo>
                      <a:pt x="381" y="8"/>
                    </a:lnTo>
                    <a:lnTo>
                      <a:pt x="347" y="3"/>
                    </a:lnTo>
                    <a:lnTo>
                      <a:pt x="314" y="1"/>
                    </a:lnTo>
                    <a:lnTo>
                      <a:pt x="281" y="0"/>
                    </a:lnTo>
                    <a:lnTo>
                      <a:pt x="248" y="2"/>
                    </a:lnTo>
                    <a:close/>
                  </a:path>
                </a:pathLst>
              </a:custGeom>
              <a:solidFill>
                <a:srgbClr val="FFD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4" name="Freeform 73">
                <a:extLst>
                  <a:ext uri="{FF2B5EF4-FFF2-40B4-BE49-F238E27FC236}">
                    <a16:creationId xmlns:a16="http://schemas.microsoft.com/office/drawing/2014/main" id="{D6DBA9A3-868B-EEE2-EECE-9367ED9477AE}"/>
                  </a:ext>
                </a:extLst>
              </p:cNvPr>
              <p:cNvSpPr>
                <a:spLocks/>
              </p:cNvSpPr>
              <p:nvPr/>
            </p:nvSpPr>
            <p:spPr bwMode="auto">
              <a:xfrm>
                <a:off x="384" y="4744"/>
                <a:ext cx="300" cy="503"/>
              </a:xfrm>
              <a:custGeom>
                <a:avLst/>
                <a:gdLst>
                  <a:gd name="T0" fmla="*/ 0 w 601"/>
                  <a:gd name="T1" fmla="*/ 1 h 1006"/>
                  <a:gd name="T2" fmla="*/ 0 w 601"/>
                  <a:gd name="T3" fmla="*/ 1 h 1006"/>
                  <a:gd name="T4" fmla="*/ 0 w 601"/>
                  <a:gd name="T5" fmla="*/ 1 h 1006"/>
                  <a:gd name="T6" fmla="*/ 0 w 601"/>
                  <a:gd name="T7" fmla="*/ 1 h 1006"/>
                  <a:gd name="T8" fmla="*/ 0 w 601"/>
                  <a:gd name="T9" fmla="*/ 1 h 1006"/>
                  <a:gd name="T10" fmla="*/ 0 w 601"/>
                  <a:gd name="T11" fmla="*/ 1 h 1006"/>
                  <a:gd name="T12" fmla="*/ 0 w 601"/>
                  <a:gd name="T13" fmla="*/ 1 h 1006"/>
                  <a:gd name="T14" fmla="*/ 0 w 601"/>
                  <a:gd name="T15" fmla="*/ 1 h 1006"/>
                  <a:gd name="T16" fmla="*/ 0 w 601"/>
                  <a:gd name="T17" fmla="*/ 1 h 1006"/>
                  <a:gd name="T18" fmla="*/ 0 w 601"/>
                  <a:gd name="T19" fmla="*/ 1 h 1006"/>
                  <a:gd name="T20" fmla="*/ 0 w 601"/>
                  <a:gd name="T21" fmla="*/ 1 h 1006"/>
                  <a:gd name="T22" fmla="*/ 0 w 601"/>
                  <a:gd name="T23" fmla="*/ 1 h 1006"/>
                  <a:gd name="T24" fmla="*/ 0 w 601"/>
                  <a:gd name="T25" fmla="*/ 1 h 1006"/>
                  <a:gd name="T26" fmla="*/ 0 w 601"/>
                  <a:gd name="T27" fmla="*/ 1 h 1006"/>
                  <a:gd name="T28" fmla="*/ 0 w 601"/>
                  <a:gd name="T29" fmla="*/ 1 h 1006"/>
                  <a:gd name="T30" fmla="*/ 0 w 601"/>
                  <a:gd name="T31" fmla="*/ 1 h 1006"/>
                  <a:gd name="T32" fmla="*/ 0 w 601"/>
                  <a:gd name="T33" fmla="*/ 1 h 1006"/>
                  <a:gd name="T34" fmla="*/ 0 w 601"/>
                  <a:gd name="T35" fmla="*/ 1 h 1006"/>
                  <a:gd name="T36" fmla="*/ 0 w 601"/>
                  <a:gd name="T37" fmla="*/ 1 h 1006"/>
                  <a:gd name="T38" fmla="*/ 0 w 601"/>
                  <a:gd name="T39" fmla="*/ 1 h 1006"/>
                  <a:gd name="T40" fmla="*/ 0 w 601"/>
                  <a:gd name="T41" fmla="*/ 1 h 1006"/>
                  <a:gd name="T42" fmla="*/ 0 w 601"/>
                  <a:gd name="T43" fmla="*/ 1 h 1006"/>
                  <a:gd name="T44" fmla="*/ 0 w 601"/>
                  <a:gd name="T45" fmla="*/ 1 h 1006"/>
                  <a:gd name="T46" fmla="*/ 0 w 601"/>
                  <a:gd name="T47" fmla="*/ 1 h 1006"/>
                  <a:gd name="T48" fmla="*/ 0 w 601"/>
                  <a:gd name="T49" fmla="*/ 1 h 1006"/>
                  <a:gd name="T50" fmla="*/ 0 w 601"/>
                  <a:gd name="T51" fmla="*/ 1 h 1006"/>
                  <a:gd name="T52" fmla="*/ 0 w 601"/>
                  <a:gd name="T53" fmla="*/ 1 h 1006"/>
                  <a:gd name="T54" fmla="*/ 0 w 601"/>
                  <a:gd name="T55" fmla="*/ 1 h 1006"/>
                  <a:gd name="T56" fmla="*/ 0 w 601"/>
                  <a:gd name="T57" fmla="*/ 1 h 1006"/>
                  <a:gd name="T58" fmla="*/ 0 w 601"/>
                  <a:gd name="T59" fmla="*/ 1 h 1006"/>
                  <a:gd name="T60" fmla="*/ 0 w 601"/>
                  <a:gd name="T61" fmla="*/ 1 h 1006"/>
                  <a:gd name="T62" fmla="*/ 0 w 601"/>
                  <a:gd name="T63" fmla="*/ 1 h 1006"/>
                  <a:gd name="T64" fmla="*/ 0 w 601"/>
                  <a:gd name="T65" fmla="*/ 1 h 1006"/>
                  <a:gd name="T66" fmla="*/ 0 w 601"/>
                  <a:gd name="T67" fmla="*/ 1 h 1006"/>
                  <a:gd name="T68" fmla="*/ 0 w 601"/>
                  <a:gd name="T69" fmla="*/ 1 h 1006"/>
                  <a:gd name="T70" fmla="*/ 0 w 601"/>
                  <a:gd name="T71" fmla="*/ 1 h 1006"/>
                  <a:gd name="T72" fmla="*/ 0 w 601"/>
                  <a:gd name="T73" fmla="*/ 1 h 1006"/>
                  <a:gd name="T74" fmla="*/ 0 w 601"/>
                  <a:gd name="T75" fmla="*/ 1 h 1006"/>
                  <a:gd name="T76" fmla="*/ 0 w 601"/>
                  <a:gd name="T77" fmla="*/ 1 h 1006"/>
                  <a:gd name="T78" fmla="*/ 0 w 601"/>
                  <a:gd name="T79" fmla="*/ 1 h 1006"/>
                  <a:gd name="T80" fmla="*/ 0 w 601"/>
                  <a:gd name="T81" fmla="*/ 1 h 1006"/>
                  <a:gd name="T82" fmla="*/ 0 w 601"/>
                  <a:gd name="T83" fmla="*/ 1 h 1006"/>
                  <a:gd name="T84" fmla="*/ 0 w 601"/>
                  <a:gd name="T85" fmla="*/ 1 h 1006"/>
                  <a:gd name="T86" fmla="*/ 0 w 601"/>
                  <a:gd name="T87" fmla="*/ 1 h 1006"/>
                  <a:gd name="T88" fmla="*/ 0 w 601"/>
                  <a:gd name="T89" fmla="*/ 1 h 1006"/>
                  <a:gd name="T90" fmla="*/ 0 w 601"/>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1006"/>
                  <a:gd name="T140" fmla="*/ 601 w 601"/>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1006">
                    <a:moveTo>
                      <a:pt x="239" y="1"/>
                    </a:moveTo>
                    <a:lnTo>
                      <a:pt x="199" y="13"/>
                    </a:lnTo>
                    <a:lnTo>
                      <a:pt x="161" y="27"/>
                    </a:lnTo>
                    <a:lnTo>
                      <a:pt x="127" y="43"/>
                    </a:lnTo>
                    <a:lnTo>
                      <a:pt x="97" y="63"/>
                    </a:lnTo>
                    <a:lnTo>
                      <a:pt x="71" y="84"/>
                    </a:lnTo>
                    <a:lnTo>
                      <a:pt x="48" y="107"/>
                    </a:lnTo>
                    <a:lnTo>
                      <a:pt x="29" y="134"/>
                    </a:lnTo>
                    <a:lnTo>
                      <a:pt x="15" y="162"/>
                    </a:lnTo>
                    <a:lnTo>
                      <a:pt x="6" y="192"/>
                    </a:lnTo>
                    <a:lnTo>
                      <a:pt x="2" y="224"/>
                    </a:lnTo>
                    <a:lnTo>
                      <a:pt x="0" y="257"/>
                    </a:lnTo>
                    <a:lnTo>
                      <a:pt x="6" y="292"/>
                    </a:lnTo>
                    <a:lnTo>
                      <a:pt x="15" y="329"/>
                    </a:lnTo>
                    <a:lnTo>
                      <a:pt x="30" y="367"/>
                    </a:lnTo>
                    <a:lnTo>
                      <a:pt x="51" y="405"/>
                    </a:lnTo>
                    <a:lnTo>
                      <a:pt x="78" y="445"/>
                    </a:lnTo>
                    <a:lnTo>
                      <a:pt x="85" y="473"/>
                    </a:lnTo>
                    <a:lnTo>
                      <a:pt x="91" y="501"/>
                    </a:lnTo>
                    <a:lnTo>
                      <a:pt x="98" y="529"/>
                    </a:lnTo>
                    <a:lnTo>
                      <a:pt x="105" y="558"/>
                    </a:lnTo>
                    <a:lnTo>
                      <a:pt x="112" y="587"/>
                    </a:lnTo>
                    <a:lnTo>
                      <a:pt x="119" y="614"/>
                    </a:lnTo>
                    <a:lnTo>
                      <a:pt x="126" y="643"/>
                    </a:lnTo>
                    <a:lnTo>
                      <a:pt x="133" y="671"/>
                    </a:lnTo>
                    <a:lnTo>
                      <a:pt x="135" y="688"/>
                    </a:lnTo>
                    <a:lnTo>
                      <a:pt x="138" y="705"/>
                    </a:lnTo>
                    <a:lnTo>
                      <a:pt x="140" y="724"/>
                    </a:lnTo>
                    <a:lnTo>
                      <a:pt x="142" y="741"/>
                    </a:lnTo>
                    <a:lnTo>
                      <a:pt x="139" y="790"/>
                    </a:lnTo>
                    <a:lnTo>
                      <a:pt x="136" y="837"/>
                    </a:lnTo>
                    <a:lnTo>
                      <a:pt x="133" y="885"/>
                    </a:lnTo>
                    <a:lnTo>
                      <a:pt x="129" y="934"/>
                    </a:lnTo>
                    <a:lnTo>
                      <a:pt x="138" y="946"/>
                    </a:lnTo>
                    <a:lnTo>
                      <a:pt x="144" y="960"/>
                    </a:lnTo>
                    <a:lnTo>
                      <a:pt x="151" y="973"/>
                    </a:lnTo>
                    <a:lnTo>
                      <a:pt x="159" y="987"/>
                    </a:lnTo>
                    <a:lnTo>
                      <a:pt x="179" y="989"/>
                    </a:lnTo>
                    <a:lnTo>
                      <a:pt x="199" y="991"/>
                    </a:lnTo>
                    <a:lnTo>
                      <a:pt x="218" y="993"/>
                    </a:lnTo>
                    <a:lnTo>
                      <a:pt x="238" y="996"/>
                    </a:lnTo>
                    <a:lnTo>
                      <a:pt x="257" y="998"/>
                    </a:lnTo>
                    <a:lnTo>
                      <a:pt x="277" y="1002"/>
                    </a:lnTo>
                    <a:lnTo>
                      <a:pt x="296" y="1004"/>
                    </a:lnTo>
                    <a:lnTo>
                      <a:pt x="316" y="1006"/>
                    </a:lnTo>
                    <a:lnTo>
                      <a:pt x="321" y="1002"/>
                    </a:lnTo>
                    <a:lnTo>
                      <a:pt x="325" y="997"/>
                    </a:lnTo>
                    <a:lnTo>
                      <a:pt x="329" y="992"/>
                    </a:lnTo>
                    <a:lnTo>
                      <a:pt x="333" y="988"/>
                    </a:lnTo>
                    <a:lnTo>
                      <a:pt x="338" y="983"/>
                    </a:lnTo>
                    <a:lnTo>
                      <a:pt x="343" y="978"/>
                    </a:lnTo>
                    <a:lnTo>
                      <a:pt x="346" y="974"/>
                    </a:lnTo>
                    <a:lnTo>
                      <a:pt x="351" y="969"/>
                    </a:lnTo>
                    <a:lnTo>
                      <a:pt x="358" y="929"/>
                    </a:lnTo>
                    <a:lnTo>
                      <a:pt x="364" y="887"/>
                    </a:lnTo>
                    <a:lnTo>
                      <a:pt x="371" y="846"/>
                    </a:lnTo>
                    <a:lnTo>
                      <a:pt x="378" y="806"/>
                    </a:lnTo>
                    <a:lnTo>
                      <a:pt x="385" y="787"/>
                    </a:lnTo>
                    <a:lnTo>
                      <a:pt x="392" y="769"/>
                    </a:lnTo>
                    <a:lnTo>
                      <a:pt x="399" y="752"/>
                    </a:lnTo>
                    <a:lnTo>
                      <a:pt x="406" y="733"/>
                    </a:lnTo>
                    <a:lnTo>
                      <a:pt x="412" y="724"/>
                    </a:lnTo>
                    <a:lnTo>
                      <a:pt x="417" y="716"/>
                    </a:lnTo>
                    <a:lnTo>
                      <a:pt x="423" y="707"/>
                    </a:lnTo>
                    <a:lnTo>
                      <a:pt x="429" y="697"/>
                    </a:lnTo>
                    <a:lnTo>
                      <a:pt x="434" y="689"/>
                    </a:lnTo>
                    <a:lnTo>
                      <a:pt x="439" y="680"/>
                    </a:lnTo>
                    <a:lnTo>
                      <a:pt x="445" y="672"/>
                    </a:lnTo>
                    <a:lnTo>
                      <a:pt x="451" y="663"/>
                    </a:lnTo>
                    <a:lnTo>
                      <a:pt x="474" y="632"/>
                    </a:lnTo>
                    <a:lnTo>
                      <a:pt x="498" y="596"/>
                    </a:lnTo>
                    <a:lnTo>
                      <a:pt x="522" y="554"/>
                    </a:lnTo>
                    <a:lnTo>
                      <a:pt x="545" y="506"/>
                    </a:lnTo>
                    <a:lnTo>
                      <a:pt x="566" y="452"/>
                    </a:lnTo>
                    <a:lnTo>
                      <a:pt x="583" y="391"/>
                    </a:lnTo>
                    <a:lnTo>
                      <a:pt x="595" y="323"/>
                    </a:lnTo>
                    <a:lnTo>
                      <a:pt x="601" y="248"/>
                    </a:lnTo>
                    <a:lnTo>
                      <a:pt x="599" y="216"/>
                    </a:lnTo>
                    <a:lnTo>
                      <a:pt x="594" y="186"/>
                    </a:lnTo>
                    <a:lnTo>
                      <a:pt x="584" y="158"/>
                    </a:lnTo>
                    <a:lnTo>
                      <a:pt x="570" y="133"/>
                    </a:lnTo>
                    <a:lnTo>
                      <a:pt x="552" y="110"/>
                    </a:lnTo>
                    <a:lnTo>
                      <a:pt x="532" y="89"/>
                    </a:lnTo>
                    <a:lnTo>
                      <a:pt x="508" y="71"/>
                    </a:lnTo>
                    <a:lnTo>
                      <a:pt x="483" y="53"/>
                    </a:lnTo>
                    <a:lnTo>
                      <a:pt x="455" y="39"/>
                    </a:lnTo>
                    <a:lnTo>
                      <a:pt x="426" y="27"/>
                    </a:lnTo>
                    <a:lnTo>
                      <a:pt x="396" y="16"/>
                    </a:lnTo>
                    <a:lnTo>
                      <a:pt x="364" y="10"/>
                    </a:lnTo>
                    <a:lnTo>
                      <a:pt x="332" y="4"/>
                    </a:lnTo>
                    <a:lnTo>
                      <a:pt x="301" y="0"/>
                    </a:lnTo>
                    <a:lnTo>
                      <a:pt x="270" y="0"/>
                    </a:lnTo>
                    <a:lnTo>
                      <a:pt x="239" y="1"/>
                    </a:lnTo>
                    <a:close/>
                  </a:path>
                </a:pathLst>
              </a:custGeom>
              <a:solidFill>
                <a:srgbClr val="FFDB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5" name="Freeform 74">
                <a:extLst>
                  <a:ext uri="{FF2B5EF4-FFF2-40B4-BE49-F238E27FC236}">
                    <a16:creationId xmlns:a16="http://schemas.microsoft.com/office/drawing/2014/main" id="{C7D438E8-19AA-3737-4AD9-A28BDD006A9B}"/>
                  </a:ext>
                </a:extLst>
              </p:cNvPr>
              <p:cNvSpPr>
                <a:spLocks/>
              </p:cNvSpPr>
              <p:nvPr/>
            </p:nvSpPr>
            <p:spPr bwMode="auto">
              <a:xfrm>
                <a:off x="395" y="4750"/>
                <a:ext cx="278" cy="496"/>
              </a:xfrm>
              <a:custGeom>
                <a:avLst/>
                <a:gdLst>
                  <a:gd name="T0" fmla="*/ 1 w 556"/>
                  <a:gd name="T1" fmla="*/ 1 h 992"/>
                  <a:gd name="T2" fmla="*/ 1 w 556"/>
                  <a:gd name="T3" fmla="*/ 1 h 992"/>
                  <a:gd name="T4" fmla="*/ 1 w 556"/>
                  <a:gd name="T5" fmla="*/ 1 h 992"/>
                  <a:gd name="T6" fmla="*/ 1 w 556"/>
                  <a:gd name="T7" fmla="*/ 1 h 992"/>
                  <a:gd name="T8" fmla="*/ 1 w 556"/>
                  <a:gd name="T9" fmla="*/ 1 h 992"/>
                  <a:gd name="T10" fmla="*/ 1 w 556"/>
                  <a:gd name="T11" fmla="*/ 1 h 992"/>
                  <a:gd name="T12" fmla="*/ 1 w 556"/>
                  <a:gd name="T13" fmla="*/ 1 h 992"/>
                  <a:gd name="T14" fmla="*/ 1 w 556"/>
                  <a:gd name="T15" fmla="*/ 1 h 992"/>
                  <a:gd name="T16" fmla="*/ 1 w 556"/>
                  <a:gd name="T17" fmla="*/ 1 h 992"/>
                  <a:gd name="T18" fmla="*/ 1 w 556"/>
                  <a:gd name="T19" fmla="*/ 1 h 992"/>
                  <a:gd name="T20" fmla="*/ 1 w 556"/>
                  <a:gd name="T21" fmla="*/ 1 h 992"/>
                  <a:gd name="T22" fmla="*/ 1 w 556"/>
                  <a:gd name="T23" fmla="*/ 1 h 992"/>
                  <a:gd name="T24" fmla="*/ 1 w 556"/>
                  <a:gd name="T25" fmla="*/ 1 h 992"/>
                  <a:gd name="T26" fmla="*/ 1 w 556"/>
                  <a:gd name="T27" fmla="*/ 1 h 992"/>
                  <a:gd name="T28" fmla="*/ 1 w 556"/>
                  <a:gd name="T29" fmla="*/ 1 h 992"/>
                  <a:gd name="T30" fmla="*/ 1 w 556"/>
                  <a:gd name="T31" fmla="*/ 1 h 992"/>
                  <a:gd name="T32" fmla="*/ 1 w 556"/>
                  <a:gd name="T33" fmla="*/ 1 h 992"/>
                  <a:gd name="T34" fmla="*/ 1 w 556"/>
                  <a:gd name="T35" fmla="*/ 1 h 992"/>
                  <a:gd name="T36" fmla="*/ 1 w 556"/>
                  <a:gd name="T37" fmla="*/ 1 h 992"/>
                  <a:gd name="T38" fmla="*/ 1 w 556"/>
                  <a:gd name="T39" fmla="*/ 1 h 992"/>
                  <a:gd name="T40" fmla="*/ 1 w 556"/>
                  <a:gd name="T41" fmla="*/ 1 h 992"/>
                  <a:gd name="T42" fmla="*/ 1 w 556"/>
                  <a:gd name="T43" fmla="*/ 1 h 992"/>
                  <a:gd name="T44" fmla="*/ 1 w 556"/>
                  <a:gd name="T45" fmla="*/ 1 h 992"/>
                  <a:gd name="T46" fmla="*/ 1 w 556"/>
                  <a:gd name="T47" fmla="*/ 1 h 992"/>
                  <a:gd name="T48" fmla="*/ 1 w 556"/>
                  <a:gd name="T49" fmla="*/ 1 h 992"/>
                  <a:gd name="T50" fmla="*/ 1 w 556"/>
                  <a:gd name="T51" fmla="*/ 1 h 992"/>
                  <a:gd name="T52" fmla="*/ 1 w 556"/>
                  <a:gd name="T53" fmla="*/ 1 h 992"/>
                  <a:gd name="T54" fmla="*/ 1 w 556"/>
                  <a:gd name="T55" fmla="*/ 1 h 992"/>
                  <a:gd name="T56" fmla="*/ 1 w 556"/>
                  <a:gd name="T57" fmla="*/ 1 h 992"/>
                  <a:gd name="T58" fmla="*/ 1 w 556"/>
                  <a:gd name="T59" fmla="*/ 1 h 992"/>
                  <a:gd name="T60" fmla="*/ 1 w 556"/>
                  <a:gd name="T61" fmla="*/ 1 h 992"/>
                  <a:gd name="T62" fmla="*/ 1 w 556"/>
                  <a:gd name="T63" fmla="*/ 1 h 992"/>
                  <a:gd name="T64" fmla="*/ 1 w 556"/>
                  <a:gd name="T65" fmla="*/ 1 h 992"/>
                  <a:gd name="T66" fmla="*/ 1 w 556"/>
                  <a:gd name="T67" fmla="*/ 1 h 992"/>
                  <a:gd name="T68" fmla="*/ 1 w 556"/>
                  <a:gd name="T69" fmla="*/ 1 h 992"/>
                  <a:gd name="T70" fmla="*/ 1 w 556"/>
                  <a:gd name="T71" fmla="*/ 1 h 992"/>
                  <a:gd name="T72" fmla="*/ 1 w 556"/>
                  <a:gd name="T73" fmla="*/ 1 h 992"/>
                  <a:gd name="T74" fmla="*/ 1 w 556"/>
                  <a:gd name="T75" fmla="*/ 1 h 992"/>
                  <a:gd name="T76" fmla="*/ 1 w 556"/>
                  <a:gd name="T77" fmla="*/ 1 h 992"/>
                  <a:gd name="T78" fmla="*/ 1 w 556"/>
                  <a:gd name="T79" fmla="*/ 1 h 992"/>
                  <a:gd name="T80" fmla="*/ 1 w 556"/>
                  <a:gd name="T81" fmla="*/ 1 h 992"/>
                  <a:gd name="T82" fmla="*/ 1 w 556"/>
                  <a:gd name="T83" fmla="*/ 1 h 992"/>
                  <a:gd name="T84" fmla="*/ 1 w 556"/>
                  <a:gd name="T85" fmla="*/ 1 h 992"/>
                  <a:gd name="T86" fmla="*/ 1 w 556"/>
                  <a:gd name="T87" fmla="*/ 0 h 9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6"/>
                  <a:gd name="T133" fmla="*/ 0 h 992"/>
                  <a:gd name="T134" fmla="*/ 556 w 556"/>
                  <a:gd name="T135" fmla="*/ 992 h 9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6" h="992">
                    <a:moveTo>
                      <a:pt x="230" y="1"/>
                    </a:moveTo>
                    <a:lnTo>
                      <a:pt x="189" y="11"/>
                    </a:lnTo>
                    <a:lnTo>
                      <a:pt x="152" y="24"/>
                    </a:lnTo>
                    <a:lnTo>
                      <a:pt x="119" y="40"/>
                    </a:lnTo>
                    <a:lnTo>
                      <a:pt x="90" y="59"/>
                    </a:lnTo>
                    <a:lnTo>
                      <a:pt x="65" y="79"/>
                    </a:lnTo>
                    <a:lnTo>
                      <a:pt x="43" y="101"/>
                    </a:lnTo>
                    <a:lnTo>
                      <a:pt x="26" y="127"/>
                    </a:lnTo>
                    <a:lnTo>
                      <a:pt x="13" y="153"/>
                    </a:lnTo>
                    <a:lnTo>
                      <a:pt x="5" y="182"/>
                    </a:lnTo>
                    <a:lnTo>
                      <a:pt x="0" y="211"/>
                    </a:lnTo>
                    <a:lnTo>
                      <a:pt x="1" y="242"/>
                    </a:lnTo>
                    <a:lnTo>
                      <a:pt x="7" y="274"/>
                    </a:lnTo>
                    <a:lnTo>
                      <a:pt x="18" y="308"/>
                    </a:lnTo>
                    <a:lnTo>
                      <a:pt x="33" y="342"/>
                    </a:lnTo>
                    <a:lnTo>
                      <a:pt x="53" y="377"/>
                    </a:lnTo>
                    <a:lnTo>
                      <a:pt x="80" y="412"/>
                    </a:lnTo>
                    <a:lnTo>
                      <a:pt x="86" y="444"/>
                    </a:lnTo>
                    <a:lnTo>
                      <a:pt x="90" y="475"/>
                    </a:lnTo>
                    <a:lnTo>
                      <a:pt x="96" y="506"/>
                    </a:lnTo>
                    <a:lnTo>
                      <a:pt x="102" y="537"/>
                    </a:lnTo>
                    <a:lnTo>
                      <a:pt x="106" y="568"/>
                    </a:lnTo>
                    <a:lnTo>
                      <a:pt x="112" y="599"/>
                    </a:lnTo>
                    <a:lnTo>
                      <a:pt x="117" y="630"/>
                    </a:lnTo>
                    <a:lnTo>
                      <a:pt x="122" y="661"/>
                    </a:lnTo>
                    <a:lnTo>
                      <a:pt x="125" y="679"/>
                    </a:lnTo>
                    <a:lnTo>
                      <a:pt x="127" y="696"/>
                    </a:lnTo>
                    <a:lnTo>
                      <a:pt x="128" y="713"/>
                    </a:lnTo>
                    <a:lnTo>
                      <a:pt x="130" y="730"/>
                    </a:lnTo>
                    <a:lnTo>
                      <a:pt x="127" y="779"/>
                    </a:lnTo>
                    <a:lnTo>
                      <a:pt x="124" y="826"/>
                    </a:lnTo>
                    <a:lnTo>
                      <a:pt x="120" y="873"/>
                    </a:lnTo>
                    <a:lnTo>
                      <a:pt x="118" y="921"/>
                    </a:lnTo>
                    <a:lnTo>
                      <a:pt x="124" y="934"/>
                    </a:lnTo>
                    <a:lnTo>
                      <a:pt x="130" y="947"/>
                    </a:lnTo>
                    <a:lnTo>
                      <a:pt x="137" y="961"/>
                    </a:lnTo>
                    <a:lnTo>
                      <a:pt x="144" y="974"/>
                    </a:lnTo>
                    <a:lnTo>
                      <a:pt x="162" y="976"/>
                    </a:lnTo>
                    <a:lnTo>
                      <a:pt x="180" y="978"/>
                    </a:lnTo>
                    <a:lnTo>
                      <a:pt x="197" y="980"/>
                    </a:lnTo>
                    <a:lnTo>
                      <a:pt x="216" y="983"/>
                    </a:lnTo>
                    <a:lnTo>
                      <a:pt x="233" y="985"/>
                    </a:lnTo>
                    <a:lnTo>
                      <a:pt x="251" y="987"/>
                    </a:lnTo>
                    <a:lnTo>
                      <a:pt x="269" y="990"/>
                    </a:lnTo>
                    <a:lnTo>
                      <a:pt x="287" y="992"/>
                    </a:lnTo>
                    <a:lnTo>
                      <a:pt x="295" y="983"/>
                    </a:lnTo>
                    <a:lnTo>
                      <a:pt x="303" y="974"/>
                    </a:lnTo>
                    <a:lnTo>
                      <a:pt x="311" y="964"/>
                    </a:lnTo>
                    <a:lnTo>
                      <a:pt x="319" y="955"/>
                    </a:lnTo>
                    <a:lnTo>
                      <a:pt x="325" y="915"/>
                    </a:lnTo>
                    <a:lnTo>
                      <a:pt x="332" y="873"/>
                    </a:lnTo>
                    <a:lnTo>
                      <a:pt x="339" y="833"/>
                    </a:lnTo>
                    <a:lnTo>
                      <a:pt x="346" y="793"/>
                    </a:lnTo>
                    <a:lnTo>
                      <a:pt x="352" y="774"/>
                    </a:lnTo>
                    <a:lnTo>
                      <a:pt x="359" y="757"/>
                    </a:lnTo>
                    <a:lnTo>
                      <a:pt x="365" y="740"/>
                    </a:lnTo>
                    <a:lnTo>
                      <a:pt x="371" y="721"/>
                    </a:lnTo>
                    <a:lnTo>
                      <a:pt x="377" y="712"/>
                    </a:lnTo>
                    <a:lnTo>
                      <a:pt x="382" y="703"/>
                    </a:lnTo>
                    <a:lnTo>
                      <a:pt x="387" y="695"/>
                    </a:lnTo>
                    <a:lnTo>
                      <a:pt x="393" y="686"/>
                    </a:lnTo>
                    <a:lnTo>
                      <a:pt x="398" y="677"/>
                    </a:lnTo>
                    <a:lnTo>
                      <a:pt x="404" y="668"/>
                    </a:lnTo>
                    <a:lnTo>
                      <a:pt x="408" y="660"/>
                    </a:lnTo>
                    <a:lnTo>
                      <a:pt x="414" y="651"/>
                    </a:lnTo>
                    <a:lnTo>
                      <a:pt x="435" y="620"/>
                    </a:lnTo>
                    <a:lnTo>
                      <a:pt x="457" y="584"/>
                    </a:lnTo>
                    <a:lnTo>
                      <a:pt x="478" y="543"/>
                    </a:lnTo>
                    <a:lnTo>
                      <a:pt x="499" y="495"/>
                    </a:lnTo>
                    <a:lnTo>
                      <a:pt x="519" y="441"/>
                    </a:lnTo>
                    <a:lnTo>
                      <a:pt x="535" y="381"/>
                    </a:lnTo>
                    <a:lnTo>
                      <a:pt x="548" y="313"/>
                    </a:lnTo>
                    <a:lnTo>
                      <a:pt x="554" y="240"/>
                    </a:lnTo>
                    <a:lnTo>
                      <a:pt x="556" y="210"/>
                    </a:lnTo>
                    <a:lnTo>
                      <a:pt x="552" y="182"/>
                    </a:lnTo>
                    <a:lnTo>
                      <a:pt x="545" y="157"/>
                    </a:lnTo>
                    <a:lnTo>
                      <a:pt x="534" y="132"/>
                    </a:lnTo>
                    <a:lnTo>
                      <a:pt x="519" y="109"/>
                    </a:lnTo>
                    <a:lnTo>
                      <a:pt x="500" y="90"/>
                    </a:lnTo>
                    <a:lnTo>
                      <a:pt x="480" y="71"/>
                    </a:lnTo>
                    <a:lnTo>
                      <a:pt x="457" y="55"/>
                    </a:lnTo>
                    <a:lnTo>
                      <a:pt x="431" y="40"/>
                    </a:lnTo>
                    <a:lnTo>
                      <a:pt x="405" y="29"/>
                    </a:lnTo>
                    <a:lnTo>
                      <a:pt x="376" y="18"/>
                    </a:lnTo>
                    <a:lnTo>
                      <a:pt x="347" y="10"/>
                    </a:lnTo>
                    <a:lnTo>
                      <a:pt x="317" y="5"/>
                    </a:lnTo>
                    <a:lnTo>
                      <a:pt x="287" y="1"/>
                    </a:lnTo>
                    <a:lnTo>
                      <a:pt x="258" y="0"/>
                    </a:lnTo>
                    <a:lnTo>
                      <a:pt x="230" y="1"/>
                    </a:lnTo>
                    <a:close/>
                  </a:path>
                </a:pathLst>
              </a:custGeom>
              <a:solidFill>
                <a:srgbClr val="FFE0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6" name="Freeform 75">
                <a:extLst>
                  <a:ext uri="{FF2B5EF4-FFF2-40B4-BE49-F238E27FC236}">
                    <a16:creationId xmlns:a16="http://schemas.microsoft.com/office/drawing/2014/main" id="{CC775B98-A547-7CC9-13ED-99744097F152}"/>
                  </a:ext>
                </a:extLst>
              </p:cNvPr>
              <p:cNvSpPr>
                <a:spLocks/>
              </p:cNvSpPr>
              <p:nvPr/>
            </p:nvSpPr>
            <p:spPr bwMode="auto">
              <a:xfrm>
                <a:off x="406" y="4757"/>
                <a:ext cx="256" cy="488"/>
              </a:xfrm>
              <a:custGeom>
                <a:avLst/>
                <a:gdLst>
                  <a:gd name="T0" fmla="*/ 1 w 512"/>
                  <a:gd name="T1" fmla="*/ 0 h 977"/>
                  <a:gd name="T2" fmla="*/ 1 w 512"/>
                  <a:gd name="T3" fmla="*/ 0 h 977"/>
                  <a:gd name="T4" fmla="*/ 1 w 512"/>
                  <a:gd name="T5" fmla="*/ 0 h 977"/>
                  <a:gd name="T6" fmla="*/ 1 w 512"/>
                  <a:gd name="T7" fmla="*/ 0 h 977"/>
                  <a:gd name="T8" fmla="*/ 1 w 512"/>
                  <a:gd name="T9" fmla="*/ 0 h 977"/>
                  <a:gd name="T10" fmla="*/ 1 w 512"/>
                  <a:gd name="T11" fmla="*/ 0 h 977"/>
                  <a:gd name="T12" fmla="*/ 1 w 512"/>
                  <a:gd name="T13" fmla="*/ 0 h 977"/>
                  <a:gd name="T14" fmla="*/ 1 w 512"/>
                  <a:gd name="T15" fmla="*/ 0 h 977"/>
                  <a:gd name="T16" fmla="*/ 1 w 512"/>
                  <a:gd name="T17" fmla="*/ 0 h 977"/>
                  <a:gd name="T18" fmla="*/ 1 w 512"/>
                  <a:gd name="T19" fmla="*/ 0 h 977"/>
                  <a:gd name="T20" fmla="*/ 1 w 512"/>
                  <a:gd name="T21" fmla="*/ 0 h 977"/>
                  <a:gd name="T22" fmla="*/ 1 w 512"/>
                  <a:gd name="T23" fmla="*/ 0 h 977"/>
                  <a:gd name="T24" fmla="*/ 1 w 512"/>
                  <a:gd name="T25" fmla="*/ 0 h 977"/>
                  <a:gd name="T26" fmla="*/ 1 w 512"/>
                  <a:gd name="T27" fmla="*/ 0 h 977"/>
                  <a:gd name="T28" fmla="*/ 1 w 512"/>
                  <a:gd name="T29" fmla="*/ 0 h 977"/>
                  <a:gd name="T30" fmla="*/ 1 w 512"/>
                  <a:gd name="T31" fmla="*/ 0 h 977"/>
                  <a:gd name="T32" fmla="*/ 1 w 512"/>
                  <a:gd name="T33" fmla="*/ 0 h 977"/>
                  <a:gd name="T34" fmla="*/ 1 w 512"/>
                  <a:gd name="T35" fmla="*/ 0 h 977"/>
                  <a:gd name="T36" fmla="*/ 1 w 512"/>
                  <a:gd name="T37" fmla="*/ 0 h 977"/>
                  <a:gd name="T38" fmla="*/ 1 w 512"/>
                  <a:gd name="T39" fmla="*/ 0 h 977"/>
                  <a:gd name="T40" fmla="*/ 1 w 512"/>
                  <a:gd name="T41" fmla="*/ 0 h 977"/>
                  <a:gd name="T42" fmla="*/ 1 w 512"/>
                  <a:gd name="T43" fmla="*/ 0 h 977"/>
                  <a:gd name="T44" fmla="*/ 1 w 512"/>
                  <a:gd name="T45" fmla="*/ 0 h 977"/>
                  <a:gd name="T46" fmla="*/ 1 w 512"/>
                  <a:gd name="T47" fmla="*/ 0 h 977"/>
                  <a:gd name="T48" fmla="*/ 1 w 512"/>
                  <a:gd name="T49" fmla="*/ 0 h 977"/>
                  <a:gd name="T50" fmla="*/ 1 w 512"/>
                  <a:gd name="T51" fmla="*/ 0 h 977"/>
                  <a:gd name="T52" fmla="*/ 1 w 512"/>
                  <a:gd name="T53" fmla="*/ 0 h 977"/>
                  <a:gd name="T54" fmla="*/ 1 w 512"/>
                  <a:gd name="T55" fmla="*/ 0 h 977"/>
                  <a:gd name="T56" fmla="*/ 1 w 512"/>
                  <a:gd name="T57" fmla="*/ 0 h 977"/>
                  <a:gd name="T58" fmla="*/ 1 w 512"/>
                  <a:gd name="T59" fmla="*/ 0 h 977"/>
                  <a:gd name="T60" fmla="*/ 1 w 512"/>
                  <a:gd name="T61" fmla="*/ 0 h 977"/>
                  <a:gd name="T62" fmla="*/ 1 w 512"/>
                  <a:gd name="T63" fmla="*/ 0 h 977"/>
                  <a:gd name="T64" fmla="*/ 1 w 512"/>
                  <a:gd name="T65" fmla="*/ 0 h 977"/>
                  <a:gd name="T66" fmla="*/ 1 w 512"/>
                  <a:gd name="T67" fmla="*/ 0 h 977"/>
                  <a:gd name="T68" fmla="*/ 1 w 512"/>
                  <a:gd name="T69" fmla="*/ 0 h 977"/>
                  <a:gd name="T70" fmla="*/ 1 w 512"/>
                  <a:gd name="T71" fmla="*/ 0 h 977"/>
                  <a:gd name="T72" fmla="*/ 1 w 512"/>
                  <a:gd name="T73" fmla="*/ 0 h 977"/>
                  <a:gd name="T74" fmla="*/ 1 w 512"/>
                  <a:gd name="T75" fmla="*/ 0 h 977"/>
                  <a:gd name="T76" fmla="*/ 1 w 512"/>
                  <a:gd name="T77" fmla="*/ 0 h 977"/>
                  <a:gd name="T78" fmla="*/ 1 w 512"/>
                  <a:gd name="T79" fmla="*/ 0 h 977"/>
                  <a:gd name="T80" fmla="*/ 1 w 512"/>
                  <a:gd name="T81" fmla="*/ 0 h 977"/>
                  <a:gd name="T82" fmla="*/ 1 w 512"/>
                  <a:gd name="T83" fmla="*/ 0 h 9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977"/>
                  <a:gd name="T128" fmla="*/ 512 w 512"/>
                  <a:gd name="T129" fmla="*/ 977 h 9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977">
                    <a:moveTo>
                      <a:pt x="220" y="0"/>
                    </a:moveTo>
                    <a:lnTo>
                      <a:pt x="180" y="9"/>
                    </a:lnTo>
                    <a:lnTo>
                      <a:pt x="144" y="22"/>
                    </a:lnTo>
                    <a:lnTo>
                      <a:pt x="111" y="37"/>
                    </a:lnTo>
                    <a:lnTo>
                      <a:pt x="83" y="54"/>
                    </a:lnTo>
                    <a:lnTo>
                      <a:pt x="59" y="74"/>
                    </a:lnTo>
                    <a:lnTo>
                      <a:pt x="38" y="95"/>
                    </a:lnTo>
                    <a:lnTo>
                      <a:pt x="22" y="118"/>
                    </a:lnTo>
                    <a:lnTo>
                      <a:pt x="11" y="144"/>
                    </a:lnTo>
                    <a:lnTo>
                      <a:pt x="4" y="169"/>
                    </a:lnTo>
                    <a:lnTo>
                      <a:pt x="0" y="197"/>
                    </a:lnTo>
                    <a:lnTo>
                      <a:pt x="2" y="226"/>
                    </a:lnTo>
                    <a:lnTo>
                      <a:pt x="8" y="256"/>
                    </a:lnTo>
                    <a:lnTo>
                      <a:pt x="20" y="286"/>
                    </a:lnTo>
                    <a:lnTo>
                      <a:pt x="35" y="315"/>
                    </a:lnTo>
                    <a:lnTo>
                      <a:pt x="55" y="347"/>
                    </a:lnTo>
                    <a:lnTo>
                      <a:pt x="81" y="378"/>
                    </a:lnTo>
                    <a:lnTo>
                      <a:pt x="89" y="446"/>
                    </a:lnTo>
                    <a:lnTo>
                      <a:pt x="97" y="515"/>
                    </a:lnTo>
                    <a:lnTo>
                      <a:pt x="105" y="583"/>
                    </a:lnTo>
                    <a:lnTo>
                      <a:pt x="113" y="652"/>
                    </a:lnTo>
                    <a:lnTo>
                      <a:pt x="114" y="669"/>
                    </a:lnTo>
                    <a:lnTo>
                      <a:pt x="117" y="685"/>
                    </a:lnTo>
                    <a:lnTo>
                      <a:pt x="118" y="703"/>
                    </a:lnTo>
                    <a:lnTo>
                      <a:pt x="119" y="720"/>
                    </a:lnTo>
                    <a:lnTo>
                      <a:pt x="115" y="767"/>
                    </a:lnTo>
                    <a:lnTo>
                      <a:pt x="112" y="814"/>
                    </a:lnTo>
                    <a:lnTo>
                      <a:pt x="108" y="862"/>
                    </a:lnTo>
                    <a:lnTo>
                      <a:pt x="105" y="909"/>
                    </a:lnTo>
                    <a:lnTo>
                      <a:pt x="111" y="922"/>
                    </a:lnTo>
                    <a:lnTo>
                      <a:pt x="118" y="934"/>
                    </a:lnTo>
                    <a:lnTo>
                      <a:pt x="123" y="948"/>
                    </a:lnTo>
                    <a:lnTo>
                      <a:pt x="129" y="961"/>
                    </a:lnTo>
                    <a:lnTo>
                      <a:pt x="145" y="963"/>
                    </a:lnTo>
                    <a:lnTo>
                      <a:pt x="161" y="964"/>
                    </a:lnTo>
                    <a:lnTo>
                      <a:pt x="178" y="966"/>
                    </a:lnTo>
                    <a:lnTo>
                      <a:pt x="194" y="969"/>
                    </a:lnTo>
                    <a:lnTo>
                      <a:pt x="209" y="970"/>
                    </a:lnTo>
                    <a:lnTo>
                      <a:pt x="225" y="972"/>
                    </a:lnTo>
                    <a:lnTo>
                      <a:pt x="241" y="975"/>
                    </a:lnTo>
                    <a:lnTo>
                      <a:pt x="257" y="977"/>
                    </a:lnTo>
                    <a:lnTo>
                      <a:pt x="265" y="968"/>
                    </a:lnTo>
                    <a:lnTo>
                      <a:pt x="272" y="958"/>
                    </a:lnTo>
                    <a:lnTo>
                      <a:pt x="280" y="949"/>
                    </a:lnTo>
                    <a:lnTo>
                      <a:pt x="287" y="940"/>
                    </a:lnTo>
                    <a:lnTo>
                      <a:pt x="294" y="900"/>
                    </a:lnTo>
                    <a:lnTo>
                      <a:pt x="301" y="859"/>
                    </a:lnTo>
                    <a:lnTo>
                      <a:pt x="307" y="820"/>
                    </a:lnTo>
                    <a:lnTo>
                      <a:pt x="314" y="780"/>
                    </a:lnTo>
                    <a:lnTo>
                      <a:pt x="319" y="761"/>
                    </a:lnTo>
                    <a:lnTo>
                      <a:pt x="326" y="743"/>
                    </a:lnTo>
                    <a:lnTo>
                      <a:pt x="332" y="726"/>
                    </a:lnTo>
                    <a:lnTo>
                      <a:pt x="338" y="707"/>
                    </a:lnTo>
                    <a:lnTo>
                      <a:pt x="342" y="698"/>
                    </a:lnTo>
                    <a:lnTo>
                      <a:pt x="347" y="690"/>
                    </a:lnTo>
                    <a:lnTo>
                      <a:pt x="352" y="681"/>
                    </a:lnTo>
                    <a:lnTo>
                      <a:pt x="357" y="673"/>
                    </a:lnTo>
                    <a:lnTo>
                      <a:pt x="362" y="663"/>
                    </a:lnTo>
                    <a:lnTo>
                      <a:pt x="367" y="655"/>
                    </a:lnTo>
                    <a:lnTo>
                      <a:pt x="372" y="646"/>
                    </a:lnTo>
                    <a:lnTo>
                      <a:pt x="377" y="637"/>
                    </a:lnTo>
                    <a:lnTo>
                      <a:pt x="395" y="606"/>
                    </a:lnTo>
                    <a:lnTo>
                      <a:pt x="415" y="570"/>
                    </a:lnTo>
                    <a:lnTo>
                      <a:pt x="435" y="530"/>
                    </a:lnTo>
                    <a:lnTo>
                      <a:pt x="454" y="483"/>
                    </a:lnTo>
                    <a:lnTo>
                      <a:pt x="471" y="430"/>
                    </a:lnTo>
                    <a:lnTo>
                      <a:pt x="486" y="370"/>
                    </a:lnTo>
                    <a:lnTo>
                      <a:pt x="499" y="303"/>
                    </a:lnTo>
                    <a:lnTo>
                      <a:pt x="507" y="229"/>
                    </a:lnTo>
                    <a:lnTo>
                      <a:pt x="512" y="203"/>
                    </a:lnTo>
                    <a:lnTo>
                      <a:pt x="511" y="177"/>
                    </a:lnTo>
                    <a:lnTo>
                      <a:pt x="506" y="153"/>
                    </a:lnTo>
                    <a:lnTo>
                      <a:pt x="497" y="130"/>
                    </a:lnTo>
                    <a:lnTo>
                      <a:pt x="485" y="109"/>
                    </a:lnTo>
                    <a:lnTo>
                      <a:pt x="469" y="90"/>
                    </a:lnTo>
                    <a:lnTo>
                      <a:pt x="451" y="72"/>
                    </a:lnTo>
                    <a:lnTo>
                      <a:pt x="430" y="56"/>
                    </a:lnTo>
                    <a:lnTo>
                      <a:pt x="407" y="42"/>
                    </a:lnTo>
                    <a:lnTo>
                      <a:pt x="383" y="30"/>
                    </a:lnTo>
                    <a:lnTo>
                      <a:pt x="356" y="19"/>
                    </a:lnTo>
                    <a:lnTo>
                      <a:pt x="330" y="11"/>
                    </a:lnTo>
                    <a:lnTo>
                      <a:pt x="302" y="6"/>
                    </a:lnTo>
                    <a:lnTo>
                      <a:pt x="274" y="1"/>
                    </a:lnTo>
                    <a:lnTo>
                      <a:pt x="247" y="0"/>
                    </a:lnTo>
                    <a:lnTo>
                      <a:pt x="220" y="0"/>
                    </a:lnTo>
                    <a:close/>
                  </a:path>
                </a:pathLst>
              </a:custGeom>
              <a:solidFill>
                <a:srgbClr val="FFE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7" name="Freeform 76">
                <a:extLst>
                  <a:ext uri="{FF2B5EF4-FFF2-40B4-BE49-F238E27FC236}">
                    <a16:creationId xmlns:a16="http://schemas.microsoft.com/office/drawing/2014/main" id="{06D5E875-4CC0-41AF-2059-158444FFAF68}"/>
                  </a:ext>
                </a:extLst>
              </p:cNvPr>
              <p:cNvSpPr>
                <a:spLocks/>
              </p:cNvSpPr>
              <p:nvPr/>
            </p:nvSpPr>
            <p:spPr bwMode="auto">
              <a:xfrm>
                <a:off x="417" y="4763"/>
                <a:ext cx="234" cy="482"/>
              </a:xfrm>
              <a:custGeom>
                <a:avLst/>
                <a:gdLst>
                  <a:gd name="T0" fmla="*/ 0 w 469"/>
                  <a:gd name="T1" fmla="*/ 1 h 964"/>
                  <a:gd name="T2" fmla="*/ 0 w 469"/>
                  <a:gd name="T3" fmla="*/ 1 h 964"/>
                  <a:gd name="T4" fmla="*/ 0 w 469"/>
                  <a:gd name="T5" fmla="*/ 1 h 964"/>
                  <a:gd name="T6" fmla="*/ 0 w 469"/>
                  <a:gd name="T7" fmla="*/ 1 h 964"/>
                  <a:gd name="T8" fmla="*/ 0 w 469"/>
                  <a:gd name="T9" fmla="*/ 1 h 964"/>
                  <a:gd name="T10" fmla="*/ 0 w 469"/>
                  <a:gd name="T11" fmla="*/ 1 h 964"/>
                  <a:gd name="T12" fmla="*/ 0 w 469"/>
                  <a:gd name="T13" fmla="*/ 1 h 964"/>
                  <a:gd name="T14" fmla="*/ 0 w 469"/>
                  <a:gd name="T15" fmla="*/ 1 h 964"/>
                  <a:gd name="T16" fmla="*/ 0 w 469"/>
                  <a:gd name="T17" fmla="*/ 1 h 964"/>
                  <a:gd name="T18" fmla="*/ 0 w 469"/>
                  <a:gd name="T19" fmla="*/ 1 h 964"/>
                  <a:gd name="T20" fmla="*/ 0 w 469"/>
                  <a:gd name="T21" fmla="*/ 1 h 964"/>
                  <a:gd name="T22" fmla="*/ 0 w 469"/>
                  <a:gd name="T23" fmla="*/ 1 h 964"/>
                  <a:gd name="T24" fmla="*/ 0 w 469"/>
                  <a:gd name="T25" fmla="*/ 1 h 964"/>
                  <a:gd name="T26" fmla="*/ 0 w 469"/>
                  <a:gd name="T27" fmla="*/ 1 h 964"/>
                  <a:gd name="T28" fmla="*/ 0 w 469"/>
                  <a:gd name="T29" fmla="*/ 1 h 964"/>
                  <a:gd name="T30" fmla="*/ 0 w 469"/>
                  <a:gd name="T31" fmla="*/ 1 h 964"/>
                  <a:gd name="T32" fmla="*/ 0 w 469"/>
                  <a:gd name="T33" fmla="*/ 1 h 964"/>
                  <a:gd name="T34" fmla="*/ 0 w 469"/>
                  <a:gd name="T35" fmla="*/ 1 h 964"/>
                  <a:gd name="T36" fmla="*/ 0 w 469"/>
                  <a:gd name="T37" fmla="*/ 1 h 964"/>
                  <a:gd name="T38" fmla="*/ 0 w 469"/>
                  <a:gd name="T39" fmla="*/ 1 h 964"/>
                  <a:gd name="T40" fmla="*/ 0 w 469"/>
                  <a:gd name="T41" fmla="*/ 1 h 964"/>
                  <a:gd name="T42" fmla="*/ 0 w 469"/>
                  <a:gd name="T43" fmla="*/ 1 h 964"/>
                  <a:gd name="T44" fmla="*/ 0 w 469"/>
                  <a:gd name="T45" fmla="*/ 1 h 964"/>
                  <a:gd name="T46" fmla="*/ 0 w 469"/>
                  <a:gd name="T47" fmla="*/ 1 h 964"/>
                  <a:gd name="T48" fmla="*/ 0 w 469"/>
                  <a:gd name="T49" fmla="*/ 1 h 964"/>
                  <a:gd name="T50" fmla="*/ 0 w 469"/>
                  <a:gd name="T51" fmla="*/ 1 h 964"/>
                  <a:gd name="T52" fmla="*/ 0 w 469"/>
                  <a:gd name="T53" fmla="*/ 1 h 964"/>
                  <a:gd name="T54" fmla="*/ 0 w 469"/>
                  <a:gd name="T55" fmla="*/ 1 h 964"/>
                  <a:gd name="T56" fmla="*/ 0 w 469"/>
                  <a:gd name="T57" fmla="*/ 1 h 964"/>
                  <a:gd name="T58" fmla="*/ 0 w 469"/>
                  <a:gd name="T59" fmla="*/ 1 h 964"/>
                  <a:gd name="T60" fmla="*/ 0 w 469"/>
                  <a:gd name="T61" fmla="*/ 1 h 964"/>
                  <a:gd name="T62" fmla="*/ 0 w 469"/>
                  <a:gd name="T63" fmla="*/ 1 h 964"/>
                  <a:gd name="T64" fmla="*/ 0 w 469"/>
                  <a:gd name="T65" fmla="*/ 1 h 964"/>
                  <a:gd name="T66" fmla="*/ 0 w 469"/>
                  <a:gd name="T67" fmla="*/ 1 h 964"/>
                  <a:gd name="T68" fmla="*/ 0 w 469"/>
                  <a:gd name="T69" fmla="*/ 1 h 964"/>
                  <a:gd name="T70" fmla="*/ 0 w 469"/>
                  <a:gd name="T71" fmla="*/ 1 h 964"/>
                  <a:gd name="T72" fmla="*/ 0 w 469"/>
                  <a:gd name="T73" fmla="*/ 1 h 964"/>
                  <a:gd name="T74" fmla="*/ 0 w 469"/>
                  <a:gd name="T75" fmla="*/ 1 h 964"/>
                  <a:gd name="T76" fmla="*/ 0 w 469"/>
                  <a:gd name="T77" fmla="*/ 1 h 964"/>
                  <a:gd name="T78" fmla="*/ 0 w 469"/>
                  <a:gd name="T79" fmla="*/ 1 h 964"/>
                  <a:gd name="T80" fmla="*/ 0 w 469"/>
                  <a:gd name="T81" fmla="*/ 1 h 964"/>
                  <a:gd name="T82" fmla="*/ 0 w 469"/>
                  <a:gd name="T83" fmla="*/ 0 h 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964"/>
                  <a:gd name="T128" fmla="*/ 469 w 469"/>
                  <a:gd name="T129" fmla="*/ 964 h 9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964">
                    <a:moveTo>
                      <a:pt x="211" y="0"/>
                    </a:moveTo>
                    <a:lnTo>
                      <a:pt x="171" y="10"/>
                    </a:lnTo>
                    <a:lnTo>
                      <a:pt x="135" y="21"/>
                    </a:lnTo>
                    <a:lnTo>
                      <a:pt x="104" y="35"/>
                    </a:lnTo>
                    <a:lnTo>
                      <a:pt x="76" y="51"/>
                    </a:lnTo>
                    <a:lnTo>
                      <a:pt x="52" y="70"/>
                    </a:lnTo>
                    <a:lnTo>
                      <a:pt x="33" y="90"/>
                    </a:lnTo>
                    <a:lnTo>
                      <a:pt x="19" y="112"/>
                    </a:lnTo>
                    <a:lnTo>
                      <a:pt x="8" y="135"/>
                    </a:lnTo>
                    <a:lnTo>
                      <a:pt x="2" y="161"/>
                    </a:lnTo>
                    <a:lnTo>
                      <a:pt x="0" y="186"/>
                    </a:lnTo>
                    <a:lnTo>
                      <a:pt x="4" y="211"/>
                    </a:lnTo>
                    <a:lnTo>
                      <a:pt x="10" y="238"/>
                    </a:lnTo>
                    <a:lnTo>
                      <a:pt x="22" y="265"/>
                    </a:lnTo>
                    <a:lnTo>
                      <a:pt x="38" y="292"/>
                    </a:lnTo>
                    <a:lnTo>
                      <a:pt x="58" y="318"/>
                    </a:lnTo>
                    <a:lnTo>
                      <a:pt x="83" y="345"/>
                    </a:lnTo>
                    <a:lnTo>
                      <a:pt x="89" y="420"/>
                    </a:lnTo>
                    <a:lnTo>
                      <a:pt x="93" y="494"/>
                    </a:lnTo>
                    <a:lnTo>
                      <a:pt x="99" y="568"/>
                    </a:lnTo>
                    <a:lnTo>
                      <a:pt x="104" y="643"/>
                    </a:lnTo>
                    <a:lnTo>
                      <a:pt x="105" y="661"/>
                    </a:lnTo>
                    <a:lnTo>
                      <a:pt x="106" y="677"/>
                    </a:lnTo>
                    <a:lnTo>
                      <a:pt x="107" y="694"/>
                    </a:lnTo>
                    <a:lnTo>
                      <a:pt x="108" y="711"/>
                    </a:lnTo>
                    <a:lnTo>
                      <a:pt x="104" y="759"/>
                    </a:lnTo>
                    <a:lnTo>
                      <a:pt x="100" y="805"/>
                    </a:lnTo>
                    <a:lnTo>
                      <a:pt x="97" y="852"/>
                    </a:lnTo>
                    <a:lnTo>
                      <a:pt x="93" y="898"/>
                    </a:lnTo>
                    <a:lnTo>
                      <a:pt x="99" y="911"/>
                    </a:lnTo>
                    <a:lnTo>
                      <a:pt x="104" y="923"/>
                    </a:lnTo>
                    <a:lnTo>
                      <a:pt x="110" y="936"/>
                    </a:lnTo>
                    <a:lnTo>
                      <a:pt x="114" y="949"/>
                    </a:lnTo>
                    <a:lnTo>
                      <a:pt x="128" y="951"/>
                    </a:lnTo>
                    <a:lnTo>
                      <a:pt x="143" y="953"/>
                    </a:lnTo>
                    <a:lnTo>
                      <a:pt x="157" y="954"/>
                    </a:lnTo>
                    <a:lnTo>
                      <a:pt x="172" y="957"/>
                    </a:lnTo>
                    <a:lnTo>
                      <a:pt x="186" y="958"/>
                    </a:lnTo>
                    <a:lnTo>
                      <a:pt x="199" y="960"/>
                    </a:lnTo>
                    <a:lnTo>
                      <a:pt x="214" y="961"/>
                    </a:lnTo>
                    <a:lnTo>
                      <a:pt x="228" y="964"/>
                    </a:lnTo>
                    <a:lnTo>
                      <a:pt x="235" y="954"/>
                    </a:lnTo>
                    <a:lnTo>
                      <a:pt x="242" y="945"/>
                    </a:lnTo>
                    <a:lnTo>
                      <a:pt x="249" y="936"/>
                    </a:lnTo>
                    <a:lnTo>
                      <a:pt x="256" y="927"/>
                    </a:lnTo>
                    <a:lnTo>
                      <a:pt x="262" y="886"/>
                    </a:lnTo>
                    <a:lnTo>
                      <a:pt x="269" y="847"/>
                    </a:lnTo>
                    <a:lnTo>
                      <a:pt x="274" y="807"/>
                    </a:lnTo>
                    <a:lnTo>
                      <a:pt x="280" y="768"/>
                    </a:lnTo>
                    <a:lnTo>
                      <a:pt x="286" y="749"/>
                    </a:lnTo>
                    <a:lnTo>
                      <a:pt x="292" y="732"/>
                    </a:lnTo>
                    <a:lnTo>
                      <a:pt x="297" y="714"/>
                    </a:lnTo>
                    <a:lnTo>
                      <a:pt x="303" y="696"/>
                    </a:lnTo>
                    <a:lnTo>
                      <a:pt x="308" y="687"/>
                    </a:lnTo>
                    <a:lnTo>
                      <a:pt x="312" y="678"/>
                    </a:lnTo>
                    <a:lnTo>
                      <a:pt x="317" y="670"/>
                    </a:lnTo>
                    <a:lnTo>
                      <a:pt x="321" y="661"/>
                    </a:lnTo>
                    <a:lnTo>
                      <a:pt x="325" y="653"/>
                    </a:lnTo>
                    <a:lnTo>
                      <a:pt x="330" y="643"/>
                    </a:lnTo>
                    <a:lnTo>
                      <a:pt x="334" y="635"/>
                    </a:lnTo>
                    <a:lnTo>
                      <a:pt x="339" y="626"/>
                    </a:lnTo>
                    <a:lnTo>
                      <a:pt x="355" y="596"/>
                    </a:lnTo>
                    <a:lnTo>
                      <a:pt x="372" y="560"/>
                    </a:lnTo>
                    <a:lnTo>
                      <a:pt x="391" y="519"/>
                    </a:lnTo>
                    <a:lnTo>
                      <a:pt x="408" y="472"/>
                    </a:lnTo>
                    <a:lnTo>
                      <a:pt x="424" y="420"/>
                    </a:lnTo>
                    <a:lnTo>
                      <a:pt x="439" y="360"/>
                    </a:lnTo>
                    <a:lnTo>
                      <a:pt x="452" y="294"/>
                    </a:lnTo>
                    <a:lnTo>
                      <a:pt x="461" y="222"/>
                    </a:lnTo>
                    <a:lnTo>
                      <a:pt x="468" y="197"/>
                    </a:lnTo>
                    <a:lnTo>
                      <a:pt x="469" y="173"/>
                    </a:lnTo>
                    <a:lnTo>
                      <a:pt x="467" y="151"/>
                    </a:lnTo>
                    <a:lnTo>
                      <a:pt x="461" y="130"/>
                    </a:lnTo>
                    <a:lnTo>
                      <a:pt x="451" y="110"/>
                    </a:lnTo>
                    <a:lnTo>
                      <a:pt x="438" y="91"/>
                    </a:lnTo>
                    <a:lnTo>
                      <a:pt x="422" y="74"/>
                    </a:lnTo>
                    <a:lnTo>
                      <a:pt x="403" y="58"/>
                    </a:lnTo>
                    <a:lnTo>
                      <a:pt x="384" y="44"/>
                    </a:lnTo>
                    <a:lnTo>
                      <a:pt x="361" y="32"/>
                    </a:lnTo>
                    <a:lnTo>
                      <a:pt x="338" y="21"/>
                    </a:lnTo>
                    <a:lnTo>
                      <a:pt x="312" y="13"/>
                    </a:lnTo>
                    <a:lnTo>
                      <a:pt x="287" y="6"/>
                    </a:lnTo>
                    <a:lnTo>
                      <a:pt x="262" y="3"/>
                    </a:lnTo>
                    <a:lnTo>
                      <a:pt x="236" y="0"/>
                    </a:lnTo>
                    <a:lnTo>
                      <a:pt x="211" y="0"/>
                    </a:lnTo>
                    <a:close/>
                  </a:path>
                </a:pathLst>
              </a:custGeom>
              <a:solidFill>
                <a:srgbClr val="FFE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8" name="Freeform 77">
                <a:extLst>
                  <a:ext uri="{FF2B5EF4-FFF2-40B4-BE49-F238E27FC236}">
                    <a16:creationId xmlns:a16="http://schemas.microsoft.com/office/drawing/2014/main" id="{A67DF14B-9C6E-32FE-5CBF-0E876C8A4BD6}"/>
                  </a:ext>
                </a:extLst>
              </p:cNvPr>
              <p:cNvSpPr>
                <a:spLocks/>
              </p:cNvSpPr>
              <p:nvPr/>
            </p:nvSpPr>
            <p:spPr bwMode="auto">
              <a:xfrm>
                <a:off x="428" y="4769"/>
                <a:ext cx="214" cy="475"/>
              </a:xfrm>
              <a:custGeom>
                <a:avLst/>
                <a:gdLst>
                  <a:gd name="T0" fmla="*/ 0 w 429"/>
                  <a:gd name="T1" fmla="*/ 0 h 951"/>
                  <a:gd name="T2" fmla="*/ 0 w 429"/>
                  <a:gd name="T3" fmla="*/ 0 h 951"/>
                  <a:gd name="T4" fmla="*/ 0 w 429"/>
                  <a:gd name="T5" fmla="*/ 0 h 951"/>
                  <a:gd name="T6" fmla="*/ 0 w 429"/>
                  <a:gd name="T7" fmla="*/ 0 h 951"/>
                  <a:gd name="T8" fmla="*/ 0 w 429"/>
                  <a:gd name="T9" fmla="*/ 0 h 951"/>
                  <a:gd name="T10" fmla="*/ 0 w 429"/>
                  <a:gd name="T11" fmla="*/ 0 h 951"/>
                  <a:gd name="T12" fmla="*/ 0 w 429"/>
                  <a:gd name="T13" fmla="*/ 0 h 951"/>
                  <a:gd name="T14" fmla="*/ 0 w 429"/>
                  <a:gd name="T15" fmla="*/ 0 h 951"/>
                  <a:gd name="T16" fmla="*/ 0 w 429"/>
                  <a:gd name="T17" fmla="*/ 0 h 951"/>
                  <a:gd name="T18" fmla="*/ 0 w 429"/>
                  <a:gd name="T19" fmla="*/ 0 h 951"/>
                  <a:gd name="T20" fmla="*/ 0 w 429"/>
                  <a:gd name="T21" fmla="*/ 0 h 951"/>
                  <a:gd name="T22" fmla="*/ 0 w 429"/>
                  <a:gd name="T23" fmla="*/ 0 h 951"/>
                  <a:gd name="T24" fmla="*/ 0 w 429"/>
                  <a:gd name="T25" fmla="*/ 0 h 951"/>
                  <a:gd name="T26" fmla="*/ 0 w 429"/>
                  <a:gd name="T27" fmla="*/ 0 h 951"/>
                  <a:gd name="T28" fmla="*/ 0 w 429"/>
                  <a:gd name="T29" fmla="*/ 0 h 951"/>
                  <a:gd name="T30" fmla="*/ 0 w 429"/>
                  <a:gd name="T31" fmla="*/ 0 h 951"/>
                  <a:gd name="T32" fmla="*/ 0 w 429"/>
                  <a:gd name="T33" fmla="*/ 0 h 951"/>
                  <a:gd name="T34" fmla="*/ 0 w 429"/>
                  <a:gd name="T35" fmla="*/ 0 h 951"/>
                  <a:gd name="T36" fmla="*/ 0 w 429"/>
                  <a:gd name="T37" fmla="*/ 0 h 951"/>
                  <a:gd name="T38" fmla="*/ 0 w 429"/>
                  <a:gd name="T39" fmla="*/ 0 h 951"/>
                  <a:gd name="T40" fmla="*/ 0 w 429"/>
                  <a:gd name="T41" fmla="*/ 0 h 951"/>
                  <a:gd name="T42" fmla="*/ 0 w 429"/>
                  <a:gd name="T43" fmla="*/ 0 h 951"/>
                  <a:gd name="T44" fmla="*/ 0 w 429"/>
                  <a:gd name="T45" fmla="*/ 0 h 951"/>
                  <a:gd name="T46" fmla="*/ 0 w 429"/>
                  <a:gd name="T47" fmla="*/ 0 h 951"/>
                  <a:gd name="T48" fmla="*/ 0 w 429"/>
                  <a:gd name="T49" fmla="*/ 0 h 951"/>
                  <a:gd name="T50" fmla="*/ 0 w 429"/>
                  <a:gd name="T51" fmla="*/ 0 h 951"/>
                  <a:gd name="T52" fmla="*/ 0 w 429"/>
                  <a:gd name="T53" fmla="*/ 0 h 951"/>
                  <a:gd name="T54" fmla="*/ 0 w 429"/>
                  <a:gd name="T55" fmla="*/ 0 h 951"/>
                  <a:gd name="T56" fmla="*/ 0 w 429"/>
                  <a:gd name="T57" fmla="*/ 0 h 951"/>
                  <a:gd name="T58" fmla="*/ 0 w 429"/>
                  <a:gd name="T59" fmla="*/ 0 h 951"/>
                  <a:gd name="T60" fmla="*/ 0 w 429"/>
                  <a:gd name="T61" fmla="*/ 0 h 951"/>
                  <a:gd name="T62" fmla="*/ 0 w 429"/>
                  <a:gd name="T63" fmla="*/ 0 h 951"/>
                  <a:gd name="T64" fmla="*/ 0 w 429"/>
                  <a:gd name="T65" fmla="*/ 0 h 951"/>
                  <a:gd name="T66" fmla="*/ 0 w 429"/>
                  <a:gd name="T67" fmla="*/ 0 h 951"/>
                  <a:gd name="T68" fmla="*/ 0 w 429"/>
                  <a:gd name="T69" fmla="*/ 0 h 951"/>
                  <a:gd name="T70" fmla="*/ 0 w 429"/>
                  <a:gd name="T71" fmla="*/ 0 h 951"/>
                  <a:gd name="T72" fmla="*/ 0 w 429"/>
                  <a:gd name="T73" fmla="*/ 0 h 951"/>
                  <a:gd name="T74" fmla="*/ 0 w 429"/>
                  <a:gd name="T75" fmla="*/ 0 h 951"/>
                  <a:gd name="T76" fmla="*/ 0 w 429"/>
                  <a:gd name="T77" fmla="*/ 0 h 951"/>
                  <a:gd name="T78" fmla="*/ 0 w 429"/>
                  <a:gd name="T79" fmla="*/ 0 h 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951"/>
                  <a:gd name="T122" fmla="*/ 429 w 429"/>
                  <a:gd name="T123" fmla="*/ 951 h 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951">
                    <a:moveTo>
                      <a:pt x="200" y="0"/>
                    </a:moveTo>
                    <a:lnTo>
                      <a:pt x="161" y="8"/>
                    </a:lnTo>
                    <a:lnTo>
                      <a:pt x="126" y="20"/>
                    </a:lnTo>
                    <a:lnTo>
                      <a:pt x="94" y="32"/>
                    </a:lnTo>
                    <a:lnTo>
                      <a:pt x="68" y="48"/>
                    </a:lnTo>
                    <a:lnTo>
                      <a:pt x="46" y="66"/>
                    </a:lnTo>
                    <a:lnTo>
                      <a:pt x="29" y="85"/>
                    </a:lnTo>
                    <a:lnTo>
                      <a:pt x="15" y="106"/>
                    </a:lnTo>
                    <a:lnTo>
                      <a:pt x="6" y="128"/>
                    </a:lnTo>
                    <a:lnTo>
                      <a:pt x="1" y="150"/>
                    </a:lnTo>
                    <a:lnTo>
                      <a:pt x="0" y="174"/>
                    </a:lnTo>
                    <a:lnTo>
                      <a:pt x="3" y="197"/>
                    </a:lnTo>
                    <a:lnTo>
                      <a:pt x="11" y="221"/>
                    </a:lnTo>
                    <a:lnTo>
                      <a:pt x="23" y="244"/>
                    </a:lnTo>
                    <a:lnTo>
                      <a:pt x="39" y="268"/>
                    </a:lnTo>
                    <a:lnTo>
                      <a:pt x="60" y="290"/>
                    </a:lnTo>
                    <a:lnTo>
                      <a:pt x="84" y="312"/>
                    </a:lnTo>
                    <a:lnTo>
                      <a:pt x="86" y="393"/>
                    </a:lnTo>
                    <a:lnTo>
                      <a:pt x="89" y="474"/>
                    </a:lnTo>
                    <a:lnTo>
                      <a:pt x="91" y="554"/>
                    </a:lnTo>
                    <a:lnTo>
                      <a:pt x="93" y="635"/>
                    </a:lnTo>
                    <a:lnTo>
                      <a:pt x="94" y="652"/>
                    </a:lnTo>
                    <a:lnTo>
                      <a:pt x="96" y="668"/>
                    </a:lnTo>
                    <a:lnTo>
                      <a:pt x="96" y="686"/>
                    </a:lnTo>
                    <a:lnTo>
                      <a:pt x="97" y="703"/>
                    </a:lnTo>
                    <a:lnTo>
                      <a:pt x="92" y="749"/>
                    </a:lnTo>
                    <a:lnTo>
                      <a:pt x="89" y="795"/>
                    </a:lnTo>
                    <a:lnTo>
                      <a:pt x="85" y="842"/>
                    </a:lnTo>
                    <a:lnTo>
                      <a:pt x="81" y="888"/>
                    </a:lnTo>
                    <a:lnTo>
                      <a:pt x="85" y="901"/>
                    </a:lnTo>
                    <a:lnTo>
                      <a:pt x="90" y="913"/>
                    </a:lnTo>
                    <a:lnTo>
                      <a:pt x="93" y="925"/>
                    </a:lnTo>
                    <a:lnTo>
                      <a:pt x="98" y="938"/>
                    </a:lnTo>
                    <a:lnTo>
                      <a:pt x="111" y="939"/>
                    </a:lnTo>
                    <a:lnTo>
                      <a:pt x="123" y="941"/>
                    </a:lnTo>
                    <a:lnTo>
                      <a:pt x="136" y="942"/>
                    </a:lnTo>
                    <a:lnTo>
                      <a:pt x="149" y="944"/>
                    </a:lnTo>
                    <a:lnTo>
                      <a:pt x="161" y="946"/>
                    </a:lnTo>
                    <a:lnTo>
                      <a:pt x="174" y="947"/>
                    </a:lnTo>
                    <a:lnTo>
                      <a:pt x="187" y="949"/>
                    </a:lnTo>
                    <a:lnTo>
                      <a:pt x="199" y="951"/>
                    </a:lnTo>
                    <a:lnTo>
                      <a:pt x="205" y="941"/>
                    </a:lnTo>
                    <a:lnTo>
                      <a:pt x="212" y="932"/>
                    </a:lnTo>
                    <a:lnTo>
                      <a:pt x="218" y="923"/>
                    </a:lnTo>
                    <a:lnTo>
                      <a:pt x="223" y="914"/>
                    </a:lnTo>
                    <a:lnTo>
                      <a:pt x="229" y="874"/>
                    </a:lnTo>
                    <a:lnTo>
                      <a:pt x="236" y="834"/>
                    </a:lnTo>
                    <a:lnTo>
                      <a:pt x="242" y="795"/>
                    </a:lnTo>
                    <a:lnTo>
                      <a:pt x="248" y="756"/>
                    </a:lnTo>
                    <a:lnTo>
                      <a:pt x="253" y="737"/>
                    </a:lnTo>
                    <a:lnTo>
                      <a:pt x="258" y="720"/>
                    </a:lnTo>
                    <a:lnTo>
                      <a:pt x="264" y="703"/>
                    </a:lnTo>
                    <a:lnTo>
                      <a:pt x="268" y="684"/>
                    </a:lnTo>
                    <a:lnTo>
                      <a:pt x="276" y="667"/>
                    </a:lnTo>
                    <a:lnTo>
                      <a:pt x="286" y="650"/>
                    </a:lnTo>
                    <a:lnTo>
                      <a:pt x="294" y="633"/>
                    </a:lnTo>
                    <a:lnTo>
                      <a:pt x="302" y="615"/>
                    </a:lnTo>
                    <a:lnTo>
                      <a:pt x="316" y="585"/>
                    </a:lnTo>
                    <a:lnTo>
                      <a:pt x="331" y="550"/>
                    </a:lnTo>
                    <a:lnTo>
                      <a:pt x="347" y="508"/>
                    </a:lnTo>
                    <a:lnTo>
                      <a:pt x="362" y="462"/>
                    </a:lnTo>
                    <a:lnTo>
                      <a:pt x="377" y="410"/>
                    </a:lnTo>
                    <a:lnTo>
                      <a:pt x="391" y="351"/>
                    </a:lnTo>
                    <a:lnTo>
                      <a:pt x="403" y="286"/>
                    </a:lnTo>
                    <a:lnTo>
                      <a:pt x="414" y="213"/>
                    </a:lnTo>
                    <a:lnTo>
                      <a:pt x="423" y="191"/>
                    </a:lnTo>
                    <a:lnTo>
                      <a:pt x="427" y="171"/>
                    </a:lnTo>
                    <a:lnTo>
                      <a:pt x="429" y="150"/>
                    </a:lnTo>
                    <a:lnTo>
                      <a:pt x="424" y="129"/>
                    </a:lnTo>
                    <a:lnTo>
                      <a:pt x="417" y="111"/>
                    </a:lnTo>
                    <a:lnTo>
                      <a:pt x="407" y="93"/>
                    </a:lnTo>
                    <a:lnTo>
                      <a:pt x="393" y="76"/>
                    </a:lnTo>
                    <a:lnTo>
                      <a:pt x="378" y="61"/>
                    </a:lnTo>
                    <a:lnTo>
                      <a:pt x="359" y="47"/>
                    </a:lnTo>
                    <a:lnTo>
                      <a:pt x="339" y="35"/>
                    </a:lnTo>
                    <a:lnTo>
                      <a:pt x="318" y="24"/>
                    </a:lnTo>
                    <a:lnTo>
                      <a:pt x="295" y="15"/>
                    </a:lnTo>
                    <a:lnTo>
                      <a:pt x="272" y="8"/>
                    </a:lnTo>
                    <a:lnTo>
                      <a:pt x="248" y="3"/>
                    </a:lnTo>
                    <a:lnTo>
                      <a:pt x="223" y="0"/>
                    </a:lnTo>
                    <a:lnTo>
                      <a:pt x="200" y="0"/>
                    </a:lnTo>
                    <a:close/>
                  </a:path>
                </a:pathLst>
              </a:custGeom>
              <a:solidFill>
                <a:srgbClr val="FFED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79" name="Freeform 78">
                <a:extLst>
                  <a:ext uri="{FF2B5EF4-FFF2-40B4-BE49-F238E27FC236}">
                    <a16:creationId xmlns:a16="http://schemas.microsoft.com/office/drawing/2014/main" id="{73FA96E0-FD13-7505-395E-8E709D88F08E}"/>
                  </a:ext>
                </a:extLst>
              </p:cNvPr>
              <p:cNvSpPr>
                <a:spLocks/>
              </p:cNvSpPr>
              <p:nvPr/>
            </p:nvSpPr>
            <p:spPr bwMode="auto">
              <a:xfrm>
                <a:off x="439" y="4775"/>
                <a:ext cx="195" cy="469"/>
              </a:xfrm>
              <a:custGeom>
                <a:avLst/>
                <a:gdLst>
                  <a:gd name="T0" fmla="*/ 1 w 389"/>
                  <a:gd name="T1" fmla="*/ 1 h 936"/>
                  <a:gd name="T2" fmla="*/ 1 w 389"/>
                  <a:gd name="T3" fmla="*/ 1 h 936"/>
                  <a:gd name="T4" fmla="*/ 1 w 389"/>
                  <a:gd name="T5" fmla="*/ 1 h 936"/>
                  <a:gd name="T6" fmla="*/ 1 w 389"/>
                  <a:gd name="T7" fmla="*/ 1 h 936"/>
                  <a:gd name="T8" fmla="*/ 0 w 389"/>
                  <a:gd name="T9" fmla="*/ 1 h 936"/>
                  <a:gd name="T10" fmla="*/ 1 w 389"/>
                  <a:gd name="T11" fmla="*/ 1 h 936"/>
                  <a:gd name="T12" fmla="*/ 1 w 389"/>
                  <a:gd name="T13" fmla="*/ 1 h 936"/>
                  <a:gd name="T14" fmla="*/ 1 w 389"/>
                  <a:gd name="T15" fmla="*/ 1 h 936"/>
                  <a:gd name="T16" fmla="*/ 1 w 389"/>
                  <a:gd name="T17" fmla="*/ 1 h 936"/>
                  <a:gd name="T18" fmla="*/ 1 w 389"/>
                  <a:gd name="T19" fmla="*/ 1 h 936"/>
                  <a:gd name="T20" fmla="*/ 1 w 389"/>
                  <a:gd name="T21" fmla="*/ 1 h 936"/>
                  <a:gd name="T22" fmla="*/ 1 w 389"/>
                  <a:gd name="T23" fmla="*/ 1 h 936"/>
                  <a:gd name="T24" fmla="*/ 1 w 389"/>
                  <a:gd name="T25" fmla="*/ 1 h 936"/>
                  <a:gd name="T26" fmla="*/ 1 w 389"/>
                  <a:gd name="T27" fmla="*/ 1 h 936"/>
                  <a:gd name="T28" fmla="*/ 1 w 389"/>
                  <a:gd name="T29" fmla="*/ 1 h 936"/>
                  <a:gd name="T30" fmla="*/ 1 w 389"/>
                  <a:gd name="T31" fmla="*/ 1 h 936"/>
                  <a:gd name="T32" fmla="*/ 1 w 389"/>
                  <a:gd name="T33" fmla="*/ 1 h 936"/>
                  <a:gd name="T34" fmla="*/ 1 w 389"/>
                  <a:gd name="T35" fmla="*/ 1 h 936"/>
                  <a:gd name="T36" fmla="*/ 1 w 389"/>
                  <a:gd name="T37" fmla="*/ 1 h 936"/>
                  <a:gd name="T38" fmla="*/ 1 w 389"/>
                  <a:gd name="T39" fmla="*/ 1 h 936"/>
                  <a:gd name="T40" fmla="*/ 1 w 389"/>
                  <a:gd name="T41" fmla="*/ 1 h 936"/>
                  <a:gd name="T42" fmla="*/ 1 w 389"/>
                  <a:gd name="T43" fmla="*/ 1 h 936"/>
                  <a:gd name="T44" fmla="*/ 1 w 389"/>
                  <a:gd name="T45" fmla="*/ 1 h 936"/>
                  <a:gd name="T46" fmla="*/ 1 w 389"/>
                  <a:gd name="T47" fmla="*/ 1 h 936"/>
                  <a:gd name="T48" fmla="*/ 1 w 389"/>
                  <a:gd name="T49" fmla="*/ 1 h 936"/>
                  <a:gd name="T50" fmla="*/ 1 w 389"/>
                  <a:gd name="T51" fmla="*/ 1 h 936"/>
                  <a:gd name="T52" fmla="*/ 1 w 389"/>
                  <a:gd name="T53" fmla="*/ 1 h 936"/>
                  <a:gd name="T54" fmla="*/ 1 w 389"/>
                  <a:gd name="T55" fmla="*/ 1 h 936"/>
                  <a:gd name="T56" fmla="*/ 1 w 389"/>
                  <a:gd name="T57" fmla="*/ 1 h 936"/>
                  <a:gd name="T58" fmla="*/ 1 w 389"/>
                  <a:gd name="T59" fmla="*/ 1 h 936"/>
                  <a:gd name="T60" fmla="*/ 1 w 389"/>
                  <a:gd name="T61" fmla="*/ 1 h 936"/>
                  <a:gd name="T62" fmla="*/ 1 w 389"/>
                  <a:gd name="T63" fmla="*/ 1 h 936"/>
                  <a:gd name="T64" fmla="*/ 1 w 389"/>
                  <a:gd name="T65" fmla="*/ 1 h 936"/>
                  <a:gd name="T66" fmla="*/ 1 w 389"/>
                  <a:gd name="T67" fmla="*/ 1 h 936"/>
                  <a:gd name="T68" fmla="*/ 1 w 389"/>
                  <a:gd name="T69" fmla="*/ 1 h 936"/>
                  <a:gd name="T70" fmla="*/ 1 w 389"/>
                  <a:gd name="T71" fmla="*/ 1 h 936"/>
                  <a:gd name="T72" fmla="*/ 1 w 389"/>
                  <a:gd name="T73" fmla="*/ 1 h 936"/>
                  <a:gd name="T74" fmla="*/ 1 w 389"/>
                  <a:gd name="T75" fmla="*/ 1 h 936"/>
                  <a:gd name="T76" fmla="*/ 1 w 389"/>
                  <a:gd name="T77" fmla="*/ 1 h 936"/>
                  <a:gd name="T78" fmla="*/ 1 w 389"/>
                  <a:gd name="T79" fmla="*/ 1 h 9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9"/>
                  <a:gd name="T121" fmla="*/ 0 h 936"/>
                  <a:gd name="T122" fmla="*/ 389 w 389"/>
                  <a:gd name="T123" fmla="*/ 936 h 9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9" h="936">
                    <a:moveTo>
                      <a:pt x="191" y="0"/>
                    </a:moveTo>
                    <a:lnTo>
                      <a:pt x="152" y="8"/>
                    </a:lnTo>
                    <a:lnTo>
                      <a:pt x="117" y="17"/>
                    </a:lnTo>
                    <a:lnTo>
                      <a:pt x="87" y="30"/>
                    </a:lnTo>
                    <a:lnTo>
                      <a:pt x="61" y="45"/>
                    </a:lnTo>
                    <a:lnTo>
                      <a:pt x="40" y="61"/>
                    </a:lnTo>
                    <a:lnTo>
                      <a:pt x="24" y="79"/>
                    </a:lnTo>
                    <a:lnTo>
                      <a:pt x="11" y="99"/>
                    </a:lnTo>
                    <a:lnTo>
                      <a:pt x="3" y="118"/>
                    </a:lnTo>
                    <a:lnTo>
                      <a:pt x="0" y="139"/>
                    </a:lnTo>
                    <a:lnTo>
                      <a:pt x="0" y="161"/>
                    </a:lnTo>
                    <a:lnTo>
                      <a:pt x="4" y="182"/>
                    </a:lnTo>
                    <a:lnTo>
                      <a:pt x="13" y="202"/>
                    </a:lnTo>
                    <a:lnTo>
                      <a:pt x="25" y="223"/>
                    </a:lnTo>
                    <a:lnTo>
                      <a:pt x="42" y="243"/>
                    </a:lnTo>
                    <a:lnTo>
                      <a:pt x="62" y="261"/>
                    </a:lnTo>
                    <a:lnTo>
                      <a:pt x="86" y="278"/>
                    </a:lnTo>
                    <a:lnTo>
                      <a:pt x="85" y="366"/>
                    </a:lnTo>
                    <a:lnTo>
                      <a:pt x="85" y="452"/>
                    </a:lnTo>
                    <a:lnTo>
                      <a:pt x="85" y="539"/>
                    </a:lnTo>
                    <a:lnTo>
                      <a:pt x="84" y="626"/>
                    </a:lnTo>
                    <a:lnTo>
                      <a:pt x="84" y="643"/>
                    </a:lnTo>
                    <a:lnTo>
                      <a:pt x="85" y="660"/>
                    </a:lnTo>
                    <a:lnTo>
                      <a:pt x="85" y="676"/>
                    </a:lnTo>
                    <a:lnTo>
                      <a:pt x="85" y="693"/>
                    </a:lnTo>
                    <a:lnTo>
                      <a:pt x="82" y="739"/>
                    </a:lnTo>
                    <a:lnTo>
                      <a:pt x="77" y="784"/>
                    </a:lnTo>
                    <a:lnTo>
                      <a:pt x="74" y="830"/>
                    </a:lnTo>
                    <a:lnTo>
                      <a:pt x="69" y="876"/>
                    </a:lnTo>
                    <a:lnTo>
                      <a:pt x="72" y="888"/>
                    </a:lnTo>
                    <a:lnTo>
                      <a:pt x="76" y="901"/>
                    </a:lnTo>
                    <a:lnTo>
                      <a:pt x="79" y="912"/>
                    </a:lnTo>
                    <a:lnTo>
                      <a:pt x="83" y="925"/>
                    </a:lnTo>
                    <a:lnTo>
                      <a:pt x="93" y="926"/>
                    </a:lnTo>
                    <a:lnTo>
                      <a:pt x="105" y="928"/>
                    </a:lnTo>
                    <a:lnTo>
                      <a:pt x="115" y="929"/>
                    </a:lnTo>
                    <a:lnTo>
                      <a:pt x="127" y="931"/>
                    </a:lnTo>
                    <a:lnTo>
                      <a:pt x="138" y="933"/>
                    </a:lnTo>
                    <a:lnTo>
                      <a:pt x="148" y="934"/>
                    </a:lnTo>
                    <a:lnTo>
                      <a:pt x="160" y="935"/>
                    </a:lnTo>
                    <a:lnTo>
                      <a:pt x="170" y="936"/>
                    </a:lnTo>
                    <a:lnTo>
                      <a:pt x="176" y="927"/>
                    </a:lnTo>
                    <a:lnTo>
                      <a:pt x="182" y="918"/>
                    </a:lnTo>
                    <a:lnTo>
                      <a:pt x="186" y="909"/>
                    </a:lnTo>
                    <a:lnTo>
                      <a:pt x="192" y="900"/>
                    </a:lnTo>
                    <a:lnTo>
                      <a:pt x="198" y="860"/>
                    </a:lnTo>
                    <a:lnTo>
                      <a:pt x="204" y="821"/>
                    </a:lnTo>
                    <a:lnTo>
                      <a:pt x="210" y="782"/>
                    </a:lnTo>
                    <a:lnTo>
                      <a:pt x="215" y="743"/>
                    </a:lnTo>
                    <a:lnTo>
                      <a:pt x="220" y="726"/>
                    </a:lnTo>
                    <a:lnTo>
                      <a:pt x="226" y="707"/>
                    </a:lnTo>
                    <a:lnTo>
                      <a:pt x="230" y="690"/>
                    </a:lnTo>
                    <a:lnTo>
                      <a:pt x="235" y="673"/>
                    </a:lnTo>
                    <a:lnTo>
                      <a:pt x="242" y="655"/>
                    </a:lnTo>
                    <a:lnTo>
                      <a:pt x="250" y="637"/>
                    </a:lnTo>
                    <a:lnTo>
                      <a:pt x="257" y="620"/>
                    </a:lnTo>
                    <a:lnTo>
                      <a:pt x="264" y="602"/>
                    </a:lnTo>
                    <a:lnTo>
                      <a:pt x="276" y="572"/>
                    </a:lnTo>
                    <a:lnTo>
                      <a:pt x="289" y="537"/>
                    </a:lnTo>
                    <a:lnTo>
                      <a:pt x="302" y="496"/>
                    </a:lnTo>
                    <a:lnTo>
                      <a:pt x="316" y="451"/>
                    </a:lnTo>
                    <a:lnTo>
                      <a:pt x="329" y="399"/>
                    </a:lnTo>
                    <a:lnTo>
                      <a:pt x="343" y="342"/>
                    </a:lnTo>
                    <a:lnTo>
                      <a:pt x="356" y="276"/>
                    </a:lnTo>
                    <a:lnTo>
                      <a:pt x="367" y="205"/>
                    </a:lnTo>
                    <a:lnTo>
                      <a:pt x="379" y="185"/>
                    </a:lnTo>
                    <a:lnTo>
                      <a:pt x="387" y="167"/>
                    </a:lnTo>
                    <a:lnTo>
                      <a:pt x="389" y="147"/>
                    </a:lnTo>
                    <a:lnTo>
                      <a:pt x="388" y="129"/>
                    </a:lnTo>
                    <a:lnTo>
                      <a:pt x="383" y="111"/>
                    </a:lnTo>
                    <a:lnTo>
                      <a:pt x="375" y="94"/>
                    </a:lnTo>
                    <a:lnTo>
                      <a:pt x="365" y="78"/>
                    </a:lnTo>
                    <a:lnTo>
                      <a:pt x="351" y="63"/>
                    </a:lnTo>
                    <a:lnTo>
                      <a:pt x="335" y="49"/>
                    </a:lnTo>
                    <a:lnTo>
                      <a:pt x="318" y="37"/>
                    </a:lnTo>
                    <a:lnTo>
                      <a:pt x="299" y="25"/>
                    </a:lnTo>
                    <a:lnTo>
                      <a:pt x="279" y="16"/>
                    </a:lnTo>
                    <a:lnTo>
                      <a:pt x="257" y="9"/>
                    </a:lnTo>
                    <a:lnTo>
                      <a:pt x="235" y="3"/>
                    </a:lnTo>
                    <a:lnTo>
                      <a:pt x="213" y="1"/>
                    </a:lnTo>
                    <a:lnTo>
                      <a:pt x="191" y="0"/>
                    </a:lnTo>
                    <a:close/>
                  </a:path>
                </a:pathLst>
              </a:custGeom>
              <a:solidFill>
                <a:srgbClr val="FF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0" name="Freeform 79">
                <a:extLst>
                  <a:ext uri="{FF2B5EF4-FFF2-40B4-BE49-F238E27FC236}">
                    <a16:creationId xmlns:a16="http://schemas.microsoft.com/office/drawing/2014/main" id="{AB428226-F325-BBC7-1796-5B3B7434EC2E}"/>
                  </a:ext>
                </a:extLst>
              </p:cNvPr>
              <p:cNvSpPr>
                <a:spLocks/>
              </p:cNvSpPr>
              <p:nvPr/>
            </p:nvSpPr>
            <p:spPr bwMode="auto">
              <a:xfrm>
                <a:off x="449" y="4782"/>
                <a:ext cx="177" cy="461"/>
              </a:xfrm>
              <a:custGeom>
                <a:avLst/>
                <a:gdLst>
                  <a:gd name="T0" fmla="*/ 1 w 352"/>
                  <a:gd name="T1" fmla="*/ 0 h 923"/>
                  <a:gd name="T2" fmla="*/ 1 w 352"/>
                  <a:gd name="T3" fmla="*/ 0 h 923"/>
                  <a:gd name="T4" fmla="*/ 1 w 352"/>
                  <a:gd name="T5" fmla="*/ 0 h 923"/>
                  <a:gd name="T6" fmla="*/ 1 w 352"/>
                  <a:gd name="T7" fmla="*/ 0 h 923"/>
                  <a:gd name="T8" fmla="*/ 0 w 352"/>
                  <a:gd name="T9" fmla="*/ 0 h 923"/>
                  <a:gd name="T10" fmla="*/ 1 w 352"/>
                  <a:gd name="T11" fmla="*/ 0 h 923"/>
                  <a:gd name="T12" fmla="*/ 1 w 352"/>
                  <a:gd name="T13" fmla="*/ 0 h 923"/>
                  <a:gd name="T14" fmla="*/ 1 w 352"/>
                  <a:gd name="T15" fmla="*/ 0 h 923"/>
                  <a:gd name="T16" fmla="*/ 1 w 352"/>
                  <a:gd name="T17" fmla="*/ 0 h 923"/>
                  <a:gd name="T18" fmla="*/ 1 w 352"/>
                  <a:gd name="T19" fmla="*/ 0 h 923"/>
                  <a:gd name="T20" fmla="*/ 1 w 352"/>
                  <a:gd name="T21" fmla="*/ 0 h 923"/>
                  <a:gd name="T22" fmla="*/ 1 w 352"/>
                  <a:gd name="T23" fmla="*/ 0 h 923"/>
                  <a:gd name="T24" fmla="*/ 1 w 352"/>
                  <a:gd name="T25" fmla="*/ 0 h 923"/>
                  <a:gd name="T26" fmla="*/ 1 w 352"/>
                  <a:gd name="T27" fmla="*/ 0 h 923"/>
                  <a:gd name="T28" fmla="*/ 1 w 352"/>
                  <a:gd name="T29" fmla="*/ 0 h 923"/>
                  <a:gd name="T30" fmla="*/ 1 w 352"/>
                  <a:gd name="T31" fmla="*/ 0 h 923"/>
                  <a:gd name="T32" fmla="*/ 1 w 352"/>
                  <a:gd name="T33" fmla="*/ 0 h 923"/>
                  <a:gd name="T34" fmla="*/ 1 w 352"/>
                  <a:gd name="T35" fmla="*/ 0 h 923"/>
                  <a:gd name="T36" fmla="*/ 1 w 352"/>
                  <a:gd name="T37" fmla="*/ 0 h 923"/>
                  <a:gd name="T38" fmla="*/ 1 w 352"/>
                  <a:gd name="T39" fmla="*/ 0 h 923"/>
                  <a:gd name="T40" fmla="*/ 1 w 352"/>
                  <a:gd name="T41" fmla="*/ 0 h 923"/>
                  <a:gd name="T42" fmla="*/ 1 w 352"/>
                  <a:gd name="T43" fmla="*/ 0 h 923"/>
                  <a:gd name="T44" fmla="*/ 1 w 352"/>
                  <a:gd name="T45" fmla="*/ 0 h 923"/>
                  <a:gd name="T46" fmla="*/ 1 w 352"/>
                  <a:gd name="T47" fmla="*/ 0 h 923"/>
                  <a:gd name="T48" fmla="*/ 1 w 352"/>
                  <a:gd name="T49" fmla="*/ 0 h 923"/>
                  <a:gd name="T50" fmla="*/ 1 w 352"/>
                  <a:gd name="T51" fmla="*/ 0 h 923"/>
                  <a:gd name="T52" fmla="*/ 1 w 352"/>
                  <a:gd name="T53" fmla="*/ 0 h 923"/>
                  <a:gd name="T54" fmla="*/ 1 w 352"/>
                  <a:gd name="T55" fmla="*/ 0 h 923"/>
                  <a:gd name="T56" fmla="*/ 1 w 352"/>
                  <a:gd name="T57" fmla="*/ 0 h 923"/>
                  <a:gd name="T58" fmla="*/ 1 w 352"/>
                  <a:gd name="T59" fmla="*/ 0 h 923"/>
                  <a:gd name="T60" fmla="*/ 1 w 352"/>
                  <a:gd name="T61" fmla="*/ 0 h 923"/>
                  <a:gd name="T62" fmla="*/ 1 w 352"/>
                  <a:gd name="T63" fmla="*/ 0 h 923"/>
                  <a:gd name="T64" fmla="*/ 1 w 352"/>
                  <a:gd name="T65" fmla="*/ 0 h 923"/>
                  <a:gd name="T66" fmla="*/ 1 w 352"/>
                  <a:gd name="T67" fmla="*/ 0 h 923"/>
                  <a:gd name="T68" fmla="*/ 1 w 352"/>
                  <a:gd name="T69" fmla="*/ 0 h 923"/>
                  <a:gd name="T70" fmla="*/ 1 w 352"/>
                  <a:gd name="T71" fmla="*/ 0 h 923"/>
                  <a:gd name="T72" fmla="*/ 1 w 352"/>
                  <a:gd name="T73" fmla="*/ 0 h 923"/>
                  <a:gd name="T74" fmla="*/ 1 w 352"/>
                  <a:gd name="T75" fmla="*/ 0 h 923"/>
                  <a:gd name="T76" fmla="*/ 1 w 352"/>
                  <a:gd name="T77" fmla="*/ 0 h 923"/>
                  <a:gd name="T78" fmla="*/ 1 w 352"/>
                  <a:gd name="T79" fmla="*/ 0 h 9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923"/>
                  <a:gd name="T122" fmla="*/ 352 w 352"/>
                  <a:gd name="T123" fmla="*/ 923 h 9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923">
                    <a:moveTo>
                      <a:pt x="183" y="0"/>
                    </a:moveTo>
                    <a:lnTo>
                      <a:pt x="144" y="7"/>
                    </a:lnTo>
                    <a:lnTo>
                      <a:pt x="109" y="16"/>
                    </a:lnTo>
                    <a:lnTo>
                      <a:pt x="80" y="28"/>
                    </a:lnTo>
                    <a:lnTo>
                      <a:pt x="55" y="42"/>
                    </a:lnTo>
                    <a:lnTo>
                      <a:pt x="35" y="58"/>
                    </a:lnTo>
                    <a:lnTo>
                      <a:pt x="20" y="74"/>
                    </a:lnTo>
                    <a:lnTo>
                      <a:pt x="9" y="93"/>
                    </a:lnTo>
                    <a:lnTo>
                      <a:pt x="2" y="111"/>
                    </a:lnTo>
                    <a:lnTo>
                      <a:pt x="0" y="129"/>
                    </a:lnTo>
                    <a:lnTo>
                      <a:pt x="1" y="149"/>
                    </a:lnTo>
                    <a:lnTo>
                      <a:pt x="7" y="167"/>
                    </a:lnTo>
                    <a:lnTo>
                      <a:pt x="16" y="186"/>
                    </a:lnTo>
                    <a:lnTo>
                      <a:pt x="28" y="203"/>
                    </a:lnTo>
                    <a:lnTo>
                      <a:pt x="45" y="219"/>
                    </a:lnTo>
                    <a:lnTo>
                      <a:pt x="65" y="233"/>
                    </a:lnTo>
                    <a:lnTo>
                      <a:pt x="88" y="246"/>
                    </a:lnTo>
                    <a:lnTo>
                      <a:pt x="85" y="339"/>
                    </a:lnTo>
                    <a:lnTo>
                      <a:pt x="81" y="432"/>
                    </a:lnTo>
                    <a:lnTo>
                      <a:pt x="78" y="526"/>
                    </a:lnTo>
                    <a:lnTo>
                      <a:pt x="76" y="618"/>
                    </a:lnTo>
                    <a:lnTo>
                      <a:pt x="76" y="634"/>
                    </a:lnTo>
                    <a:lnTo>
                      <a:pt x="76" y="650"/>
                    </a:lnTo>
                    <a:lnTo>
                      <a:pt x="76" y="667"/>
                    </a:lnTo>
                    <a:lnTo>
                      <a:pt x="76" y="684"/>
                    </a:lnTo>
                    <a:lnTo>
                      <a:pt x="71" y="730"/>
                    </a:lnTo>
                    <a:lnTo>
                      <a:pt x="66" y="775"/>
                    </a:lnTo>
                    <a:lnTo>
                      <a:pt x="62" y="821"/>
                    </a:lnTo>
                    <a:lnTo>
                      <a:pt x="57" y="867"/>
                    </a:lnTo>
                    <a:lnTo>
                      <a:pt x="61" y="878"/>
                    </a:lnTo>
                    <a:lnTo>
                      <a:pt x="63" y="890"/>
                    </a:lnTo>
                    <a:lnTo>
                      <a:pt x="66" y="902"/>
                    </a:lnTo>
                    <a:lnTo>
                      <a:pt x="69" y="914"/>
                    </a:lnTo>
                    <a:lnTo>
                      <a:pt x="78" y="915"/>
                    </a:lnTo>
                    <a:lnTo>
                      <a:pt x="87" y="916"/>
                    </a:lnTo>
                    <a:lnTo>
                      <a:pt x="96" y="917"/>
                    </a:lnTo>
                    <a:lnTo>
                      <a:pt x="106" y="919"/>
                    </a:lnTo>
                    <a:lnTo>
                      <a:pt x="115" y="920"/>
                    </a:lnTo>
                    <a:lnTo>
                      <a:pt x="124" y="921"/>
                    </a:lnTo>
                    <a:lnTo>
                      <a:pt x="133" y="922"/>
                    </a:lnTo>
                    <a:lnTo>
                      <a:pt x="142" y="923"/>
                    </a:lnTo>
                    <a:lnTo>
                      <a:pt x="147" y="914"/>
                    </a:lnTo>
                    <a:lnTo>
                      <a:pt x="152" y="905"/>
                    </a:lnTo>
                    <a:lnTo>
                      <a:pt x="156" y="896"/>
                    </a:lnTo>
                    <a:lnTo>
                      <a:pt x="161" y="886"/>
                    </a:lnTo>
                    <a:lnTo>
                      <a:pt x="167" y="847"/>
                    </a:lnTo>
                    <a:lnTo>
                      <a:pt x="172" y="808"/>
                    </a:lnTo>
                    <a:lnTo>
                      <a:pt x="178" y="770"/>
                    </a:lnTo>
                    <a:lnTo>
                      <a:pt x="184" y="731"/>
                    </a:lnTo>
                    <a:lnTo>
                      <a:pt x="189" y="714"/>
                    </a:lnTo>
                    <a:lnTo>
                      <a:pt x="193" y="695"/>
                    </a:lnTo>
                    <a:lnTo>
                      <a:pt x="197" y="678"/>
                    </a:lnTo>
                    <a:lnTo>
                      <a:pt x="201" y="661"/>
                    </a:lnTo>
                    <a:lnTo>
                      <a:pt x="208" y="643"/>
                    </a:lnTo>
                    <a:lnTo>
                      <a:pt x="215" y="626"/>
                    </a:lnTo>
                    <a:lnTo>
                      <a:pt x="221" y="609"/>
                    </a:lnTo>
                    <a:lnTo>
                      <a:pt x="228" y="591"/>
                    </a:lnTo>
                    <a:lnTo>
                      <a:pt x="238" y="561"/>
                    </a:lnTo>
                    <a:lnTo>
                      <a:pt x="248" y="526"/>
                    </a:lnTo>
                    <a:lnTo>
                      <a:pt x="259" y="487"/>
                    </a:lnTo>
                    <a:lnTo>
                      <a:pt x="271" y="440"/>
                    </a:lnTo>
                    <a:lnTo>
                      <a:pt x="283" y="390"/>
                    </a:lnTo>
                    <a:lnTo>
                      <a:pt x="296" y="332"/>
                    </a:lnTo>
                    <a:lnTo>
                      <a:pt x="308" y="268"/>
                    </a:lnTo>
                    <a:lnTo>
                      <a:pt x="321" y="196"/>
                    </a:lnTo>
                    <a:lnTo>
                      <a:pt x="336" y="180"/>
                    </a:lnTo>
                    <a:lnTo>
                      <a:pt x="345" y="163"/>
                    </a:lnTo>
                    <a:lnTo>
                      <a:pt x="351" y="146"/>
                    </a:lnTo>
                    <a:lnTo>
                      <a:pt x="352" y="128"/>
                    </a:lnTo>
                    <a:lnTo>
                      <a:pt x="350" y="112"/>
                    </a:lnTo>
                    <a:lnTo>
                      <a:pt x="345" y="96"/>
                    </a:lnTo>
                    <a:lnTo>
                      <a:pt x="337" y="80"/>
                    </a:lnTo>
                    <a:lnTo>
                      <a:pt x="326" y="65"/>
                    </a:lnTo>
                    <a:lnTo>
                      <a:pt x="313" y="51"/>
                    </a:lnTo>
                    <a:lnTo>
                      <a:pt x="297" y="38"/>
                    </a:lnTo>
                    <a:lnTo>
                      <a:pt x="281" y="28"/>
                    </a:lnTo>
                    <a:lnTo>
                      <a:pt x="262" y="18"/>
                    </a:lnTo>
                    <a:lnTo>
                      <a:pt x="243" y="11"/>
                    </a:lnTo>
                    <a:lnTo>
                      <a:pt x="223" y="5"/>
                    </a:lnTo>
                    <a:lnTo>
                      <a:pt x="204" y="1"/>
                    </a:lnTo>
                    <a:lnTo>
                      <a:pt x="183" y="0"/>
                    </a:lnTo>
                    <a:close/>
                  </a:path>
                </a:pathLst>
              </a:custGeom>
              <a:solidFill>
                <a:srgbClr val="FFF4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1" name="Freeform 80">
                <a:extLst>
                  <a:ext uri="{FF2B5EF4-FFF2-40B4-BE49-F238E27FC236}">
                    <a16:creationId xmlns:a16="http://schemas.microsoft.com/office/drawing/2014/main" id="{75A46E54-0175-17C7-4581-560846596D4D}"/>
                  </a:ext>
                </a:extLst>
              </p:cNvPr>
              <p:cNvSpPr>
                <a:spLocks/>
              </p:cNvSpPr>
              <p:nvPr/>
            </p:nvSpPr>
            <p:spPr bwMode="auto">
              <a:xfrm>
                <a:off x="460" y="4787"/>
                <a:ext cx="159" cy="456"/>
              </a:xfrm>
              <a:custGeom>
                <a:avLst/>
                <a:gdLst>
                  <a:gd name="T0" fmla="*/ 0 w 319"/>
                  <a:gd name="T1" fmla="*/ 1 h 910"/>
                  <a:gd name="T2" fmla="*/ 0 w 319"/>
                  <a:gd name="T3" fmla="*/ 1 h 910"/>
                  <a:gd name="T4" fmla="*/ 0 w 319"/>
                  <a:gd name="T5" fmla="*/ 1 h 910"/>
                  <a:gd name="T6" fmla="*/ 0 w 319"/>
                  <a:gd name="T7" fmla="*/ 1 h 910"/>
                  <a:gd name="T8" fmla="*/ 0 w 319"/>
                  <a:gd name="T9" fmla="*/ 1 h 910"/>
                  <a:gd name="T10" fmla="*/ 0 w 319"/>
                  <a:gd name="T11" fmla="*/ 1 h 910"/>
                  <a:gd name="T12" fmla="*/ 0 w 319"/>
                  <a:gd name="T13" fmla="*/ 1 h 910"/>
                  <a:gd name="T14" fmla="*/ 0 w 319"/>
                  <a:gd name="T15" fmla="*/ 1 h 910"/>
                  <a:gd name="T16" fmla="*/ 0 w 319"/>
                  <a:gd name="T17" fmla="*/ 1 h 910"/>
                  <a:gd name="T18" fmla="*/ 0 w 319"/>
                  <a:gd name="T19" fmla="*/ 1 h 910"/>
                  <a:gd name="T20" fmla="*/ 0 w 319"/>
                  <a:gd name="T21" fmla="*/ 1 h 910"/>
                  <a:gd name="T22" fmla="*/ 0 w 319"/>
                  <a:gd name="T23" fmla="*/ 1 h 910"/>
                  <a:gd name="T24" fmla="*/ 0 w 319"/>
                  <a:gd name="T25" fmla="*/ 1 h 910"/>
                  <a:gd name="T26" fmla="*/ 0 w 319"/>
                  <a:gd name="T27" fmla="*/ 1 h 910"/>
                  <a:gd name="T28" fmla="*/ 0 w 319"/>
                  <a:gd name="T29" fmla="*/ 1 h 910"/>
                  <a:gd name="T30" fmla="*/ 0 w 319"/>
                  <a:gd name="T31" fmla="*/ 1 h 910"/>
                  <a:gd name="T32" fmla="*/ 0 w 319"/>
                  <a:gd name="T33" fmla="*/ 1 h 910"/>
                  <a:gd name="T34" fmla="*/ 0 w 319"/>
                  <a:gd name="T35" fmla="*/ 1 h 910"/>
                  <a:gd name="T36" fmla="*/ 0 w 319"/>
                  <a:gd name="T37" fmla="*/ 1 h 910"/>
                  <a:gd name="T38" fmla="*/ 0 w 319"/>
                  <a:gd name="T39" fmla="*/ 1 h 910"/>
                  <a:gd name="T40" fmla="*/ 0 w 319"/>
                  <a:gd name="T41" fmla="*/ 1 h 910"/>
                  <a:gd name="T42" fmla="*/ 0 w 319"/>
                  <a:gd name="T43" fmla="*/ 1 h 910"/>
                  <a:gd name="T44" fmla="*/ 0 w 319"/>
                  <a:gd name="T45" fmla="*/ 1 h 910"/>
                  <a:gd name="T46" fmla="*/ 0 w 319"/>
                  <a:gd name="T47" fmla="*/ 1 h 910"/>
                  <a:gd name="T48" fmla="*/ 0 w 319"/>
                  <a:gd name="T49" fmla="*/ 1 h 910"/>
                  <a:gd name="T50" fmla="*/ 0 w 319"/>
                  <a:gd name="T51" fmla="*/ 1 h 910"/>
                  <a:gd name="T52" fmla="*/ 0 w 319"/>
                  <a:gd name="T53" fmla="*/ 1 h 910"/>
                  <a:gd name="T54" fmla="*/ 0 w 319"/>
                  <a:gd name="T55" fmla="*/ 1 h 910"/>
                  <a:gd name="T56" fmla="*/ 0 w 319"/>
                  <a:gd name="T57" fmla="*/ 1 h 910"/>
                  <a:gd name="T58" fmla="*/ 0 w 319"/>
                  <a:gd name="T59" fmla="*/ 1 h 910"/>
                  <a:gd name="T60" fmla="*/ 0 w 319"/>
                  <a:gd name="T61" fmla="*/ 1 h 910"/>
                  <a:gd name="T62" fmla="*/ 0 w 319"/>
                  <a:gd name="T63" fmla="*/ 1 h 910"/>
                  <a:gd name="T64" fmla="*/ 0 w 319"/>
                  <a:gd name="T65" fmla="*/ 1 h 910"/>
                  <a:gd name="T66" fmla="*/ 0 w 319"/>
                  <a:gd name="T67" fmla="*/ 1 h 910"/>
                  <a:gd name="T68" fmla="*/ 0 w 319"/>
                  <a:gd name="T69" fmla="*/ 1 h 910"/>
                  <a:gd name="T70" fmla="*/ 0 w 319"/>
                  <a:gd name="T71" fmla="*/ 1 h 910"/>
                  <a:gd name="T72" fmla="*/ 0 w 319"/>
                  <a:gd name="T73" fmla="*/ 1 h 910"/>
                  <a:gd name="T74" fmla="*/ 0 w 319"/>
                  <a:gd name="T75" fmla="*/ 1 h 910"/>
                  <a:gd name="T76" fmla="*/ 0 w 319"/>
                  <a:gd name="T77" fmla="*/ 1 h 910"/>
                  <a:gd name="T78" fmla="*/ 0 w 319"/>
                  <a:gd name="T79" fmla="*/ 1 h 9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9"/>
                  <a:gd name="T121" fmla="*/ 0 h 910"/>
                  <a:gd name="T122" fmla="*/ 319 w 319"/>
                  <a:gd name="T123" fmla="*/ 910 h 9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9" h="910">
                    <a:moveTo>
                      <a:pt x="175" y="0"/>
                    </a:moveTo>
                    <a:lnTo>
                      <a:pt x="136" y="6"/>
                    </a:lnTo>
                    <a:lnTo>
                      <a:pt x="103" y="15"/>
                    </a:lnTo>
                    <a:lnTo>
                      <a:pt x="74" y="26"/>
                    </a:lnTo>
                    <a:lnTo>
                      <a:pt x="50" y="39"/>
                    </a:lnTo>
                    <a:lnTo>
                      <a:pt x="31" y="53"/>
                    </a:lnTo>
                    <a:lnTo>
                      <a:pt x="18" y="69"/>
                    </a:lnTo>
                    <a:lnTo>
                      <a:pt x="7" y="85"/>
                    </a:lnTo>
                    <a:lnTo>
                      <a:pt x="1" y="102"/>
                    </a:lnTo>
                    <a:lnTo>
                      <a:pt x="0" y="120"/>
                    </a:lnTo>
                    <a:lnTo>
                      <a:pt x="3" y="137"/>
                    </a:lnTo>
                    <a:lnTo>
                      <a:pt x="10" y="153"/>
                    </a:lnTo>
                    <a:lnTo>
                      <a:pt x="19" y="169"/>
                    </a:lnTo>
                    <a:lnTo>
                      <a:pt x="33" y="183"/>
                    </a:lnTo>
                    <a:lnTo>
                      <a:pt x="50" y="196"/>
                    </a:lnTo>
                    <a:lnTo>
                      <a:pt x="69" y="206"/>
                    </a:lnTo>
                    <a:lnTo>
                      <a:pt x="92" y="214"/>
                    </a:lnTo>
                    <a:lnTo>
                      <a:pt x="87" y="313"/>
                    </a:lnTo>
                    <a:lnTo>
                      <a:pt x="80" y="412"/>
                    </a:lnTo>
                    <a:lnTo>
                      <a:pt x="73" y="511"/>
                    </a:lnTo>
                    <a:lnTo>
                      <a:pt x="67" y="611"/>
                    </a:lnTo>
                    <a:lnTo>
                      <a:pt x="67" y="627"/>
                    </a:lnTo>
                    <a:lnTo>
                      <a:pt x="67" y="643"/>
                    </a:lnTo>
                    <a:lnTo>
                      <a:pt x="66" y="659"/>
                    </a:lnTo>
                    <a:lnTo>
                      <a:pt x="66" y="675"/>
                    </a:lnTo>
                    <a:lnTo>
                      <a:pt x="61" y="720"/>
                    </a:lnTo>
                    <a:lnTo>
                      <a:pt x="57" y="765"/>
                    </a:lnTo>
                    <a:lnTo>
                      <a:pt x="52" y="811"/>
                    </a:lnTo>
                    <a:lnTo>
                      <a:pt x="48" y="856"/>
                    </a:lnTo>
                    <a:lnTo>
                      <a:pt x="50" y="867"/>
                    </a:lnTo>
                    <a:lnTo>
                      <a:pt x="52" y="879"/>
                    </a:lnTo>
                    <a:lnTo>
                      <a:pt x="53" y="892"/>
                    </a:lnTo>
                    <a:lnTo>
                      <a:pt x="56" y="903"/>
                    </a:lnTo>
                    <a:lnTo>
                      <a:pt x="63" y="904"/>
                    </a:lnTo>
                    <a:lnTo>
                      <a:pt x="71" y="904"/>
                    </a:lnTo>
                    <a:lnTo>
                      <a:pt x="78" y="905"/>
                    </a:lnTo>
                    <a:lnTo>
                      <a:pt x="86" y="907"/>
                    </a:lnTo>
                    <a:lnTo>
                      <a:pt x="92" y="908"/>
                    </a:lnTo>
                    <a:lnTo>
                      <a:pt x="101" y="908"/>
                    </a:lnTo>
                    <a:lnTo>
                      <a:pt x="107" y="909"/>
                    </a:lnTo>
                    <a:lnTo>
                      <a:pt x="116" y="910"/>
                    </a:lnTo>
                    <a:lnTo>
                      <a:pt x="119" y="901"/>
                    </a:lnTo>
                    <a:lnTo>
                      <a:pt x="124" y="892"/>
                    </a:lnTo>
                    <a:lnTo>
                      <a:pt x="127" y="882"/>
                    </a:lnTo>
                    <a:lnTo>
                      <a:pt x="132" y="873"/>
                    </a:lnTo>
                    <a:lnTo>
                      <a:pt x="137" y="834"/>
                    </a:lnTo>
                    <a:lnTo>
                      <a:pt x="143" y="796"/>
                    </a:lnTo>
                    <a:lnTo>
                      <a:pt x="148" y="758"/>
                    </a:lnTo>
                    <a:lnTo>
                      <a:pt x="154" y="719"/>
                    </a:lnTo>
                    <a:lnTo>
                      <a:pt x="158" y="702"/>
                    </a:lnTo>
                    <a:lnTo>
                      <a:pt x="162" y="684"/>
                    </a:lnTo>
                    <a:lnTo>
                      <a:pt x="165" y="667"/>
                    </a:lnTo>
                    <a:lnTo>
                      <a:pt x="170" y="650"/>
                    </a:lnTo>
                    <a:lnTo>
                      <a:pt x="175" y="632"/>
                    </a:lnTo>
                    <a:lnTo>
                      <a:pt x="181" y="615"/>
                    </a:lnTo>
                    <a:lnTo>
                      <a:pt x="187" y="598"/>
                    </a:lnTo>
                    <a:lnTo>
                      <a:pt x="193" y="581"/>
                    </a:lnTo>
                    <a:lnTo>
                      <a:pt x="201" y="551"/>
                    </a:lnTo>
                    <a:lnTo>
                      <a:pt x="209" y="516"/>
                    </a:lnTo>
                    <a:lnTo>
                      <a:pt x="218" y="476"/>
                    </a:lnTo>
                    <a:lnTo>
                      <a:pt x="227" y="431"/>
                    </a:lnTo>
                    <a:lnTo>
                      <a:pt x="238" y="380"/>
                    </a:lnTo>
                    <a:lnTo>
                      <a:pt x="250" y="324"/>
                    </a:lnTo>
                    <a:lnTo>
                      <a:pt x="263" y="259"/>
                    </a:lnTo>
                    <a:lnTo>
                      <a:pt x="277" y="189"/>
                    </a:lnTo>
                    <a:lnTo>
                      <a:pt x="294" y="175"/>
                    </a:lnTo>
                    <a:lnTo>
                      <a:pt x="307" y="160"/>
                    </a:lnTo>
                    <a:lnTo>
                      <a:pt x="315" y="144"/>
                    </a:lnTo>
                    <a:lnTo>
                      <a:pt x="318" y="129"/>
                    </a:lnTo>
                    <a:lnTo>
                      <a:pt x="319" y="113"/>
                    </a:lnTo>
                    <a:lnTo>
                      <a:pt x="316" y="98"/>
                    </a:lnTo>
                    <a:lnTo>
                      <a:pt x="310" y="82"/>
                    </a:lnTo>
                    <a:lnTo>
                      <a:pt x="302" y="68"/>
                    </a:lnTo>
                    <a:lnTo>
                      <a:pt x="291" y="54"/>
                    </a:lnTo>
                    <a:lnTo>
                      <a:pt x="278" y="41"/>
                    </a:lnTo>
                    <a:lnTo>
                      <a:pt x="263" y="30"/>
                    </a:lnTo>
                    <a:lnTo>
                      <a:pt x="247" y="19"/>
                    </a:lnTo>
                    <a:lnTo>
                      <a:pt x="230" y="11"/>
                    </a:lnTo>
                    <a:lnTo>
                      <a:pt x="212" y="6"/>
                    </a:lnTo>
                    <a:lnTo>
                      <a:pt x="194" y="1"/>
                    </a:lnTo>
                    <a:lnTo>
                      <a:pt x="175" y="0"/>
                    </a:lnTo>
                    <a:close/>
                  </a:path>
                </a:pathLst>
              </a:custGeom>
              <a:solidFill>
                <a:srgbClr val="FFF9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2" name="Freeform 81">
                <a:extLst>
                  <a:ext uri="{FF2B5EF4-FFF2-40B4-BE49-F238E27FC236}">
                    <a16:creationId xmlns:a16="http://schemas.microsoft.com/office/drawing/2014/main" id="{7A37B18F-D422-23C4-110C-85DDFBB2238C}"/>
                  </a:ext>
                </a:extLst>
              </p:cNvPr>
              <p:cNvSpPr>
                <a:spLocks/>
              </p:cNvSpPr>
              <p:nvPr/>
            </p:nvSpPr>
            <p:spPr bwMode="auto">
              <a:xfrm>
                <a:off x="470" y="4794"/>
                <a:ext cx="143" cy="448"/>
              </a:xfrm>
              <a:custGeom>
                <a:avLst/>
                <a:gdLst>
                  <a:gd name="T0" fmla="*/ 1 w 286"/>
                  <a:gd name="T1" fmla="*/ 0 h 896"/>
                  <a:gd name="T2" fmla="*/ 1 w 286"/>
                  <a:gd name="T3" fmla="*/ 1 h 896"/>
                  <a:gd name="T4" fmla="*/ 1 w 286"/>
                  <a:gd name="T5" fmla="*/ 1 h 896"/>
                  <a:gd name="T6" fmla="*/ 1 w 286"/>
                  <a:gd name="T7" fmla="*/ 1 h 896"/>
                  <a:gd name="T8" fmla="*/ 1 w 286"/>
                  <a:gd name="T9" fmla="*/ 1 h 896"/>
                  <a:gd name="T10" fmla="*/ 1 w 286"/>
                  <a:gd name="T11" fmla="*/ 1 h 896"/>
                  <a:gd name="T12" fmla="*/ 1 w 286"/>
                  <a:gd name="T13" fmla="*/ 1 h 896"/>
                  <a:gd name="T14" fmla="*/ 1 w 286"/>
                  <a:gd name="T15" fmla="*/ 1 h 896"/>
                  <a:gd name="T16" fmla="*/ 0 w 286"/>
                  <a:gd name="T17" fmla="*/ 1 h 896"/>
                  <a:gd name="T18" fmla="*/ 0 w 286"/>
                  <a:gd name="T19" fmla="*/ 1 h 896"/>
                  <a:gd name="T20" fmla="*/ 1 w 286"/>
                  <a:gd name="T21" fmla="*/ 1 h 896"/>
                  <a:gd name="T22" fmla="*/ 1 w 286"/>
                  <a:gd name="T23" fmla="*/ 1 h 896"/>
                  <a:gd name="T24" fmla="*/ 1 w 286"/>
                  <a:gd name="T25" fmla="*/ 1 h 896"/>
                  <a:gd name="T26" fmla="*/ 1 w 286"/>
                  <a:gd name="T27" fmla="*/ 1 h 896"/>
                  <a:gd name="T28" fmla="*/ 1 w 286"/>
                  <a:gd name="T29" fmla="*/ 1 h 896"/>
                  <a:gd name="T30" fmla="*/ 1 w 286"/>
                  <a:gd name="T31" fmla="*/ 1 h 896"/>
                  <a:gd name="T32" fmla="*/ 1 w 286"/>
                  <a:gd name="T33" fmla="*/ 1 h 896"/>
                  <a:gd name="T34" fmla="*/ 1 w 286"/>
                  <a:gd name="T35" fmla="*/ 1 h 896"/>
                  <a:gd name="T36" fmla="*/ 1 w 286"/>
                  <a:gd name="T37" fmla="*/ 1 h 896"/>
                  <a:gd name="T38" fmla="*/ 1 w 286"/>
                  <a:gd name="T39" fmla="*/ 1 h 896"/>
                  <a:gd name="T40" fmla="*/ 1 w 286"/>
                  <a:gd name="T41" fmla="*/ 1 h 896"/>
                  <a:gd name="T42" fmla="*/ 1 w 286"/>
                  <a:gd name="T43" fmla="*/ 1 h 896"/>
                  <a:gd name="T44" fmla="*/ 1 w 286"/>
                  <a:gd name="T45" fmla="*/ 1 h 896"/>
                  <a:gd name="T46" fmla="*/ 1 w 286"/>
                  <a:gd name="T47" fmla="*/ 1 h 896"/>
                  <a:gd name="T48" fmla="*/ 1 w 286"/>
                  <a:gd name="T49" fmla="*/ 1 h 896"/>
                  <a:gd name="T50" fmla="*/ 1 w 286"/>
                  <a:gd name="T51" fmla="*/ 1 h 896"/>
                  <a:gd name="T52" fmla="*/ 1 w 286"/>
                  <a:gd name="T53" fmla="*/ 1 h 896"/>
                  <a:gd name="T54" fmla="*/ 1 w 286"/>
                  <a:gd name="T55" fmla="*/ 1 h 896"/>
                  <a:gd name="T56" fmla="*/ 1 w 286"/>
                  <a:gd name="T57" fmla="*/ 1 h 896"/>
                  <a:gd name="T58" fmla="*/ 1 w 286"/>
                  <a:gd name="T59" fmla="*/ 1 h 896"/>
                  <a:gd name="T60" fmla="*/ 1 w 286"/>
                  <a:gd name="T61" fmla="*/ 1 h 896"/>
                  <a:gd name="T62" fmla="*/ 1 w 286"/>
                  <a:gd name="T63" fmla="*/ 1 h 896"/>
                  <a:gd name="T64" fmla="*/ 1 w 286"/>
                  <a:gd name="T65" fmla="*/ 1 h 896"/>
                  <a:gd name="T66" fmla="*/ 1 w 286"/>
                  <a:gd name="T67" fmla="*/ 1 h 896"/>
                  <a:gd name="T68" fmla="*/ 1 w 286"/>
                  <a:gd name="T69" fmla="*/ 1 h 896"/>
                  <a:gd name="T70" fmla="*/ 1 w 286"/>
                  <a:gd name="T71" fmla="*/ 1 h 896"/>
                  <a:gd name="T72" fmla="*/ 1 w 286"/>
                  <a:gd name="T73" fmla="*/ 1 h 896"/>
                  <a:gd name="T74" fmla="*/ 1 w 286"/>
                  <a:gd name="T75" fmla="*/ 1 h 896"/>
                  <a:gd name="T76" fmla="*/ 1 w 286"/>
                  <a:gd name="T77" fmla="*/ 1 h 896"/>
                  <a:gd name="T78" fmla="*/ 1 w 286"/>
                  <a:gd name="T79" fmla="*/ 1 h 896"/>
                  <a:gd name="T80" fmla="*/ 1 w 286"/>
                  <a:gd name="T81" fmla="*/ 1 h 896"/>
                  <a:gd name="T82" fmla="*/ 1 w 286"/>
                  <a:gd name="T83" fmla="*/ 0 h 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896"/>
                  <a:gd name="T128" fmla="*/ 286 w 286"/>
                  <a:gd name="T129" fmla="*/ 896 h 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896">
                    <a:moveTo>
                      <a:pt x="166" y="0"/>
                    </a:moveTo>
                    <a:lnTo>
                      <a:pt x="127" y="5"/>
                    </a:lnTo>
                    <a:lnTo>
                      <a:pt x="95" y="13"/>
                    </a:lnTo>
                    <a:lnTo>
                      <a:pt x="67" y="24"/>
                    </a:lnTo>
                    <a:lnTo>
                      <a:pt x="44" y="35"/>
                    </a:lnTo>
                    <a:lnTo>
                      <a:pt x="27" y="49"/>
                    </a:lnTo>
                    <a:lnTo>
                      <a:pt x="13" y="64"/>
                    </a:lnTo>
                    <a:lnTo>
                      <a:pt x="5" y="79"/>
                    </a:lnTo>
                    <a:lnTo>
                      <a:pt x="0" y="94"/>
                    </a:lnTo>
                    <a:lnTo>
                      <a:pt x="0" y="110"/>
                    </a:lnTo>
                    <a:lnTo>
                      <a:pt x="4" y="124"/>
                    </a:lnTo>
                    <a:lnTo>
                      <a:pt x="10" y="138"/>
                    </a:lnTo>
                    <a:lnTo>
                      <a:pt x="22" y="150"/>
                    </a:lnTo>
                    <a:lnTo>
                      <a:pt x="36" y="162"/>
                    </a:lnTo>
                    <a:lnTo>
                      <a:pt x="52" y="170"/>
                    </a:lnTo>
                    <a:lnTo>
                      <a:pt x="73" y="177"/>
                    </a:lnTo>
                    <a:lnTo>
                      <a:pt x="95" y="180"/>
                    </a:lnTo>
                    <a:lnTo>
                      <a:pt x="59" y="601"/>
                    </a:lnTo>
                    <a:lnTo>
                      <a:pt x="55" y="665"/>
                    </a:lnTo>
                    <a:lnTo>
                      <a:pt x="37" y="844"/>
                    </a:lnTo>
                    <a:lnTo>
                      <a:pt x="42" y="890"/>
                    </a:lnTo>
                    <a:lnTo>
                      <a:pt x="86" y="896"/>
                    </a:lnTo>
                    <a:lnTo>
                      <a:pt x="100" y="859"/>
                    </a:lnTo>
                    <a:lnTo>
                      <a:pt x="122" y="706"/>
                    </a:lnTo>
                    <a:lnTo>
                      <a:pt x="136" y="637"/>
                    </a:lnTo>
                    <a:lnTo>
                      <a:pt x="156" y="568"/>
                    </a:lnTo>
                    <a:lnTo>
                      <a:pt x="161" y="538"/>
                    </a:lnTo>
                    <a:lnTo>
                      <a:pt x="167" y="503"/>
                    </a:lnTo>
                    <a:lnTo>
                      <a:pt x="174" y="464"/>
                    </a:lnTo>
                    <a:lnTo>
                      <a:pt x="182" y="419"/>
                    </a:lnTo>
                    <a:lnTo>
                      <a:pt x="191" y="369"/>
                    </a:lnTo>
                    <a:lnTo>
                      <a:pt x="203" y="313"/>
                    </a:lnTo>
                    <a:lnTo>
                      <a:pt x="215" y="250"/>
                    </a:lnTo>
                    <a:lnTo>
                      <a:pt x="230" y="179"/>
                    </a:lnTo>
                    <a:lnTo>
                      <a:pt x="265" y="155"/>
                    </a:lnTo>
                    <a:lnTo>
                      <a:pt x="282" y="127"/>
                    </a:lnTo>
                    <a:lnTo>
                      <a:pt x="286" y="99"/>
                    </a:lnTo>
                    <a:lnTo>
                      <a:pt x="277" y="70"/>
                    </a:lnTo>
                    <a:lnTo>
                      <a:pt x="257" y="43"/>
                    </a:lnTo>
                    <a:lnTo>
                      <a:pt x="230" y="21"/>
                    </a:lnTo>
                    <a:lnTo>
                      <a:pt x="199" y="6"/>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3" name="Freeform 82">
                <a:extLst>
                  <a:ext uri="{FF2B5EF4-FFF2-40B4-BE49-F238E27FC236}">
                    <a16:creationId xmlns:a16="http://schemas.microsoft.com/office/drawing/2014/main" id="{F785A248-3761-41B2-BEF9-F7CDAF401955}"/>
                  </a:ext>
                </a:extLst>
              </p:cNvPr>
              <p:cNvSpPr>
                <a:spLocks/>
              </p:cNvSpPr>
              <p:nvPr/>
            </p:nvSpPr>
            <p:spPr bwMode="auto">
              <a:xfrm>
                <a:off x="326" y="4708"/>
                <a:ext cx="173" cy="240"/>
              </a:xfrm>
              <a:custGeom>
                <a:avLst/>
                <a:gdLst>
                  <a:gd name="T0" fmla="*/ 1 w 346"/>
                  <a:gd name="T1" fmla="*/ 0 h 480"/>
                  <a:gd name="T2" fmla="*/ 1 w 346"/>
                  <a:gd name="T3" fmla="*/ 1 h 480"/>
                  <a:gd name="T4" fmla="*/ 1 w 346"/>
                  <a:gd name="T5" fmla="*/ 1 h 480"/>
                  <a:gd name="T6" fmla="*/ 1 w 346"/>
                  <a:gd name="T7" fmla="*/ 1 h 480"/>
                  <a:gd name="T8" fmla="*/ 1 w 346"/>
                  <a:gd name="T9" fmla="*/ 1 h 480"/>
                  <a:gd name="T10" fmla="*/ 1 w 346"/>
                  <a:gd name="T11" fmla="*/ 1 h 480"/>
                  <a:gd name="T12" fmla="*/ 1 w 346"/>
                  <a:gd name="T13" fmla="*/ 1 h 480"/>
                  <a:gd name="T14" fmla="*/ 1 w 346"/>
                  <a:gd name="T15" fmla="*/ 1 h 480"/>
                  <a:gd name="T16" fmla="*/ 1 w 346"/>
                  <a:gd name="T17" fmla="*/ 1 h 480"/>
                  <a:gd name="T18" fmla="*/ 1 w 346"/>
                  <a:gd name="T19" fmla="*/ 1 h 480"/>
                  <a:gd name="T20" fmla="*/ 1 w 346"/>
                  <a:gd name="T21" fmla="*/ 1 h 480"/>
                  <a:gd name="T22" fmla="*/ 1 w 346"/>
                  <a:gd name="T23" fmla="*/ 1 h 480"/>
                  <a:gd name="T24" fmla="*/ 1 w 346"/>
                  <a:gd name="T25" fmla="*/ 1 h 480"/>
                  <a:gd name="T26" fmla="*/ 0 w 346"/>
                  <a:gd name="T27" fmla="*/ 1 h 480"/>
                  <a:gd name="T28" fmla="*/ 1 w 346"/>
                  <a:gd name="T29" fmla="*/ 1 h 480"/>
                  <a:gd name="T30" fmla="*/ 1 w 346"/>
                  <a:gd name="T31" fmla="*/ 1 h 480"/>
                  <a:gd name="T32" fmla="*/ 1 w 346"/>
                  <a:gd name="T33" fmla="*/ 1 h 480"/>
                  <a:gd name="T34" fmla="*/ 1 w 346"/>
                  <a:gd name="T35" fmla="*/ 1 h 480"/>
                  <a:gd name="T36" fmla="*/ 1 w 346"/>
                  <a:gd name="T37" fmla="*/ 1 h 480"/>
                  <a:gd name="T38" fmla="*/ 1 w 346"/>
                  <a:gd name="T39" fmla="*/ 1 h 480"/>
                  <a:gd name="T40" fmla="*/ 1 w 346"/>
                  <a:gd name="T41" fmla="*/ 1 h 480"/>
                  <a:gd name="T42" fmla="*/ 1 w 346"/>
                  <a:gd name="T43" fmla="*/ 1 h 480"/>
                  <a:gd name="T44" fmla="*/ 1 w 346"/>
                  <a:gd name="T45" fmla="*/ 1 h 480"/>
                  <a:gd name="T46" fmla="*/ 1 w 346"/>
                  <a:gd name="T47" fmla="*/ 1 h 480"/>
                  <a:gd name="T48" fmla="*/ 1 w 346"/>
                  <a:gd name="T49" fmla="*/ 1 h 480"/>
                  <a:gd name="T50" fmla="*/ 1 w 346"/>
                  <a:gd name="T51" fmla="*/ 1 h 480"/>
                  <a:gd name="T52" fmla="*/ 1 w 346"/>
                  <a:gd name="T53" fmla="*/ 1 h 480"/>
                  <a:gd name="T54" fmla="*/ 1 w 346"/>
                  <a:gd name="T55" fmla="*/ 1 h 480"/>
                  <a:gd name="T56" fmla="*/ 1 w 346"/>
                  <a:gd name="T57" fmla="*/ 1 h 480"/>
                  <a:gd name="T58" fmla="*/ 1 w 346"/>
                  <a:gd name="T59" fmla="*/ 1 h 480"/>
                  <a:gd name="T60" fmla="*/ 1 w 346"/>
                  <a:gd name="T61" fmla="*/ 1 h 480"/>
                  <a:gd name="T62" fmla="*/ 1 w 346"/>
                  <a:gd name="T63" fmla="*/ 1 h 480"/>
                  <a:gd name="T64" fmla="*/ 1 w 346"/>
                  <a:gd name="T65" fmla="*/ 1 h 480"/>
                  <a:gd name="T66" fmla="*/ 1 w 346"/>
                  <a:gd name="T67" fmla="*/ 0 h 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
                  <a:gd name="T103" fmla="*/ 0 h 480"/>
                  <a:gd name="T104" fmla="*/ 346 w 346"/>
                  <a:gd name="T105" fmla="*/ 480 h 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 h="480">
                    <a:moveTo>
                      <a:pt x="266" y="0"/>
                    </a:moveTo>
                    <a:lnTo>
                      <a:pt x="235" y="11"/>
                    </a:lnTo>
                    <a:lnTo>
                      <a:pt x="205" y="25"/>
                    </a:lnTo>
                    <a:lnTo>
                      <a:pt x="175" y="44"/>
                    </a:lnTo>
                    <a:lnTo>
                      <a:pt x="146" y="63"/>
                    </a:lnTo>
                    <a:lnTo>
                      <a:pt x="119" y="87"/>
                    </a:lnTo>
                    <a:lnTo>
                      <a:pt x="93" y="113"/>
                    </a:lnTo>
                    <a:lnTo>
                      <a:pt x="69" y="142"/>
                    </a:lnTo>
                    <a:lnTo>
                      <a:pt x="48" y="173"/>
                    </a:lnTo>
                    <a:lnTo>
                      <a:pt x="31" y="205"/>
                    </a:lnTo>
                    <a:lnTo>
                      <a:pt x="17" y="240"/>
                    </a:lnTo>
                    <a:lnTo>
                      <a:pt x="7" y="276"/>
                    </a:lnTo>
                    <a:lnTo>
                      <a:pt x="1" y="314"/>
                    </a:lnTo>
                    <a:lnTo>
                      <a:pt x="0" y="355"/>
                    </a:lnTo>
                    <a:lnTo>
                      <a:pt x="5" y="395"/>
                    </a:lnTo>
                    <a:lnTo>
                      <a:pt x="14" y="438"/>
                    </a:lnTo>
                    <a:lnTo>
                      <a:pt x="30" y="480"/>
                    </a:lnTo>
                    <a:lnTo>
                      <a:pt x="36" y="445"/>
                    </a:lnTo>
                    <a:lnTo>
                      <a:pt x="43" y="408"/>
                    </a:lnTo>
                    <a:lnTo>
                      <a:pt x="52" y="372"/>
                    </a:lnTo>
                    <a:lnTo>
                      <a:pt x="63" y="337"/>
                    </a:lnTo>
                    <a:lnTo>
                      <a:pt x="76" y="303"/>
                    </a:lnTo>
                    <a:lnTo>
                      <a:pt x="91" y="268"/>
                    </a:lnTo>
                    <a:lnTo>
                      <a:pt x="107" y="236"/>
                    </a:lnTo>
                    <a:lnTo>
                      <a:pt x="126" y="204"/>
                    </a:lnTo>
                    <a:lnTo>
                      <a:pt x="146" y="174"/>
                    </a:lnTo>
                    <a:lnTo>
                      <a:pt x="168" y="144"/>
                    </a:lnTo>
                    <a:lnTo>
                      <a:pt x="192" y="116"/>
                    </a:lnTo>
                    <a:lnTo>
                      <a:pt x="219" y="91"/>
                    </a:lnTo>
                    <a:lnTo>
                      <a:pt x="248" y="67"/>
                    </a:lnTo>
                    <a:lnTo>
                      <a:pt x="278" y="45"/>
                    </a:lnTo>
                    <a:lnTo>
                      <a:pt x="311" y="25"/>
                    </a:lnTo>
                    <a:lnTo>
                      <a:pt x="346" y="8"/>
                    </a:lnTo>
                    <a:lnTo>
                      <a:pt x="266"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4" name="Freeform 83">
                <a:extLst>
                  <a:ext uri="{FF2B5EF4-FFF2-40B4-BE49-F238E27FC236}">
                    <a16:creationId xmlns:a16="http://schemas.microsoft.com/office/drawing/2014/main" id="{28E8550A-2E4B-929D-34C2-55E3C4271F82}"/>
                  </a:ext>
                </a:extLst>
              </p:cNvPr>
              <p:cNvSpPr>
                <a:spLocks/>
              </p:cNvSpPr>
              <p:nvPr/>
            </p:nvSpPr>
            <p:spPr bwMode="auto">
              <a:xfrm>
                <a:off x="328" y="4710"/>
                <a:ext cx="169" cy="235"/>
              </a:xfrm>
              <a:custGeom>
                <a:avLst/>
                <a:gdLst>
                  <a:gd name="T0" fmla="*/ 1 w 337"/>
                  <a:gd name="T1" fmla="*/ 0 h 469"/>
                  <a:gd name="T2" fmla="*/ 1 w 337"/>
                  <a:gd name="T3" fmla="*/ 1 h 469"/>
                  <a:gd name="T4" fmla="*/ 1 w 337"/>
                  <a:gd name="T5" fmla="*/ 1 h 469"/>
                  <a:gd name="T6" fmla="*/ 1 w 337"/>
                  <a:gd name="T7" fmla="*/ 1 h 469"/>
                  <a:gd name="T8" fmla="*/ 1 w 337"/>
                  <a:gd name="T9" fmla="*/ 1 h 469"/>
                  <a:gd name="T10" fmla="*/ 1 w 337"/>
                  <a:gd name="T11" fmla="*/ 1 h 469"/>
                  <a:gd name="T12" fmla="*/ 1 w 337"/>
                  <a:gd name="T13" fmla="*/ 1 h 469"/>
                  <a:gd name="T14" fmla="*/ 1 w 337"/>
                  <a:gd name="T15" fmla="*/ 1 h 469"/>
                  <a:gd name="T16" fmla="*/ 1 w 337"/>
                  <a:gd name="T17" fmla="*/ 1 h 469"/>
                  <a:gd name="T18" fmla="*/ 1 w 337"/>
                  <a:gd name="T19" fmla="*/ 1 h 469"/>
                  <a:gd name="T20" fmla="*/ 1 w 337"/>
                  <a:gd name="T21" fmla="*/ 1 h 469"/>
                  <a:gd name="T22" fmla="*/ 1 w 337"/>
                  <a:gd name="T23" fmla="*/ 1 h 469"/>
                  <a:gd name="T24" fmla="*/ 1 w 337"/>
                  <a:gd name="T25" fmla="*/ 1 h 469"/>
                  <a:gd name="T26" fmla="*/ 0 w 337"/>
                  <a:gd name="T27" fmla="*/ 1 h 469"/>
                  <a:gd name="T28" fmla="*/ 1 w 337"/>
                  <a:gd name="T29" fmla="*/ 1 h 469"/>
                  <a:gd name="T30" fmla="*/ 1 w 337"/>
                  <a:gd name="T31" fmla="*/ 1 h 469"/>
                  <a:gd name="T32" fmla="*/ 1 w 337"/>
                  <a:gd name="T33" fmla="*/ 1 h 469"/>
                  <a:gd name="T34" fmla="*/ 1 w 337"/>
                  <a:gd name="T35" fmla="*/ 1 h 469"/>
                  <a:gd name="T36" fmla="*/ 1 w 337"/>
                  <a:gd name="T37" fmla="*/ 1 h 469"/>
                  <a:gd name="T38" fmla="*/ 1 w 337"/>
                  <a:gd name="T39" fmla="*/ 1 h 469"/>
                  <a:gd name="T40" fmla="*/ 1 w 337"/>
                  <a:gd name="T41" fmla="*/ 1 h 469"/>
                  <a:gd name="T42" fmla="*/ 1 w 337"/>
                  <a:gd name="T43" fmla="*/ 1 h 469"/>
                  <a:gd name="T44" fmla="*/ 1 w 337"/>
                  <a:gd name="T45" fmla="*/ 1 h 469"/>
                  <a:gd name="T46" fmla="*/ 1 w 337"/>
                  <a:gd name="T47" fmla="*/ 1 h 469"/>
                  <a:gd name="T48" fmla="*/ 1 w 337"/>
                  <a:gd name="T49" fmla="*/ 1 h 469"/>
                  <a:gd name="T50" fmla="*/ 1 w 337"/>
                  <a:gd name="T51" fmla="*/ 1 h 469"/>
                  <a:gd name="T52" fmla="*/ 1 w 337"/>
                  <a:gd name="T53" fmla="*/ 1 h 469"/>
                  <a:gd name="T54" fmla="*/ 1 w 337"/>
                  <a:gd name="T55" fmla="*/ 1 h 469"/>
                  <a:gd name="T56" fmla="*/ 1 w 337"/>
                  <a:gd name="T57" fmla="*/ 1 h 469"/>
                  <a:gd name="T58" fmla="*/ 1 w 337"/>
                  <a:gd name="T59" fmla="*/ 1 h 469"/>
                  <a:gd name="T60" fmla="*/ 1 w 337"/>
                  <a:gd name="T61" fmla="*/ 1 h 469"/>
                  <a:gd name="T62" fmla="*/ 1 w 337"/>
                  <a:gd name="T63" fmla="*/ 1 h 469"/>
                  <a:gd name="T64" fmla="*/ 1 w 337"/>
                  <a:gd name="T65" fmla="*/ 1 h 469"/>
                  <a:gd name="T66" fmla="*/ 1 w 337"/>
                  <a:gd name="T67" fmla="*/ 1 h 469"/>
                  <a:gd name="T68" fmla="*/ 1 w 337"/>
                  <a:gd name="T69" fmla="*/ 1 h 469"/>
                  <a:gd name="T70" fmla="*/ 1 w 337"/>
                  <a:gd name="T71" fmla="*/ 1 h 469"/>
                  <a:gd name="T72" fmla="*/ 1 w 337"/>
                  <a:gd name="T73" fmla="*/ 1 h 469"/>
                  <a:gd name="T74" fmla="*/ 1 w 337"/>
                  <a:gd name="T75" fmla="*/ 1 h 469"/>
                  <a:gd name="T76" fmla="*/ 1 w 337"/>
                  <a:gd name="T77" fmla="*/ 1 h 469"/>
                  <a:gd name="T78" fmla="*/ 1 w 337"/>
                  <a:gd name="T79" fmla="*/ 0 h 469"/>
                  <a:gd name="T80" fmla="*/ 1 w 337"/>
                  <a:gd name="T81" fmla="*/ 0 h 4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469"/>
                  <a:gd name="T125" fmla="*/ 337 w 337"/>
                  <a:gd name="T126" fmla="*/ 469 h 4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469">
                    <a:moveTo>
                      <a:pt x="259" y="0"/>
                    </a:moveTo>
                    <a:lnTo>
                      <a:pt x="229" y="12"/>
                    </a:lnTo>
                    <a:lnTo>
                      <a:pt x="200" y="26"/>
                    </a:lnTo>
                    <a:lnTo>
                      <a:pt x="170" y="44"/>
                    </a:lnTo>
                    <a:lnTo>
                      <a:pt x="142" y="64"/>
                    </a:lnTo>
                    <a:lnTo>
                      <a:pt x="116" y="86"/>
                    </a:lnTo>
                    <a:lnTo>
                      <a:pt x="91" y="111"/>
                    </a:lnTo>
                    <a:lnTo>
                      <a:pt x="67" y="139"/>
                    </a:lnTo>
                    <a:lnTo>
                      <a:pt x="48" y="169"/>
                    </a:lnTo>
                    <a:lnTo>
                      <a:pt x="31" y="200"/>
                    </a:lnTo>
                    <a:lnTo>
                      <a:pt x="17" y="233"/>
                    </a:lnTo>
                    <a:lnTo>
                      <a:pt x="6" y="269"/>
                    </a:lnTo>
                    <a:lnTo>
                      <a:pt x="1" y="306"/>
                    </a:lnTo>
                    <a:lnTo>
                      <a:pt x="0" y="345"/>
                    </a:lnTo>
                    <a:lnTo>
                      <a:pt x="3" y="385"/>
                    </a:lnTo>
                    <a:lnTo>
                      <a:pt x="12" y="427"/>
                    </a:lnTo>
                    <a:lnTo>
                      <a:pt x="27" y="469"/>
                    </a:lnTo>
                    <a:lnTo>
                      <a:pt x="33" y="434"/>
                    </a:lnTo>
                    <a:lnTo>
                      <a:pt x="40" y="397"/>
                    </a:lnTo>
                    <a:lnTo>
                      <a:pt x="49" y="362"/>
                    </a:lnTo>
                    <a:lnTo>
                      <a:pt x="59" y="328"/>
                    </a:lnTo>
                    <a:lnTo>
                      <a:pt x="72" y="293"/>
                    </a:lnTo>
                    <a:lnTo>
                      <a:pt x="86" y="260"/>
                    </a:lnTo>
                    <a:lnTo>
                      <a:pt x="102" y="227"/>
                    </a:lnTo>
                    <a:lnTo>
                      <a:pt x="120" y="196"/>
                    </a:lnTo>
                    <a:lnTo>
                      <a:pt x="140" y="166"/>
                    </a:lnTo>
                    <a:lnTo>
                      <a:pt x="162" y="139"/>
                    </a:lnTo>
                    <a:lnTo>
                      <a:pt x="185" y="111"/>
                    </a:lnTo>
                    <a:lnTo>
                      <a:pt x="211" y="87"/>
                    </a:lnTo>
                    <a:lnTo>
                      <a:pt x="239" y="63"/>
                    </a:lnTo>
                    <a:lnTo>
                      <a:pt x="270" y="42"/>
                    </a:lnTo>
                    <a:lnTo>
                      <a:pt x="302" y="22"/>
                    </a:lnTo>
                    <a:lnTo>
                      <a:pt x="337" y="5"/>
                    </a:lnTo>
                    <a:lnTo>
                      <a:pt x="327" y="5"/>
                    </a:lnTo>
                    <a:lnTo>
                      <a:pt x="317" y="4"/>
                    </a:lnTo>
                    <a:lnTo>
                      <a:pt x="307" y="4"/>
                    </a:lnTo>
                    <a:lnTo>
                      <a:pt x="298" y="3"/>
                    </a:lnTo>
                    <a:lnTo>
                      <a:pt x="289" y="2"/>
                    </a:lnTo>
                    <a:lnTo>
                      <a:pt x="278" y="2"/>
                    </a:lnTo>
                    <a:lnTo>
                      <a:pt x="269" y="0"/>
                    </a:lnTo>
                    <a:lnTo>
                      <a:pt x="259" y="0"/>
                    </a:lnTo>
                    <a:close/>
                  </a:path>
                </a:pathLst>
              </a:custGeom>
              <a:solidFill>
                <a:srgbClr val="FFCC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5" name="Freeform 84">
                <a:extLst>
                  <a:ext uri="{FF2B5EF4-FFF2-40B4-BE49-F238E27FC236}">
                    <a16:creationId xmlns:a16="http://schemas.microsoft.com/office/drawing/2014/main" id="{9D678941-BB3F-2BAD-2816-B52900915D44}"/>
                  </a:ext>
                </a:extLst>
              </p:cNvPr>
              <p:cNvSpPr>
                <a:spLocks/>
              </p:cNvSpPr>
              <p:nvPr/>
            </p:nvSpPr>
            <p:spPr bwMode="auto">
              <a:xfrm>
                <a:off x="329" y="4712"/>
                <a:ext cx="166" cy="229"/>
              </a:xfrm>
              <a:custGeom>
                <a:avLst/>
                <a:gdLst>
                  <a:gd name="T0" fmla="*/ 1 w 332"/>
                  <a:gd name="T1" fmla="*/ 0 h 458"/>
                  <a:gd name="T2" fmla="*/ 1 w 332"/>
                  <a:gd name="T3" fmla="*/ 1 h 458"/>
                  <a:gd name="T4" fmla="*/ 1 w 332"/>
                  <a:gd name="T5" fmla="*/ 1 h 458"/>
                  <a:gd name="T6" fmla="*/ 1 w 332"/>
                  <a:gd name="T7" fmla="*/ 1 h 458"/>
                  <a:gd name="T8" fmla="*/ 1 w 332"/>
                  <a:gd name="T9" fmla="*/ 1 h 458"/>
                  <a:gd name="T10" fmla="*/ 1 w 332"/>
                  <a:gd name="T11" fmla="*/ 1 h 458"/>
                  <a:gd name="T12" fmla="*/ 1 w 332"/>
                  <a:gd name="T13" fmla="*/ 1 h 458"/>
                  <a:gd name="T14" fmla="*/ 1 w 332"/>
                  <a:gd name="T15" fmla="*/ 1 h 458"/>
                  <a:gd name="T16" fmla="*/ 1 w 332"/>
                  <a:gd name="T17" fmla="*/ 1 h 458"/>
                  <a:gd name="T18" fmla="*/ 1 w 332"/>
                  <a:gd name="T19" fmla="*/ 1 h 458"/>
                  <a:gd name="T20" fmla="*/ 1 w 332"/>
                  <a:gd name="T21" fmla="*/ 1 h 458"/>
                  <a:gd name="T22" fmla="*/ 1 w 332"/>
                  <a:gd name="T23" fmla="*/ 1 h 458"/>
                  <a:gd name="T24" fmla="*/ 1 w 332"/>
                  <a:gd name="T25" fmla="*/ 1 h 458"/>
                  <a:gd name="T26" fmla="*/ 0 w 332"/>
                  <a:gd name="T27" fmla="*/ 1 h 458"/>
                  <a:gd name="T28" fmla="*/ 1 w 332"/>
                  <a:gd name="T29" fmla="*/ 1 h 458"/>
                  <a:gd name="T30" fmla="*/ 1 w 332"/>
                  <a:gd name="T31" fmla="*/ 1 h 458"/>
                  <a:gd name="T32" fmla="*/ 1 w 332"/>
                  <a:gd name="T33" fmla="*/ 1 h 458"/>
                  <a:gd name="T34" fmla="*/ 1 w 332"/>
                  <a:gd name="T35" fmla="*/ 1 h 458"/>
                  <a:gd name="T36" fmla="*/ 1 w 332"/>
                  <a:gd name="T37" fmla="*/ 1 h 458"/>
                  <a:gd name="T38" fmla="*/ 1 w 332"/>
                  <a:gd name="T39" fmla="*/ 1 h 458"/>
                  <a:gd name="T40" fmla="*/ 1 w 332"/>
                  <a:gd name="T41" fmla="*/ 1 h 458"/>
                  <a:gd name="T42" fmla="*/ 1 w 332"/>
                  <a:gd name="T43" fmla="*/ 1 h 458"/>
                  <a:gd name="T44" fmla="*/ 1 w 332"/>
                  <a:gd name="T45" fmla="*/ 1 h 458"/>
                  <a:gd name="T46" fmla="*/ 1 w 332"/>
                  <a:gd name="T47" fmla="*/ 1 h 458"/>
                  <a:gd name="T48" fmla="*/ 1 w 332"/>
                  <a:gd name="T49" fmla="*/ 1 h 458"/>
                  <a:gd name="T50" fmla="*/ 1 w 332"/>
                  <a:gd name="T51" fmla="*/ 1 h 458"/>
                  <a:gd name="T52" fmla="*/ 1 w 332"/>
                  <a:gd name="T53" fmla="*/ 1 h 458"/>
                  <a:gd name="T54" fmla="*/ 1 w 332"/>
                  <a:gd name="T55" fmla="*/ 1 h 458"/>
                  <a:gd name="T56" fmla="*/ 1 w 332"/>
                  <a:gd name="T57" fmla="*/ 1 h 458"/>
                  <a:gd name="T58" fmla="*/ 1 w 332"/>
                  <a:gd name="T59" fmla="*/ 1 h 458"/>
                  <a:gd name="T60" fmla="*/ 1 w 332"/>
                  <a:gd name="T61" fmla="*/ 1 h 458"/>
                  <a:gd name="T62" fmla="*/ 1 w 332"/>
                  <a:gd name="T63" fmla="*/ 1 h 458"/>
                  <a:gd name="T64" fmla="*/ 1 w 332"/>
                  <a:gd name="T65" fmla="*/ 1 h 458"/>
                  <a:gd name="T66" fmla="*/ 1 w 332"/>
                  <a:gd name="T67" fmla="*/ 1 h 458"/>
                  <a:gd name="T68" fmla="*/ 1 w 332"/>
                  <a:gd name="T69" fmla="*/ 1 h 458"/>
                  <a:gd name="T70" fmla="*/ 1 w 332"/>
                  <a:gd name="T71" fmla="*/ 1 h 458"/>
                  <a:gd name="T72" fmla="*/ 1 w 332"/>
                  <a:gd name="T73" fmla="*/ 1 h 458"/>
                  <a:gd name="T74" fmla="*/ 1 w 332"/>
                  <a:gd name="T75" fmla="*/ 1 h 458"/>
                  <a:gd name="T76" fmla="*/ 1 w 332"/>
                  <a:gd name="T77" fmla="*/ 1 h 458"/>
                  <a:gd name="T78" fmla="*/ 1 w 332"/>
                  <a:gd name="T79" fmla="*/ 0 h 458"/>
                  <a:gd name="T80" fmla="*/ 1 w 332"/>
                  <a:gd name="T81" fmla="*/ 0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458"/>
                  <a:gd name="T125" fmla="*/ 332 w 332"/>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458">
                    <a:moveTo>
                      <a:pt x="253" y="0"/>
                    </a:moveTo>
                    <a:lnTo>
                      <a:pt x="224" y="11"/>
                    </a:lnTo>
                    <a:lnTo>
                      <a:pt x="196" y="26"/>
                    </a:lnTo>
                    <a:lnTo>
                      <a:pt x="168" y="44"/>
                    </a:lnTo>
                    <a:lnTo>
                      <a:pt x="140" y="63"/>
                    </a:lnTo>
                    <a:lnTo>
                      <a:pt x="114" y="85"/>
                    </a:lnTo>
                    <a:lnTo>
                      <a:pt x="90" y="109"/>
                    </a:lnTo>
                    <a:lnTo>
                      <a:pt x="68" y="136"/>
                    </a:lnTo>
                    <a:lnTo>
                      <a:pt x="48" y="165"/>
                    </a:lnTo>
                    <a:lnTo>
                      <a:pt x="31" y="195"/>
                    </a:lnTo>
                    <a:lnTo>
                      <a:pt x="18" y="228"/>
                    </a:lnTo>
                    <a:lnTo>
                      <a:pt x="8" y="263"/>
                    </a:lnTo>
                    <a:lnTo>
                      <a:pt x="2" y="298"/>
                    </a:lnTo>
                    <a:lnTo>
                      <a:pt x="0" y="336"/>
                    </a:lnTo>
                    <a:lnTo>
                      <a:pt x="3" y="376"/>
                    </a:lnTo>
                    <a:lnTo>
                      <a:pt x="12" y="416"/>
                    </a:lnTo>
                    <a:lnTo>
                      <a:pt x="26" y="458"/>
                    </a:lnTo>
                    <a:lnTo>
                      <a:pt x="32" y="422"/>
                    </a:lnTo>
                    <a:lnTo>
                      <a:pt x="39" y="386"/>
                    </a:lnTo>
                    <a:lnTo>
                      <a:pt x="47" y="351"/>
                    </a:lnTo>
                    <a:lnTo>
                      <a:pt x="57" y="317"/>
                    </a:lnTo>
                    <a:lnTo>
                      <a:pt x="69" y="283"/>
                    </a:lnTo>
                    <a:lnTo>
                      <a:pt x="83" y="250"/>
                    </a:lnTo>
                    <a:lnTo>
                      <a:pt x="99" y="219"/>
                    </a:lnTo>
                    <a:lnTo>
                      <a:pt x="116" y="189"/>
                    </a:lnTo>
                    <a:lnTo>
                      <a:pt x="136" y="160"/>
                    </a:lnTo>
                    <a:lnTo>
                      <a:pt x="156" y="132"/>
                    </a:lnTo>
                    <a:lnTo>
                      <a:pt x="181" y="106"/>
                    </a:lnTo>
                    <a:lnTo>
                      <a:pt x="206" y="82"/>
                    </a:lnTo>
                    <a:lnTo>
                      <a:pt x="234" y="59"/>
                    </a:lnTo>
                    <a:lnTo>
                      <a:pt x="265" y="38"/>
                    </a:lnTo>
                    <a:lnTo>
                      <a:pt x="297" y="20"/>
                    </a:lnTo>
                    <a:lnTo>
                      <a:pt x="332" y="3"/>
                    </a:lnTo>
                    <a:lnTo>
                      <a:pt x="321" y="3"/>
                    </a:lnTo>
                    <a:lnTo>
                      <a:pt x="312" y="2"/>
                    </a:lnTo>
                    <a:lnTo>
                      <a:pt x="302" y="2"/>
                    </a:lnTo>
                    <a:lnTo>
                      <a:pt x="292" y="1"/>
                    </a:lnTo>
                    <a:lnTo>
                      <a:pt x="282" y="1"/>
                    </a:lnTo>
                    <a:lnTo>
                      <a:pt x="273" y="1"/>
                    </a:lnTo>
                    <a:lnTo>
                      <a:pt x="262" y="0"/>
                    </a:lnTo>
                    <a:lnTo>
                      <a:pt x="253" y="0"/>
                    </a:lnTo>
                    <a:close/>
                  </a:path>
                </a:pathLst>
              </a:custGeom>
              <a:solidFill>
                <a:srgbClr val="FFD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6" name="Freeform 85">
                <a:extLst>
                  <a:ext uri="{FF2B5EF4-FFF2-40B4-BE49-F238E27FC236}">
                    <a16:creationId xmlns:a16="http://schemas.microsoft.com/office/drawing/2014/main" id="{A79E5A15-3255-DF0D-4079-CCB3B6B1C65D}"/>
                  </a:ext>
                </a:extLst>
              </p:cNvPr>
              <p:cNvSpPr>
                <a:spLocks/>
              </p:cNvSpPr>
              <p:nvPr/>
            </p:nvSpPr>
            <p:spPr bwMode="auto">
              <a:xfrm>
                <a:off x="331" y="4713"/>
                <a:ext cx="161" cy="225"/>
              </a:xfrm>
              <a:custGeom>
                <a:avLst/>
                <a:gdLst>
                  <a:gd name="T0" fmla="*/ 0 w 324"/>
                  <a:gd name="T1" fmla="*/ 0 h 451"/>
                  <a:gd name="T2" fmla="*/ 0 w 324"/>
                  <a:gd name="T3" fmla="*/ 0 h 451"/>
                  <a:gd name="T4" fmla="*/ 0 w 324"/>
                  <a:gd name="T5" fmla="*/ 0 h 451"/>
                  <a:gd name="T6" fmla="*/ 0 w 324"/>
                  <a:gd name="T7" fmla="*/ 0 h 451"/>
                  <a:gd name="T8" fmla="*/ 0 w 324"/>
                  <a:gd name="T9" fmla="*/ 0 h 451"/>
                  <a:gd name="T10" fmla="*/ 0 w 324"/>
                  <a:gd name="T11" fmla="*/ 0 h 451"/>
                  <a:gd name="T12" fmla="*/ 0 w 324"/>
                  <a:gd name="T13" fmla="*/ 0 h 451"/>
                  <a:gd name="T14" fmla="*/ 0 w 324"/>
                  <a:gd name="T15" fmla="*/ 0 h 451"/>
                  <a:gd name="T16" fmla="*/ 0 w 324"/>
                  <a:gd name="T17" fmla="*/ 0 h 451"/>
                  <a:gd name="T18" fmla="*/ 0 w 324"/>
                  <a:gd name="T19" fmla="*/ 0 h 451"/>
                  <a:gd name="T20" fmla="*/ 0 w 324"/>
                  <a:gd name="T21" fmla="*/ 0 h 451"/>
                  <a:gd name="T22" fmla="*/ 0 w 324"/>
                  <a:gd name="T23" fmla="*/ 0 h 451"/>
                  <a:gd name="T24" fmla="*/ 0 w 324"/>
                  <a:gd name="T25" fmla="*/ 0 h 451"/>
                  <a:gd name="T26" fmla="*/ 0 w 324"/>
                  <a:gd name="T27" fmla="*/ 0 h 451"/>
                  <a:gd name="T28" fmla="*/ 0 w 324"/>
                  <a:gd name="T29" fmla="*/ 0 h 451"/>
                  <a:gd name="T30" fmla="*/ 0 w 324"/>
                  <a:gd name="T31" fmla="*/ 0 h 451"/>
                  <a:gd name="T32" fmla="*/ 0 w 324"/>
                  <a:gd name="T33" fmla="*/ 0 h 451"/>
                  <a:gd name="T34" fmla="*/ 0 w 324"/>
                  <a:gd name="T35" fmla="*/ 0 h 451"/>
                  <a:gd name="T36" fmla="*/ 0 w 324"/>
                  <a:gd name="T37" fmla="*/ 0 h 451"/>
                  <a:gd name="T38" fmla="*/ 0 w 324"/>
                  <a:gd name="T39" fmla="*/ 0 h 451"/>
                  <a:gd name="T40" fmla="*/ 0 w 324"/>
                  <a:gd name="T41" fmla="*/ 0 h 451"/>
                  <a:gd name="T42" fmla="*/ 0 w 324"/>
                  <a:gd name="T43" fmla="*/ 0 h 451"/>
                  <a:gd name="T44" fmla="*/ 0 w 324"/>
                  <a:gd name="T45" fmla="*/ 0 h 451"/>
                  <a:gd name="T46" fmla="*/ 0 w 324"/>
                  <a:gd name="T47" fmla="*/ 0 h 451"/>
                  <a:gd name="T48" fmla="*/ 0 w 324"/>
                  <a:gd name="T49" fmla="*/ 0 h 451"/>
                  <a:gd name="T50" fmla="*/ 0 w 324"/>
                  <a:gd name="T51" fmla="*/ 0 h 451"/>
                  <a:gd name="T52" fmla="*/ 0 w 324"/>
                  <a:gd name="T53" fmla="*/ 0 h 451"/>
                  <a:gd name="T54" fmla="*/ 0 w 324"/>
                  <a:gd name="T55" fmla="*/ 0 h 451"/>
                  <a:gd name="T56" fmla="*/ 0 w 324"/>
                  <a:gd name="T57" fmla="*/ 0 h 451"/>
                  <a:gd name="T58" fmla="*/ 0 w 324"/>
                  <a:gd name="T59" fmla="*/ 0 h 451"/>
                  <a:gd name="T60" fmla="*/ 0 w 324"/>
                  <a:gd name="T61" fmla="*/ 0 h 451"/>
                  <a:gd name="T62" fmla="*/ 0 w 324"/>
                  <a:gd name="T63" fmla="*/ 0 h 451"/>
                  <a:gd name="T64" fmla="*/ 0 w 324"/>
                  <a:gd name="T65" fmla="*/ 0 h 451"/>
                  <a:gd name="T66" fmla="*/ 0 w 324"/>
                  <a:gd name="T67" fmla="*/ 0 h 451"/>
                  <a:gd name="T68" fmla="*/ 0 w 324"/>
                  <a:gd name="T69" fmla="*/ 0 h 451"/>
                  <a:gd name="T70" fmla="*/ 0 w 324"/>
                  <a:gd name="T71" fmla="*/ 0 h 451"/>
                  <a:gd name="T72" fmla="*/ 0 w 324"/>
                  <a:gd name="T73" fmla="*/ 0 h 451"/>
                  <a:gd name="T74" fmla="*/ 0 w 324"/>
                  <a:gd name="T75" fmla="*/ 0 h 451"/>
                  <a:gd name="T76" fmla="*/ 0 w 324"/>
                  <a:gd name="T77" fmla="*/ 0 h 451"/>
                  <a:gd name="T78" fmla="*/ 0 w 324"/>
                  <a:gd name="T79" fmla="*/ 0 h 451"/>
                  <a:gd name="T80" fmla="*/ 0 w 324"/>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451"/>
                  <a:gd name="T125" fmla="*/ 324 w 324"/>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451">
                    <a:moveTo>
                      <a:pt x="247" y="0"/>
                    </a:moveTo>
                    <a:lnTo>
                      <a:pt x="219" y="13"/>
                    </a:lnTo>
                    <a:lnTo>
                      <a:pt x="192" y="28"/>
                    </a:lnTo>
                    <a:lnTo>
                      <a:pt x="164" y="45"/>
                    </a:lnTo>
                    <a:lnTo>
                      <a:pt x="137" y="64"/>
                    </a:lnTo>
                    <a:lnTo>
                      <a:pt x="112" y="85"/>
                    </a:lnTo>
                    <a:lnTo>
                      <a:pt x="89" y="110"/>
                    </a:lnTo>
                    <a:lnTo>
                      <a:pt x="67" y="135"/>
                    </a:lnTo>
                    <a:lnTo>
                      <a:pt x="48" y="163"/>
                    </a:lnTo>
                    <a:lnTo>
                      <a:pt x="31" y="193"/>
                    </a:lnTo>
                    <a:lnTo>
                      <a:pt x="18" y="224"/>
                    </a:lnTo>
                    <a:lnTo>
                      <a:pt x="8" y="257"/>
                    </a:lnTo>
                    <a:lnTo>
                      <a:pt x="3" y="293"/>
                    </a:lnTo>
                    <a:lnTo>
                      <a:pt x="0" y="330"/>
                    </a:lnTo>
                    <a:lnTo>
                      <a:pt x="4" y="369"/>
                    </a:lnTo>
                    <a:lnTo>
                      <a:pt x="11" y="409"/>
                    </a:lnTo>
                    <a:lnTo>
                      <a:pt x="24" y="451"/>
                    </a:lnTo>
                    <a:lnTo>
                      <a:pt x="30" y="414"/>
                    </a:lnTo>
                    <a:lnTo>
                      <a:pt x="36" y="378"/>
                    </a:lnTo>
                    <a:lnTo>
                      <a:pt x="44" y="344"/>
                    </a:lnTo>
                    <a:lnTo>
                      <a:pt x="54" y="309"/>
                    </a:lnTo>
                    <a:lnTo>
                      <a:pt x="66" y="276"/>
                    </a:lnTo>
                    <a:lnTo>
                      <a:pt x="79" y="243"/>
                    </a:lnTo>
                    <a:lnTo>
                      <a:pt x="95" y="212"/>
                    </a:lnTo>
                    <a:lnTo>
                      <a:pt x="111" y="182"/>
                    </a:lnTo>
                    <a:lnTo>
                      <a:pt x="130" y="155"/>
                    </a:lnTo>
                    <a:lnTo>
                      <a:pt x="151" y="127"/>
                    </a:lnTo>
                    <a:lnTo>
                      <a:pt x="174" y="102"/>
                    </a:lnTo>
                    <a:lnTo>
                      <a:pt x="200" y="79"/>
                    </a:lnTo>
                    <a:lnTo>
                      <a:pt x="227" y="57"/>
                    </a:lnTo>
                    <a:lnTo>
                      <a:pt x="257" y="37"/>
                    </a:lnTo>
                    <a:lnTo>
                      <a:pt x="289" y="19"/>
                    </a:lnTo>
                    <a:lnTo>
                      <a:pt x="324" y="3"/>
                    </a:lnTo>
                    <a:lnTo>
                      <a:pt x="314" y="3"/>
                    </a:lnTo>
                    <a:lnTo>
                      <a:pt x="304" y="1"/>
                    </a:lnTo>
                    <a:lnTo>
                      <a:pt x="294" y="1"/>
                    </a:lnTo>
                    <a:lnTo>
                      <a:pt x="285" y="1"/>
                    </a:lnTo>
                    <a:lnTo>
                      <a:pt x="276" y="1"/>
                    </a:lnTo>
                    <a:lnTo>
                      <a:pt x="266" y="1"/>
                    </a:lnTo>
                    <a:lnTo>
                      <a:pt x="256" y="0"/>
                    </a:lnTo>
                    <a:lnTo>
                      <a:pt x="247" y="0"/>
                    </a:lnTo>
                    <a:close/>
                  </a:path>
                </a:pathLst>
              </a:custGeom>
              <a:solidFill>
                <a:srgbClr val="FFD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7" name="Freeform 86">
                <a:extLst>
                  <a:ext uri="{FF2B5EF4-FFF2-40B4-BE49-F238E27FC236}">
                    <a16:creationId xmlns:a16="http://schemas.microsoft.com/office/drawing/2014/main" id="{C88A560F-0E78-EF6D-C864-4DECA3EFA641}"/>
                  </a:ext>
                </a:extLst>
              </p:cNvPr>
              <p:cNvSpPr>
                <a:spLocks/>
              </p:cNvSpPr>
              <p:nvPr/>
            </p:nvSpPr>
            <p:spPr bwMode="auto">
              <a:xfrm>
                <a:off x="332" y="4715"/>
                <a:ext cx="158" cy="220"/>
              </a:xfrm>
              <a:custGeom>
                <a:avLst/>
                <a:gdLst>
                  <a:gd name="T0" fmla="*/ 1 w 316"/>
                  <a:gd name="T1" fmla="*/ 0 h 440"/>
                  <a:gd name="T2" fmla="*/ 1 w 316"/>
                  <a:gd name="T3" fmla="*/ 1 h 440"/>
                  <a:gd name="T4" fmla="*/ 1 w 316"/>
                  <a:gd name="T5" fmla="*/ 1 h 440"/>
                  <a:gd name="T6" fmla="*/ 1 w 316"/>
                  <a:gd name="T7" fmla="*/ 1 h 440"/>
                  <a:gd name="T8" fmla="*/ 1 w 316"/>
                  <a:gd name="T9" fmla="*/ 1 h 440"/>
                  <a:gd name="T10" fmla="*/ 1 w 316"/>
                  <a:gd name="T11" fmla="*/ 1 h 440"/>
                  <a:gd name="T12" fmla="*/ 1 w 316"/>
                  <a:gd name="T13" fmla="*/ 1 h 440"/>
                  <a:gd name="T14" fmla="*/ 1 w 316"/>
                  <a:gd name="T15" fmla="*/ 1 h 440"/>
                  <a:gd name="T16" fmla="*/ 1 w 316"/>
                  <a:gd name="T17" fmla="*/ 1 h 440"/>
                  <a:gd name="T18" fmla="*/ 1 w 316"/>
                  <a:gd name="T19" fmla="*/ 1 h 440"/>
                  <a:gd name="T20" fmla="*/ 1 w 316"/>
                  <a:gd name="T21" fmla="*/ 1 h 440"/>
                  <a:gd name="T22" fmla="*/ 1 w 316"/>
                  <a:gd name="T23" fmla="*/ 1 h 440"/>
                  <a:gd name="T24" fmla="*/ 1 w 316"/>
                  <a:gd name="T25" fmla="*/ 1 h 440"/>
                  <a:gd name="T26" fmla="*/ 0 w 316"/>
                  <a:gd name="T27" fmla="*/ 1 h 440"/>
                  <a:gd name="T28" fmla="*/ 1 w 316"/>
                  <a:gd name="T29" fmla="*/ 1 h 440"/>
                  <a:gd name="T30" fmla="*/ 1 w 316"/>
                  <a:gd name="T31" fmla="*/ 1 h 440"/>
                  <a:gd name="T32" fmla="*/ 1 w 316"/>
                  <a:gd name="T33" fmla="*/ 1 h 440"/>
                  <a:gd name="T34" fmla="*/ 1 w 316"/>
                  <a:gd name="T35" fmla="*/ 1 h 440"/>
                  <a:gd name="T36" fmla="*/ 1 w 316"/>
                  <a:gd name="T37" fmla="*/ 1 h 440"/>
                  <a:gd name="T38" fmla="*/ 1 w 316"/>
                  <a:gd name="T39" fmla="*/ 1 h 440"/>
                  <a:gd name="T40" fmla="*/ 1 w 316"/>
                  <a:gd name="T41" fmla="*/ 1 h 440"/>
                  <a:gd name="T42" fmla="*/ 1 w 316"/>
                  <a:gd name="T43" fmla="*/ 1 h 440"/>
                  <a:gd name="T44" fmla="*/ 1 w 316"/>
                  <a:gd name="T45" fmla="*/ 1 h 440"/>
                  <a:gd name="T46" fmla="*/ 1 w 316"/>
                  <a:gd name="T47" fmla="*/ 1 h 440"/>
                  <a:gd name="T48" fmla="*/ 1 w 316"/>
                  <a:gd name="T49" fmla="*/ 1 h 440"/>
                  <a:gd name="T50" fmla="*/ 1 w 316"/>
                  <a:gd name="T51" fmla="*/ 1 h 440"/>
                  <a:gd name="T52" fmla="*/ 1 w 316"/>
                  <a:gd name="T53" fmla="*/ 1 h 440"/>
                  <a:gd name="T54" fmla="*/ 1 w 316"/>
                  <a:gd name="T55" fmla="*/ 1 h 440"/>
                  <a:gd name="T56" fmla="*/ 1 w 316"/>
                  <a:gd name="T57" fmla="*/ 1 h 440"/>
                  <a:gd name="T58" fmla="*/ 1 w 316"/>
                  <a:gd name="T59" fmla="*/ 1 h 440"/>
                  <a:gd name="T60" fmla="*/ 1 w 316"/>
                  <a:gd name="T61" fmla="*/ 1 h 440"/>
                  <a:gd name="T62" fmla="*/ 1 w 316"/>
                  <a:gd name="T63" fmla="*/ 1 h 440"/>
                  <a:gd name="T64" fmla="*/ 1 w 316"/>
                  <a:gd name="T65" fmla="*/ 0 h 440"/>
                  <a:gd name="T66" fmla="*/ 1 w 316"/>
                  <a:gd name="T67" fmla="*/ 0 h 440"/>
                  <a:gd name="T68" fmla="*/ 1 w 316"/>
                  <a:gd name="T69" fmla="*/ 0 h 440"/>
                  <a:gd name="T70" fmla="*/ 1 w 316"/>
                  <a:gd name="T71" fmla="*/ 0 h 440"/>
                  <a:gd name="T72" fmla="*/ 1 w 316"/>
                  <a:gd name="T73" fmla="*/ 0 h 440"/>
                  <a:gd name="T74" fmla="*/ 1 w 316"/>
                  <a:gd name="T75" fmla="*/ 0 h 440"/>
                  <a:gd name="T76" fmla="*/ 1 w 316"/>
                  <a:gd name="T77" fmla="*/ 0 h 440"/>
                  <a:gd name="T78" fmla="*/ 1 w 316"/>
                  <a:gd name="T79" fmla="*/ 0 h 440"/>
                  <a:gd name="T80" fmla="*/ 1 w 316"/>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440"/>
                  <a:gd name="T125" fmla="*/ 316 w 316"/>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440">
                    <a:moveTo>
                      <a:pt x="240" y="0"/>
                    </a:moveTo>
                    <a:lnTo>
                      <a:pt x="214" y="12"/>
                    </a:lnTo>
                    <a:lnTo>
                      <a:pt x="186" y="27"/>
                    </a:lnTo>
                    <a:lnTo>
                      <a:pt x="160" y="45"/>
                    </a:lnTo>
                    <a:lnTo>
                      <a:pt x="134" y="63"/>
                    </a:lnTo>
                    <a:lnTo>
                      <a:pt x="110" y="84"/>
                    </a:lnTo>
                    <a:lnTo>
                      <a:pt x="87" y="107"/>
                    </a:lnTo>
                    <a:lnTo>
                      <a:pt x="66" y="131"/>
                    </a:lnTo>
                    <a:lnTo>
                      <a:pt x="47" y="159"/>
                    </a:lnTo>
                    <a:lnTo>
                      <a:pt x="31" y="187"/>
                    </a:lnTo>
                    <a:lnTo>
                      <a:pt x="18" y="217"/>
                    </a:lnTo>
                    <a:lnTo>
                      <a:pt x="8" y="250"/>
                    </a:lnTo>
                    <a:lnTo>
                      <a:pt x="2" y="284"/>
                    </a:lnTo>
                    <a:lnTo>
                      <a:pt x="0" y="321"/>
                    </a:lnTo>
                    <a:lnTo>
                      <a:pt x="2" y="359"/>
                    </a:lnTo>
                    <a:lnTo>
                      <a:pt x="9" y="398"/>
                    </a:lnTo>
                    <a:lnTo>
                      <a:pt x="21" y="440"/>
                    </a:lnTo>
                    <a:lnTo>
                      <a:pt x="27" y="403"/>
                    </a:lnTo>
                    <a:lnTo>
                      <a:pt x="33" y="367"/>
                    </a:lnTo>
                    <a:lnTo>
                      <a:pt x="41" y="333"/>
                    </a:lnTo>
                    <a:lnTo>
                      <a:pt x="51" y="298"/>
                    </a:lnTo>
                    <a:lnTo>
                      <a:pt x="62" y="266"/>
                    </a:lnTo>
                    <a:lnTo>
                      <a:pt x="76" y="234"/>
                    </a:lnTo>
                    <a:lnTo>
                      <a:pt x="89" y="204"/>
                    </a:lnTo>
                    <a:lnTo>
                      <a:pt x="107" y="175"/>
                    </a:lnTo>
                    <a:lnTo>
                      <a:pt x="125" y="147"/>
                    </a:lnTo>
                    <a:lnTo>
                      <a:pt x="145" y="121"/>
                    </a:lnTo>
                    <a:lnTo>
                      <a:pt x="168" y="96"/>
                    </a:lnTo>
                    <a:lnTo>
                      <a:pt x="193" y="73"/>
                    </a:lnTo>
                    <a:lnTo>
                      <a:pt x="220" y="52"/>
                    </a:lnTo>
                    <a:lnTo>
                      <a:pt x="250" y="33"/>
                    </a:lnTo>
                    <a:lnTo>
                      <a:pt x="282" y="15"/>
                    </a:lnTo>
                    <a:lnTo>
                      <a:pt x="316" y="0"/>
                    </a:lnTo>
                    <a:lnTo>
                      <a:pt x="307" y="0"/>
                    </a:lnTo>
                    <a:lnTo>
                      <a:pt x="298" y="0"/>
                    </a:lnTo>
                    <a:lnTo>
                      <a:pt x="288" y="0"/>
                    </a:lnTo>
                    <a:lnTo>
                      <a:pt x="278" y="0"/>
                    </a:lnTo>
                    <a:lnTo>
                      <a:pt x="269" y="0"/>
                    </a:lnTo>
                    <a:lnTo>
                      <a:pt x="260" y="0"/>
                    </a:lnTo>
                    <a:lnTo>
                      <a:pt x="250" y="0"/>
                    </a:lnTo>
                    <a:lnTo>
                      <a:pt x="240" y="0"/>
                    </a:lnTo>
                    <a:close/>
                  </a:path>
                </a:pathLst>
              </a:custGeom>
              <a:solidFill>
                <a:srgbClr val="FFDB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8" name="Freeform 87">
                <a:extLst>
                  <a:ext uri="{FF2B5EF4-FFF2-40B4-BE49-F238E27FC236}">
                    <a16:creationId xmlns:a16="http://schemas.microsoft.com/office/drawing/2014/main" id="{3A735041-8996-E320-FD36-2E571F71663A}"/>
                  </a:ext>
                </a:extLst>
              </p:cNvPr>
              <p:cNvSpPr>
                <a:spLocks/>
              </p:cNvSpPr>
              <p:nvPr/>
            </p:nvSpPr>
            <p:spPr bwMode="auto">
              <a:xfrm>
                <a:off x="333" y="4716"/>
                <a:ext cx="155" cy="215"/>
              </a:xfrm>
              <a:custGeom>
                <a:avLst/>
                <a:gdLst>
                  <a:gd name="T0" fmla="*/ 1 w 310"/>
                  <a:gd name="T1" fmla="*/ 0 h 431"/>
                  <a:gd name="T2" fmla="*/ 1 w 310"/>
                  <a:gd name="T3" fmla="*/ 0 h 431"/>
                  <a:gd name="T4" fmla="*/ 1 w 310"/>
                  <a:gd name="T5" fmla="*/ 0 h 431"/>
                  <a:gd name="T6" fmla="*/ 1 w 310"/>
                  <a:gd name="T7" fmla="*/ 0 h 431"/>
                  <a:gd name="T8" fmla="*/ 1 w 310"/>
                  <a:gd name="T9" fmla="*/ 0 h 431"/>
                  <a:gd name="T10" fmla="*/ 1 w 310"/>
                  <a:gd name="T11" fmla="*/ 0 h 431"/>
                  <a:gd name="T12" fmla="*/ 1 w 310"/>
                  <a:gd name="T13" fmla="*/ 0 h 431"/>
                  <a:gd name="T14" fmla="*/ 1 w 310"/>
                  <a:gd name="T15" fmla="*/ 0 h 431"/>
                  <a:gd name="T16" fmla="*/ 1 w 310"/>
                  <a:gd name="T17" fmla="*/ 0 h 431"/>
                  <a:gd name="T18" fmla="*/ 1 w 310"/>
                  <a:gd name="T19" fmla="*/ 0 h 431"/>
                  <a:gd name="T20" fmla="*/ 1 w 310"/>
                  <a:gd name="T21" fmla="*/ 0 h 431"/>
                  <a:gd name="T22" fmla="*/ 1 w 310"/>
                  <a:gd name="T23" fmla="*/ 0 h 431"/>
                  <a:gd name="T24" fmla="*/ 1 w 310"/>
                  <a:gd name="T25" fmla="*/ 0 h 431"/>
                  <a:gd name="T26" fmla="*/ 0 w 310"/>
                  <a:gd name="T27" fmla="*/ 0 h 431"/>
                  <a:gd name="T28" fmla="*/ 1 w 310"/>
                  <a:gd name="T29" fmla="*/ 0 h 431"/>
                  <a:gd name="T30" fmla="*/ 1 w 310"/>
                  <a:gd name="T31" fmla="*/ 0 h 431"/>
                  <a:gd name="T32" fmla="*/ 1 w 310"/>
                  <a:gd name="T33" fmla="*/ 0 h 431"/>
                  <a:gd name="T34" fmla="*/ 1 w 310"/>
                  <a:gd name="T35" fmla="*/ 0 h 431"/>
                  <a:gd name="T36" fmla="*/ 1 w 310"/>
                  <a:gd name="T37" fmla="*/ 0 h 431"/>
                  <a:gd name="T38" fmla="*/ 1 w 310"/>
                  <a:gd name="T39" fmla="*/ 0 h 431"/>
                  <a:gd name="T40" fmla="*/ 1 w 310"/>
                  <a:gd name="T41" fmla="*/ 0 h 431"/>
                  <a:gd name="T42" fmla="*/ 1 w 310"/>
                  <a:gd name="T43" fmla="*/ 0 h 431"/>
                  <a:gd name="T44" fmla="*/ 1 w 310"/>
                  <a:gd name="T45" fmla="*/ 0 h 431"/>
                  <a:gd name="T46" fmla="*/ 1 w 310"/>
                  <a:gd name="T47" fmla="*/ 0 h 431"/>
                  <a:gd name="T48" fmla="*/ 1 w 310"/>
                  <a:gd name="T49" fmla="*/ 0 h 431"/>
                  <a:gd name="T50" fmla="*/ 1 w 310"/>
                  <a:gd name="T51" fmla="*/ 0 h 431"/>
                  <a:gd name="T52" fmla="*/ 1 w 310"/>
                  <a:gd name="T53" fmla="*/ 0 h 431"/>
                  <a:gd name="T54" fmla="*/ 1 w 310"/>
                  <a:gd name="T55" fmla="*/ 0 h 431"/>
                  <a:gd name="T56" fmla="*/ 1 w 310"/>
                  <a:gd name="T57" fmla="*/ 0 h 431"/>
                  <a:gd name="T58" fmla="*/ 1 w 310"/>
                  <a:gd name="T59" fmla="*/ 0 h 431"/>
                  <a:gd name="T60" fmla="*/ 1 w 310"/>
                  <a:gd name="T61" fmla="*/ 0 h 431"/>
                  <a:gd name="T62" fmla="*/ 1 w 310"/>
                  <a:gd name="T63" fmla="*/ 0 h 431"/>
                  <a:gd name="T64" fmla="*/ 1 w 310"/>
                  <a:gd name="T65" fmla="*/ 0 h 431"/>
                  <a:gd name="T66" fmla="*/ 1 w 310"/>
                  <a:gd name="T67" fmla="*/ 0 h 431"/>
                  <a:gd name="T68" fmla="*/ 1 w 310"/>
                  <a:gd name="T69" fmla="*/ 0 h 431"/>
                  <a:gd name="T70" fmla="*/ 1 w 310"/>
                  <a:gd name="T71" fmla="*/ 0 h 431"/>
                  <a:gd name="T72" fmla="*/ 1 w 310"/>
                  <a:gd name="T73" fmla="*/ 0 h 431"/>
                  <a:gd name="T74" fmla="*/ 1 w 310"/>
                  <a:gd name="T75" fmla="*/ 0 h 431"/>
                  <a:gd name="T76" fmla="*/ 1 w 310"/>
                  <a:gd name="T77" fmla="*/ 0 h 431"/>
                  <a:gd name="T78" fmla="*/ 1 w 310"/>
                  <a:gd name="T79" fmla="*/ 0 h 431"/>
                  <a:gd name="T80" fmla="*/ 1 w 310"/>
                  <a:gd name="T81" fmla="*/ 0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31"/>
                  <a:gd name="T125" fmla="*/ 310 w 310"/>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31">
                    <a:moveTo>
                      <a:pt x="234" y="0"/>
                    </a:moveTo>
                    <a:lnTo>
                      <a:pt x="208" y="14"/>
                    </a:lnTo>
                    <a:lnTo>
                      <a:pt x="182" y="29"/>
                    </a:lnTo>
                    <a:lnTo>
                      <a:pt x="157" y="45"/>
                    </a:lnTo>
                    <a:lnTo>
                      <a:pt x="132" y="65"/>
                    </a:lnTo>
                    <a:lnTo>
                      <a:pt x="109" y="84"/>
                    </a:lnTo>
                    <a:lnTo>
                      <a:pt x="86" y="107"/>
                    </a:lnTo>
                    <a:lnTo>
                      <a:pt x="66" y="131"/>
                    </a:lnTo>
                    <a:lnTo>
                      <a:pt x="48" y="157"/>
                    </a:lnTo>
                    <a:lnTo>
                      <a:pt x="32" y="184"/>
                    </a:lnTo>
                    <a:lnTo>
                      <a:pt x="18" y="214"/>
                    </a:lnTo>
                    <a:lnTo>
                      <a:pt x="9" y="245"/>
                    </a:lnTo>
                    <a:lnTo>
                      <a:pt x="2" y="279"/>
                    </a:lnTo>
                    <a:lnTo>
                      <a:pt x="0" y="313"/>
                    </a:lnTo>
                    <a:lnTo>
                      <a:pt x="2" y="351"/>
                    </a:lnTo>
                    <a:lnTo>
                      <a:pt x="9" y="389"/>
                    </a:lnTo>
                    <a:lnTo>
                      <a:pt x="21" y="431"/>
                    </a:lnTo>
                    <a:lnTo>
                      <a:pt x="26" y="394"/>
                    </a:lnTo>
                    <a:lnTo>
                      <a:pt x="32" y="358"/>
                    </a:lnTo>
                    <a:lnTo>
                      <a:pt x="40" y="324"/>
                    </a:lnTo>
                    <a:lnTo>
                      <a:pt x="49" y="290"/>
                    </a:lnTo>
                    <a:lnTo>
                      <a:pt x="60" y="257"/>
                    </a:lnTo>
                    <a:lnTo>
                      <a:pt x="72" y="227"/>
                    </a:lnTo>
                    <a:lnTo>
                      <a:pt x="86" y="197"/>
                    </a:lnTo>
                    <a:lnTo>
                      <a:pt x="102" y="168"/>
                    </a:lnTo>
                    <a:lnTo>
                      <a:pt x="121" y="142"/>
                    </a:lnTo>
                    <a:lnTo>
                      <a:pt x="140" y="116"/>
                    </a:lnTo>
                    <a:lnTo>
                      <a:pt x="162" y="92"/>
                    </a:lnTo>
                    <a:lnTo>
                      <a:pt x="187" y="70"/>
                    </a:lnTo>
                    <a:lnTo>
                      <a:pt x="214" y="50"/>
                    </a:lnTo>
                    <a:lnTo>
                      <a:pt x="243" y="31"/>
                    </a:lnTo>
                    <a:lnTo>
                      <a:pt x="275" y="15"/>
                    </a:lnTo>
                    <a:lnTo>
                      <a:pt x="310" y="0"/>
                    </a:lnTo>
                    <a:lnTo>
                      <a:pt x="301" y="0"/>
                    </a:lnTo>
                    <a:lnTo>
                      <a:pt x="291" y="0"/>
                    </a:lnTo>
                    <a:lnTo>
                      <a:pt x="281" y="0"/>
                    </a:lnTo>
                    <a:lnTo>
                      <a:pt x="272" y="0"/>
                    </a:lnTo>
                    <a:lnTo>
                      <a:pt x="263" y="0"/>
                    </a:lnTo>
                    <a:lnTo>
                      <a:pt x="253" y="0"/>
                    </a:lnTo>
                    <a:lnTo>
                      <a:pt x="243" y="0"/>
                    </a:lnTo>
                    <a:lnTo>
                      <a:pt x="234" y="0"/>
                    </a:lnTo>
                    <a:close/>
                  </a:path>
                </a:pathLst>
              </a:custGeom>
              <a:solidFill>
                <a:srgbClr val="FFD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89" name="Freeform 88">
                <a:extLst>
                  <a:ext uri="{FF2B5EF4-FFF2-40B4-BE49-F238E27FC236}">
                    <a16:creationId xmlns:a16="http://schemas.microsoft.com/office/drawing/2014/main" id="{269D5BCB-6457-817B-89C7-58623D022BA6}"/>
                  </a:ext>
                </a:extLst>
              </p:cNvPr>
              <p:cNvSpPr>
                <a:spLocks/>
              </p:cNvSpPr>
              <p:nvPr/>
            </p:nvSpPr>
            <p:spPr bwMode="auto">
              <a:xfrm>
                <a:off x="335" y="4717"/>
                <a:ext cx="151" cy="211"/>
              </a:xfrm>
              <a:custGeom>
                <a:avLst/>
                <a:gdLst>
                  <a:gd name="T0" fmla="*/ 1 w 302"/>
                  <a:gd name="T1" fmla="*/ 0 h 423"/>
                  <a:gd name="T2" fmla="*/ 1 w 302"/>
                  <a:gd name="T3" fmla="*/ 0 h 423"/>
                  <a:gd name="T4" fmla="*/ 1 w 302"/>
                  <a:gd name="T5" fmla="*/ 0 h 423"/>
                  <a:gd name="T6" fmla="*/ 1 w 302"/>
                  <a:gd name="T7" fmla="*/ 0 h 423"/>
                  <a:gd name="T8" fmla="*/ 1 w 302"/>
                  <a:gd name="T9" fmla="*/ 0 h 423"/>
                  <a:gd name="T10" fmla="*/ 1 w 302"/>
                  <a:gd name="T11" fmla="*/ 0 h 423"/>
                  <a:gd name="T12" fmla="*/ 1 w 302"/>
                  <a:gd name="T13" fmla="*/ 0 h 423"/>
                  <a:gd name="T14" fmla="*/ 1 w 302"/>
                  <a:gd name="T15" fmla="*/ 0 h 423"/>
                  <a:gd name="T16" fmla="*/ 1 w 302"/>
                  <a:gd name="T17" fmla="*/ 0 h 423"/>
                  <a:gd name="T18" fmla="*/ 1 w 302"/>
                  <a:gd name="T19" fmla="*/ 0 h 423"/>
                  <a:gd name="T20" fmla="*/ 1 w 302"/>
                  <a:gd name="T21" fmla="*/ 0 h 423"/>
                  <a:gd name="T22" fmla="*/ 1 w 302"/>
                  <a:gd name="T23" fmla="*/ 0 h 423"/>
                  <a:gd name="T24" fmla="*/ 1 w 302"/>
                  <a:gd name="T25" fmla="*/ 0 h 423"/>
                  <a:gd name="T26" fmla="*/ 0 w 302"/>
                  <a:gd name="T27" fmla="*/ 0 h 423"/>
                  <a:gd name="T28" fmla="*/ 1 w 302"/>
                  <a:gd name="T29" fmla="*/ 0 h 423"/>
                  <a:gd name="T30" fmla="*/ 1 w 302"/>
                  <a:gd name="T31" fmla="*/ 0 h 423"/>
                  <a:gd name="T32" fmla="*/ 1 w 302"/>
                  <a:gd name="T33" fmla="*/ 0 h 423"/>
                  <a:gd name="T34" fmla="*/ 1 w 302"/>
                  <a:gd name="T35" fmla="*/ 0 h 423"/>
                  <a:gd name="T36" fmla="*/ 1 w 302"/>
                  <a:gd name="T37" fmla="*/ 0 h 423"/>
                  <a:gd name="T38" fmla="*/ 1 w 302"/>
                  <a:gd name="T39" fmla="*/ 0 h 423"/>
                  <a:gd name="T40" fmla="*/ 1 w 302"/>
                  <a:gd name="T41" fmla="*/ 0 h 423"/>
                  <a:gd name="T42" fmla="*/ 1 w 302"/>
                  <a:gd name="T43" fmla="*/ 0 h 423"/>
                  <a:gd name="T44" fmla="*/ 1 w 302"/>
                  <a:gd name="T45" fmla="*/ 0 h 423"/>
                  <a:gd name="T46" fmla="*/ 1 w 302"/>
                  <a:gd name="T47" fmla="*/ 0 h 423"/>
                  <a:gd name="T48" fmla="*/ 1 w 302"/>
                  <a:gd name="T49" fmla="*/ 0 h 423"/>
                  <a:gd name="T50" fmla="*/ 1 w 302"/>
                  <a:gd name="T51" fmla="*/ 0 h 423"/>
                  <a:gd name="T52" fmla="*/ 1 w 302"/>
                  <a:gd name="T53" fmla="*/ 0 h 423"/>
                  <a:gd name="T54" fmla="*/ 1 w 302"/>
                  <a:gd name="T55" fmla="*/ 0 h 423"/>
                  <a:gd name="T56" fmla="*/ 1 w 302"/>
                  <a:gd name="T57" fmla="*/ 0 h 423"/>
                  <a:gd name="T58" fmla="*/ 1 w 302"/>
                  <a:gd name="T59" fmla="*/ 0 h 423"/>
                  <a:gd name="T60" fmla="*/ 1 w 302"/>
                  <a:gd name="T61" fmla="*/ 0 h 423"/>
                  <a:gd name="T62" fmla="*/ 1 w 302"/>
                  <a:gd name="T63" fmla="*/ 0 h 423"/>
                  <a:gd name="T64" fmla="*/ 1 w 302"/>
                  <a:gd name="T65" fmla="*/ 0 h 423"/>
                  <a:gd name="T66" fmla="*/ 1 w 302"/>
                  <a:gd name="T67" fmla="*/ 0 h 423"/>
                  <a:gd name="T68" fmla="*/ 1 w 302"/>
                  <a:gd name="T69" fmla="*/ 0 h 423"/>
                  <a:gd name="T70" fmla="*/ 1 w 302"/>
                  <a:gd name="T71" fmla="*/ 0 h 423"/>
                  <a:gd name="T72" fmla="*/ 1 w 302"/>
                  <a:gd name="T73" fmla="*/ 0 h 423"/>
                  <a:gd name="T74" fmla="*/ 1 w 302"/>
                  <a:gd name="T75" fmla="*/ 0 h 423"/>
                  <a:gd name="T76" fmla="*/ 1 w 302"/>
                  <a:gd name="T77" fmla="*/ 0 h 423"/>
                  <a:gd name="T78" fmla="*/ 1 w 302"/>
                  <a:gd name="T79" fmla="*/ 0 h 423"/>
                  <a:gd name="T80" fmla="*/ 1 w 302"/>
                  <a:gd name="T81" fmla="*/ 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423"/>
                  <a:gd name="T125" fmla="*/ 302 w 302"/>
                  <a:gd name="T126" fmla="*/ 423 h 4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423">
                    <a:moveTo>
                      <a:pt x="227" y="2"/>
                    </a:moveTo>
                    <a:lnTo>
                      <a:pt x="202" y="16"/>
                    </a:lnTo>
                    <a:lnTo>
                      <a:pt x="178" y="31"/>
                    </a:lnTo>
                    <a:lnTo>
                      <a:pt x="154" y="49"/>
                    </a:lnTo>
                    <a:lnTo>
                      <a:pt x="129" y="66"/>
                    </a:lnTo>
                    <a:lnTo>
                      <a:pt x="106" y="87"/>
                    </a:lnTo>
                    <a:lnTo>
                      <a:pt x="84" y="107"/>
                    </a:lnTo>
                    <a:lnTo>
                      <a:pt x="65" y="130"/>
                    </a:lnTo>
                    <a:lnTo>
                      <a:pt x="48" y="156"/>
                    </a:lnTo>
                    <a:lnTo>
                      <a:pt x="31" y="182"/>
                    </a:lnTo>
                    <a:lnTo>
                      <a:pt x="19" y="211"/>
                    </a:lnTo>
                    <a:lnTo>
                      <a:pt x="10" y="241"/>
                    </a:lnTo>
                    <a:lnTo>
                      <a:pt x="3" y="273"/>
                    </a:lnTo>
                    <a:lnTo>
                      <a:pt x="0" y="308"/>
                    </a:lnTo>
                    <a:lnTo>
                      <a:pt x="1" y="345"/>
                    </a:lnTo>
                    <a:lnTo>
                      <a:pt x="8" y="383"/>
                    </a:lnTo>
                    <a:lnTo>
                      <a:pt x="19" y="423"/>
                    </a:lnTo>
                    <a:lnTo>
                      <a:pt x="25" y="386"/>
                    </a:lnTo>
                    <a:lnTo>
                      <a:pt x="30" y="350"/>
                    </a:lnTo>
                    <a:lnTo>
                      <a:pt x="38" y="315"/>
                    </a:lnTo>
                    <a:lnTo>
                      <a:pt x="46" y="282"/>
                    </a:lnTo>
                    <a:lnTo>
                      <a:pt x="57" y="250"/>
                    </a:lnTo>
                    <a:lnTo>
                      <a:pt x="69" y="219"/>
                    </a:lnTo>
                    <a:lnTo>
                      <a:pt x="83" y="190"/>
                    </a:lnTo>
                    <a:lnTo>
                      <a:pt x="98" y="163"/>
                    </a:lnTo>
                    <a:lnTo>
                      <a:pt x="116" y="136"/>
                    </a:lnTo>
                    <a:lnTo>
                      <a:pt x="135" y="112"/>
                    </a:lnTo>
                    <a:lnTo>
                      <a:pt x="157" y="89"/>
                    </a:lnTo>
                    <a:lnTo>
                      <a:pt x="181" y="68"/>
                    </a:lnTo>
                    <a:lnTo>
                      <a:pt x="208" y="49"/>
                    </a:lnTo>
                    <a:lnTo>
                      <a:pt x="237" y="30"/>
                    </a:lnTo>
                    <a:lnTo>
                      <a:pt x="268" y="14"/>
                    </a:lnTo>
                    <a:lnTo>
                      <a:pt x="302" y="0"/>
                    </a:lnTo>
                    <a:lnTo>
                      <a:pt x="293" y="0"/>
                    </a:lnTo>
                    <a:lnTo>
                      <a:pt x="284" y="1"/>
                    </a:lnTo>
                    <a:lnTo>
                      <a:pt x="275" y="1"/>
                    </a:lnTo>
                    <a:lnTo>
                      <a:pt x="265" y="1"/>
                    </a:lnTo>
                    <a:lnTo>
                      <a:pt x="255" y="1"/>
                    </a:lnTo>
                    <a:lnTo>
                      <a:pt x="246" y="1"/>
                    </a:lnTo>
                    <a:lnTo>
                      <a:pt x="237" y="2"/>
                    </a:lnTo>
                    <a:lnTo>
                      <a:pt x="227" y="2"/>
                    </a:lnTo>
                    <a:close/>
                  </a:path>
                </a:pathLst>
              </a:custGeom>
              <a:solidFill>
                <a:srgbClr val="FFE2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0" name="Freeform 89">
                <a:extLst>
                  <a:ext uri="{FF2B5EF4-FFF2-40B4-BE49-F238E27FC236}">
                    <a16:creationId xmlns:a16="http://schemas.microsoft.com/office/drawing/2014/main" id="{0D0479DA-84E4-51B7-8D82-BF9CBD5E84C5}"/>
                  </a:ext>
                </a:extLst>
              </p:cNvPr>
              <p:cNvSpPr>
                <a:spLocks/>
              </p:cNvSpPr>
              <p:nvPr/>
            </p:nvSpPr>
            <p:spPr bwMode="auto">
              <a:xfrm>
                <a:off x="336" y="4717"/>
                <a:ext cx="147" cy="207"/>
              </a:xfrm>
              <a:custGeom>
                <a:avLst/>
                <a:gdLst>
                  <a:gd name="T0" fmla="*/ 0 w 295"/>
                  <a:gd name="T1" fmla="*/ 1 h 414"/>
                  <a:gd name="T2" fmla="*/ 0 w 295"/>
                  <a:gd name="T3" fmla="*/ 1 h 414"/>
                  <a:gd name="T4" fmla="*/ 0 w 295"/>
                  <a:gd name="T5" fmla="*/ 1 h 414"/>
                  <a:gd name="T6" fmla="*/ 0 w 295"/>
                  <a:gd name="T7" fmla="*/ 1 h 414"/>
                  <a:gd name="T8" fmla="*/ 0 w 295"/>
                  <a:gd name="T9" fmla="*/ 1 h 414"/>
                  <a:gd name="T10" fmla="*/ 0 w 295"/>
                  <a:gd name="T11" fmla="*/ 1 h 414"/>
                  <a:gd name="T12" fmla="*/ 0 w 295"/>
                  <a:gd name="T13" fmla="*/ 1 h 414"/>
                  <a:gd name="T14" fmla="*/ 0 w 295"/>
                  <a:gd name="T15" fmla="*/ 1 h 414"/>
                  <a:gd name="T16" fmla="*/ 0 w 295"/>
                  <a:gd name="T17" fmla="*/ 1 h 414"/>
                  <a:gd name="T18" fmla="*/ 0 w 295"/>
                  <a:gd name="T19" fmla="*/ 1 h 414"/>
                  <a:gd name="T20" fmla="*/ 0 w 295"/>
                  <a:gd name="T21" fmla="*/ 1 h 414"/>
                  <a:gd name="T22" fmla="*/ 0 w 295"/>
                  <a:gd name="T23" fmla="*/ 1 h 414"/>
                  <a:gd name="T24" fmla="*/ 0 w 295"/>
                  <a:gd name="T25" fmla="*/ 1 h 414"/>
                  <a:gd name="T26" fmla="*/ 0 w 295"/>
                  <a:gd name="T27" fmla="*/ 1 h 414"/>
                  <a:gd name="T28" fmla="*/ 0 w 295"/>
                  <a:gd name="T29" fmla="*/ 1 h 414"/>
                  <a:gd name="T30" fmla="*/ 0 w 295"/>
                  <a:gd name="T31" fmla="*/ 1 h 414"/>
                  <a:gd name="T32" fmla="*/ 0 w 295"/>
                  <a:gd name="T33" fmla="*/ 1 h 414"/>
                  <a:gd name="T34" fmla="*/ 0 w 295"/>
                  <a:gd name="T35" fmla="*/ 1 h 414"/>
                  <a:gd name="T36" fmla="*/ 0 w 295"/>
                  <a:gd name="T37" fmla="*/ 1 h 414"/>
                  <a:gd name="T38" fmla="*/ 0 w 295"/>
                  <a:gd name="T39" fmla="*/ 1 h 414"/>
                  <a:gd name="T40" fmla="*/ 0 w 295"/>
                  <a:gd name="T41" fmla="*/ 1 h 414"/>
                  <a:gd name="T42" fmla="*/ 0 w 295"/>
                  <a:gd name="T43" fmla="*/ 1 h 414"/>
                  <a:gd name="T44" fmla="*/ 0 w 295"/>
                  <a:gd name="T45" fmla="*/ 1 h 414"/>
                  <a:gd name="T46" fmla="*/ 0 w 295"/>
                  <a:gd name="T47" fmla="*/ 1 h 414"/>
                  <a:gd name="T48" fmla="*/ 0 w 295"/>
                  <a:gd name="T49" fmla="*/ 1 h 414"/>
                  <a:gd name="T50" fmla="*/ 0 w 295"/>
                  <a:gd name="T51" fmla="*/ 1 h 414"/>
                  <a:gd name="T52" fmla="*/ 0 w 295"/>
                  <a:gd name="T53" fmla="*/ 1 h 414"/>
                  <a:gd name="T54" fmla="*/ 0 w 295"/>
                  <a:gd name="T55" fmla="*/ 1 h 414"/>
                  <a:gd name="T56" fmla="*/ 0 w 295"/>
                  <a:gd name="T57" fmla="*/ 1 h 414"/>
                  <a:gd name="T58" fmla="*/ 0 w 295"/>
                  <a:gd name="T59" fmla="*/ 1 h 414"/>
                  <a:gd name="T60" fmla="*/ 0 w 295"/>
                  <a:gd name="T61" fmla="*/ 1 h 414"/>
                  <a:gd name="T62" fmla="*/ 0 w 295"/>
                  <a:gd name="T63" fmla="*/ 1 h 414"/>
                  <a:gd name="T64" fmla="*/ 0 w 295"/>
                  <a:gd name="T65" fmla="*/ 0 h 414"/>
                  <a:gd name="T66" fmla="*/ 0 w 295"/>
                  <a:gd name="T67" fmla="*/ 0 h 414"/>
                  <a:gd name="T68" fmla="*/ 0 w 295"/>
                  <a:gd name="T69" fmla="*/ 1 h 414"/>
                  <a:gd name="T70" fmla="*/ 0 w 295"/>
                  <a:gd name="T71" fmla="*/ 1 h 414"/>
                  <a:gd name="T72" fmla="*/ 0 w 295"/>
                  <a:gd name="T73" fmla="*/ 1 h 414"/>
                  <a:gd name="T74" fmla="*/ 0 w 295"/>
                  <a:gd name="T75" fmla="*/ 1 h 414"/>
                  <a:gd name="T76" fmla="*/ 0 w 295"/>
                  <a:gd name="T77" fmla="*/ 1 h 414"/>
                  <a:gd name="T78" fmla="*/ 0 w 295"/>
                  <a:gd name="T79" fmla="*/ 1 h 414"/>
                  <a:gd name="T80" fmla="*/ 0 w 295"/>
                  <a:gd name="T81" fmla="*/ 1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414"/>
                  <a:gd name="T125" fmla="*/ 295 w 295"/>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414">
                    <a:moveTo>
                      <a:pt x="221" y="5"/>
                    </a:moveTo>
                    <a:lnTo>
                      <a:pt x="197" y="19"/>
                    </a:lnTo>
                    <a:lnTo>
                      <a:pt x="174" y="34"/>
                    </a:lnTo>
                    <a:lnTo>
                      <a:pt x="149" y="51"/>
                    </a:lnTo>
                    <a:lnTo>
                      <a:pt x="126" y="68"/>
                    </a:lnTo>
                    <a:lnTo>
                      <a:pt x="104" y="88"/>
                    </a:lnTo>
                    <a:lnTo>
                      <a:pt x="84" y="107"/>
                    </a:lnTo>
                    <a:lnTo>
                      <a:pt x="64" y="130"/>
                    </a:lnTo>
                    <a:lnTo>
                      <a:pt x="47" y="154"/>
                    </a:lnTo>
                    <a:lnTo>
                      <a:pt x="32" y="180"/>
                    </a:lnTo>
                    <a:lnTo>
                      <a:pt x="19" y="208"/>
                    </a:lnTo>
                    <a:lnTo>
                      <a:pt x="9" y="236"/>
                    </a:lnTo>
                    <a:lnTo>
                      <a:pt x="3" y="268"/>
                    </a:lnTo>
                    <a:lnTo>
                      <a:pt x="0" y="301"/>
                    </a:lnTo>
                    <a:lnTo>
                      <a:pt x="1" y="337"/>
                    </a:lnTo>
                    <a:lnTo>
                      <a:pt x="7" y="374"/>
                    </a:lnTo>
                    <a:lnTo>
                      <a:pt x="17" y="414"/>
                    </a:lnTo>
                    <a:lnTo>
                      <a:pt x="23" y="377"/>
                    </a:lnTo>
                    <a:lnTo>
                      <a:pt x="28" y="341"/>
                    </a:lnTo>
                    <a:lnTo>
                      <a:pt x="35" y="307"/>
                    </a:lnTo>
                    <a:lnTo>
                      <a:pt x="45" y="275"/>
                    </a:lnTo>
                    <a:lnTo>
                      <a:pt x="54" y="243"/>
                    </a:lnTo>
                    <a:lnTo>
                      <a:pt x="65" y="213"/>
                    </a:lnTo>
                    <a:lnTo>
                      <a:pt x="79" y="185"/>
                    </a:lnTo>
                    <a:lnTo>
                      <a:pt x="94" y="158"/>
                    </a:lnTo>
                    <a:lnTo>
                      <a:pt x="110" y="133"/>
                    </a:lnTo>
                    <a:lnTo>
                      <a:pt x="130" y="109"/>
                    </a:lnTo>
                    <a:lnTo>
                      <a:pt x="151" y="87"/>
                    </a:lnTo>
                    <a:lnTo>
                      <a:pt x="174" y="66"/>
                    </a:lnTo>
                    <a:lnTo>
                      <a:pt x="200" y="46"/>
                    </a:lnTo>
                    <a:lnTo>
                      <a:pt x="229" y="30"/>
                    </a:lnTo>
                    <a:lnTo>
                      <a:pt x="260" y="14"/>
                    </a:lnTo>
                    <a:lnTo>
                      <a:pt x="295" y="0"/>
                    </a:lnTo>
                    <a:lnTo>
                      <a:pt x="285" y="0"/>
                    </a:lnTo>
                    <a:lnTo>
                      <a:pt x="276" y="1"/>
                    </a:lnTo>
                    <a:lnTo>
                      <a:pt x="267" y="1"/>
                    </a:lnTo>
                    <a:lnTo>
                      <a:pt x="258" y="3"/>
                    </a:lnTo>
                    <a:lnTo>
                      <a:pt x="248" y="4"/>
                    </a:lnTo>
                    <a:lnTo>
                      <a:pt x="239" y="4"/>
                    </a:lnTo>
                    <a:lnTo>
                      <a:pt x="230" y="5"/>
                    </a:lnTo>
                    <a:lnTo>
                      <a:pt x="221" y="5"/>
                    </a:lnTo>
                    <a:close/>
                  </a:path>
                </a:pathLst>
              </a:custGeom>
              <a:solidFill>
                <a:srgbClr val="FFE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1" name="Freeform 90">
                <a:extLst>
                  <a:ext uri="{FF2B5EF4-FFF2-40B4-BE49-F238E27FC236}">
                    <a16:creationId xmlns:a16="http://schemas.microsoft.com/office/drawing/2014/main" id="{7B497258-4F11-28EA-2E4E-C8B7314367DC}"/>
                  </a:ext>
                </a:extLst>
              </p:cNvPr>
              <p:cNvSpPr>
                <a:spLocks/>
              </p:cNvSpPr>
              <p:nvPr/>
            </p:nvSpPr>
            <p:spPr bwMode="auto">
              <a:xfrm>
                <a:off x="337" y="4718"/>
                <a:ext cx="144" cy="203"/>
              </a:xfrm>
              <a:custGeom>
                <a:avLst/>
                <a:gdLst>
                  <a:gd name="T0" fmla="*/ 1 w 288"/>
                  <a:gd name="T1" fmla="*/ 1 h 405"/>
                  <a:gd name="T2" fmla="*/ 1 w 288"/>
                  <a:gd name="T3" fmla="*/ 1 h 405"/>
                  <a:gd name="T4" fmla="*/ 1 w 288"/>
                  <a:gd name="T5" fmla="*/ 1 h 405"/>
                  <a:gd name="T6" fmla="*/ 1 w 288"/>
                  <a:gd name="T7" fmla="*/ 1 h 405"/>
                  <a:gd name="T8" fmla="*/ 1 w 288"/>
                  <a:gd name="T9" fmla="*/ 1 h 405"/>
                  <a:gd name="T10" fmla="*/ 1 w 288"/>
                  <a:gd name="T11" fmla="*/ 1 h 405"/>
                  <a:gd name="T12" fmla="*/ 1 w 288"/>
                  <a:gd name="T13" fmla="*/ 1 h 405"/>
                  <a:gd name="T14" fmla="*/ 1 w 288"/>
                  <a:gd name="T15" fmla="*/ 1 h 405"/>
                  <a:gd name="T16" fmla="*/ 1 w 288"/>
                  <a:gd name="T17" fmla="*/ 1 h 405"/>
                  <a:gd name="T18" fmla="*/ 1 w 288"/>
                  <a:gd name="T19" fmla="*/ 1 h 405"/>
                  <a:gd name="T20" fmla="*/ 1 w 288"/>
                  <a:gd name="T21" fmla="*/ 1 h 405"/>
                  <a:gd name="T22" fmla="*/ 1 w 288"/>
                  <a:gd name="T23" fmla="*/ 1 h 405"/>
                  <a:gd name="T24" fmla="*/ 1 w 288"/>
                  <a:gd name="T25" fmla="*/ 1 h 405"/>
                  <a:gd name="T26" fmla="*/ 0 w 288"/>
                  <a:gd name="T27" fmla="*/ 1 h 405"/>
                  <a:gd name="T28" fmla="*/ 1 w 288"/>
                  <a:gd name="T29" fmla="*/ 1 h 405"/>
                  <a:gd name="T30" fmla="*/ 1 w 288"/>
                  <a:gd name="T31" fmla="*/ 1 h 405"/>
                  <a:gd name="T32" fmla="*/ 1 w 288"/>
                  <a:gd name="T33" fmla="*/ 1 h 405"/>
                  <a:gd name="T34" fmla="*/ 1 w 288"/>
                  <a:gd name="T35" fmla="*/ 1 h 405"/>
                  <a:gd name="T36" fmla="*/ 1 w 288"/>
                  <a:gd name="T37" fmla="*/ 1 h 405"/>
                  <a:gd name="T38" fmla="*/ 1 w 288"/>
                  <a:gd name="T39" fmla="*/ 1 h 405"/>
                  <a:gd name="T40" fmla="*/ 1 w 288"/>
                  <a:gd name="T41" fmla="*/ 1 h 405"/>
                  <a:gd name="T42" fmla="*/ 1 w 288"/>
                  <a:gd name="T43" fmla="*/ 1 h 405"/>
                  <a:gd name="T44" fmla="*/ 1 w 288"/>
                  <a:gd name="T45" fmla="*/ 1 h 405"/>
                  <a:gd name="T46" fmla="*/ 1 w 288"/>
                  <a:gd name="T47" fmla="*/ 1 h 405"/>
                  <a:gd name="T48" fmla="*/ 1 w 288"/>
                  <a:gd name="T49" fmla="*/ 1 h 405"/>
                  <a:gd name="T50" fmla="*/ 1 w 288"/>
                  <a:gd name="T51" fmla="*/ 1 h 405"/>
                  <a:gd name="T52" fmla="*/ 1 w 288"/>
                  <a:gd name="T53" fmla="*/ 1 h 405"/>
                  <a:gd name="T54" fmla="*/ 1 w 288"/>
                  <a:gd name="T55" fmla="*/ 1 h 405"/>
                  <a:gd name="T56" fmla="*/ 1 w 288"/>
                  <a:gd name="T57" fmla="*/ 1 h 405"/>
                  <a:gd name="T58" fmla="*/ 1 w 288"/>
                  <a:gd name="T59" fmla="*/ 1 h 405"/>
                  <a:gd name="T60" fmla="*/ 1 w 288"/>
                  <a:gd name="T61" fmla="*/ 1 h 405"/>
                  <a:gd name="T62" fmla="*/ 1 w 288"/>
                  <a:gd name="T63" fmla="*/ 1 h 405"/>
                  <a:gd name="T64" fmla="*/ 1 w 288"/>
                  <a:gd name="T65" fmla="*/ 0 h 405"/>
                  <a:gd name="T66" fmla="*/ 1 w 288"/>
                  <a:gd name="T67" fmla="*/ 0 h 405"/>
                  <a:gd name="T68" fmla="*/ 1 w 288"/>
                  <a:gd name="T69" fmla="*/ 1 h 405"/>
                  <a:gd name="T70" fmla="*/ 1 w 288"/>
                  <a:gd name="T71" fmla="*/ 1 h 405"/>
                  <a:gd name="T72" fmla="*/ 1 w 288"/>
                  <a:gd name="T73" fmla="*/ 1 h 405"/>
                  <a:gd name="T74" fmla="*/ 1 w 288"/>
                  <a:gd name="T75" fmla="*/ 1 h 405"/>
                  <a:gd name="T76" fmla="*/ 1 w 288"/>
                  <a:gd name="T77" fmla="*/ 1 h 405"/>
                  <a:gd name="T78" fmla="*/ 1 w 288"/>
                  <a:gd name="T79" fmla="*/ 1 h 405"/>
                  <a:gd name="T80" fmla="*/ 1 w 288"/>
                  <a:gd name="T81" fmla="*/ 1 h 4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405"/>
                  <a:gd name="T125" fmla="*/ 288 w 288"/>
                  <a:gd name="T126" fmla="*/ 405 h 4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405">
                    <a:moveTo>
                      <a:pt x="215" y="4"/>
                    </a:moveTo>
                    <a:lnTo>
                      <a:pt x="192" y="19"/>
                    </a:lnTo>
                    <a:lnTo>
                      <a:pt x="169" y="34"/>
                    </a:lnTo>
                    <a:lnTo>
                      <a:pt x="147" y="50"/>
                    </a:lnTo>
                    <a:lnTo>
                      <a:pt x="124" y="69"/>
                    </a:lnTo>
                    <a:lnTo>
                      <a:pt x="104" y="87"/>
                    </a:lnTo>
                    <a:lnTo>
                      <a:pt x="83" y="107"/>
                    </a:lnTo>
                    <a:lnTo>
                      <a:pt x="64" y="129"/>
                    </a:lnTo>
                    <a:lnTo>
                      <a:pt x="47" y="152"/>
                    </a:lnTo>
                    <a:lnTo>
                      <a:pt x="32" y="176"/>
                    </a:lnTo>
                    <a:lnTo>
                      <a:pt x="20" y="202"/>
                    </a:lnTo>
                    <a:lnTo>
                      <a:pt x="10" y="231"/>
                    </a:lnTo>
                    <a:lnTo>
                      <a:pt x="3" y="261"/>
                    </a:lnTo>
                    <a:lnTo>
                      <a:pt x="0" y="293"/>
                    </a:lnTo>
                    <a:lnTo>
                      <a:pt x="1" y="328"/>
                    </a:lnTo>
                    <a:lnTo>
                      <a:pt x="6" y="366"/>
                    </a:lnTo>
                    <a:lnTo>
                      <a:pt x="15" y="405"/>
                    </a:lnTo>
                    <a:lnTo>
                      <a:pt x="21" y="368"/>
                    </a:lnTo>
                    <a:lnTo>
                      <a:pt x="26" y="333"/>
                    </a:lnTo>
                    <a:lnTo>
                      <a:pt x="33" y="298"/>
                    </a:lnTo>
                    <a:lnTo>
                      <a:pt x="41" y="266"/>
                    </a:lnTo>
                    <a:lnTo>
                      <a:pt x="52" y="235"/>
                    </a:lnTo>
                    <a:lnTo>
                      <a:pt x="62" y="205"/>
                    </a:lnTo>
                    <a:lnTo>
                      <a:pt x="75" y="177"/>
                    </a:lnTo>
                    <a:lnTo>
                      <a:pt x="90" y="151"/>
                    </a:lnTo>
                    <a:lnTo>
                      <a:pt x="106" y="126"/>
                    </a:lnTo>
                    <a:lnTo>
                      <a:pt x="124" y="103"/>
                    </a:lnTo>
                    <a:lnTo>
                      <a:pt x="145" y="81"/>
                    </a:lnTo>
                    <a:lnTo>
                      <a:pt x="168" y="62"/>
                    </a:lnTo>
                    <a:lnTo>
                      <a:pt x="193" y="45"/>
                    </a:lnTo>
                    <a:lnTo>
                      <a:pt x="222" y="27"/>
                    </a:lnTo>
                    <a:lnTo>
                      <a:pt x="253" y="12"/>
                    </a:lnTo>
                    <a:lnTo>
                      <a:pt x="288" y="0"/>
                    </a:lnTo>
                    <a:lnTo>
                      <a:pt x="279" y="0"/>
                    </a:lnTo>
                    <a:lnTo>
                      <a:pt x="270" y="1"/>
                    </a:lnTo>
                    <a:lnTo>
                      <a:pt x="260" y="1"/>
                    </a:lnTo>
                    <a:lnTo>
                      <a:pt x="252" y="2"/>
                    </a:lnTo>
                    <a:lnTo>
                      <a:pt x="243" y="3"/>
                    </a:lnTo>
                    <a:lnTo>
                      <a:pt x="234" y="3"/>
                    </a:lnTo>
                    <a:lnTo>
                      <a:pt x="225" y="4"/>
                    </a:lnTo>
                    <a:lnTo>
                      <a:pt x="215" y="4"/>
                    </a:lnTo>
                    <a:close/>
                  </a:path>
                </a:pathLst>
              </a:custGeom>
              <a:solidFill>
                <a:srgbClr val="FFED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2" name="Freeform 91">
                <a:extLst>
                  <a:ext uri="{FF2B5EF4-FFF2-40B4-BE49-F238E27FC236}">
                    <a16:creationId xmlns:a16="http://schemas.microsoft.com/office/drawing/2014/main" id="{55E2F734-B66B-70C9-5D1B-EC1ABA295150}"/>
                  </a:ext>
                </a:extLst>
              </p:cNvPr>
              <p:cNvSpPr>
                <a:spLocks/>
              </p:cNvSpPr>
              <p:nvPr/>
            </p:nvSpPr>
            <p:spPr bwMode="auto">
              <a:xfrm>
                <a:off x="339" y="4719"/>
                <a:ext cx="140" cy="199"/>
              </a:xfrm>
              <a:custGeom>
                <a:avLst/>
                <a:gdLst>
                  <a:gd name="T0" fmla="*/ 1 w 280"/>
                  <a:gd name="T1" fmla="*/ 1 h 397"/>
                  <a:gd name="T2" fmla="*/ 1 w 280"/>
                  <a:gd name="T3" fmla="*/ 1 h 397"/>
                  <a:gd name="T4" fmla="*/ 1 w 280"/>
                  <a:gd name="T5" fmla="*/ 1 h 397"/>
                  <a:gd name="T6" fmla="*/ 1 w 280"/>
                  <a:gd name="T7" fmla="*/ 1 h 397"/>
                  <a:gd name="T8" fmla="*/ 1 w 280"/>
                  <a:gd name="T9" fmla="*/ 1 h 397"/>
                  <a:gd name="T10" fmla="*/ 1 w 280"/>
                  <a:gd name="T11" fmla="*/ 1 h 397"/>
                  <a:gd name="T12" fmla="*/ 1 w 280"/>
                  <a:gd name="T13" fmla="*/ 1 h 397"/>
                  <a:gd name="T14" fmla="*/ 1 w 280"/>
                  <a:gd name="T15" fmla="*/ 1 h 397"/>
                  <a:gd name="T16" fmla="*/ 1 w 280"/>
                  <a:gd name="T17" fmla="*/ 1 h 397"/>
                  <a:gd name="T18" fmla="*/ 1 w 280"/>
                  <a:gd name="T19" fmla="*/ 1 h 397"/>
                  <a:gd name="T20" fmla="*/ 1 w 280"/>
                  <a:gd name="T21" fmla="*/ 1 h 397"/>
                  <a:gd name="T22" fmla="*/ 1 w 280"/>
                  <a:gd name="T23" fmla="*/ 1 h 397"/>
                  <a:gd name="T24" fmla="*/ 1 w 280"/>
                  <a:gd name="T25" fmla="*/ 1 h 397"/>
                  <a:gd name="T26" fmla="*/ 0 w 280"/>
                  <a:gd name="T27" fmla="*/ 1 h 397"/>
                  <a:gd name="T28" fmla="*/ 0 w 280"/>
                  <a:gd name="T29" fmla="*/ 1 h 397"/>
                  <a:gd name="T30" fmla="*/ 1 w 280"/>
                  <a:gd name="T31" fmla="*/ 1 h 397"/>
                  <a:gd name="T32" fmla="*/ 1 w 280"/>
                  <a:gd name="T33" fmla="*/ 1 h 397"/>
                  <a:gd name="T34" fmla="*/ 1 w 280"/>
                  <a:gd name="T35" fmla="*/ 1 h 397"/>
                  <a:gd name="T36" fmla="*/ 1 w 280"/>
                  <a:gd name="T37" fmla="*/ 1 h 397"/>
                  <a:gd name="T38" fmla="*/ 1 w 280"/>
                  <a:gd name="T39" fmla="*/ 1 h 397"/>
                  <a:gd name="T40" fmla="*/ 1 w 280"/>
                  <a:gd name="T41" fmla="*/ 1 h 397"/>
                  <a:gd name="T42" fmla="*/ 1 w 280"/>
                  <a:gd name="T43" fmla="*/ 1 h 397"/>
                  <a:gd name="T44" fmla="*/ 1 w 280"/>
                  <a:gd name="T45" fmla="*/ 1 h 397"/>
                  <a:gd name="T46" fmla="*/ 1 w 280"/>
                  <a:gd name="T47" fmla="*/ 1 h 397"/>
                  <a:gd name="T48" fmla="*/ 1 w 280"/>
                  <a:gd name="T49" fmla="*/ 1 h 397"/>
                  <a:gd name="T50" fmla="*/ 1 w 280"/>
                  <a:gd name="T51" fmla="*/ 1 h 397"/>
                  <a:gd name="T52" fmla="*/ 1 w 280"/>
                  <a:gd name="T53" fmla="*/ 1 h 397"/>
                  <a:gd name="T54" fmla="*/ 1 w 280"/>
                  <a:gd name="T55" fmla="*/ 1 h 397"/>
                  <a:gd name="T56" fmla="*/ 1 w 280"/>
                  <a:gd name="T57" fmla="*/ 1 h 397"/>
                  <a:gd name="T58" fmla="*/ 1 w 280"/>
                  <a:gd name="T59" fmla="*/ 1 h 397"/>
                  <a:gd name="T60" fmla="*/ 1 w 280"/>
                  <a:gd name="T61" fmla="*/ 1 h 397"/>
                  <a:gd name="T62" fmla="*/ 1 w 280"/>
                  <a:gd name="T63" fmla="*/ 1 h 397"/>
                  <a:gd name="T64" fmla="*/ 1 w 280"/>
                  <a:gd name="T65" fmla="*/ 0 h 397"/>
                  <a:gd name="T66" fmla="*/ 1 w 280"/>
                  <a:gd name="T67" fmla="*/ 1 h 397"/>
                  <a:gd name="T68" fmla="*/ 1 w 280"/>
                  <a:gd name="T69" fmla="*/ 1 h 397"/>
                  <a:gd name="T70" fmla="*/ 1 w 280"/>
                  <a:gd name="T71" fmla="*/ 1 h 397"/>
                  <a:gd name="T72" fmla="*/ 1 w 280"/>
                  <a:gd name="T73" fmla="*/ 1 h 397"/>
                  <a:gd name="T74" fmla="*/ 1 w 280"/>
                  <a:gd name="T75" fmla="*/ 1 h 397"/>
                  <a:gd name="T76" fmla="*/ 1 w 280"/>
                  <a:gd name="T77" fmla="*/ 1 h 397"/>
                  <a:gd name="T78" fmla="*/ 1 w 280"/>
                  <a:gd name="T79" fmla="*/ 1 h 397"/>
                  <a:gd name="T80" fmla="*/ 1 w 280"/>
                  <a:gd name="T81" fmla="*/ 1 h 3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397"/>
                  <a:gd name="T125" fmla="*/ 280 w 280"/>
                  <a:gd name="T126" fmla="*/ 397 h 3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397">
                    <a:moveTo>
                      <a:pt x="209" y="7"/>
                    </a:moveTo>
                    <a:lnTo>
                      <a:pt x="187" y="22"/>
                    </a:lnTo>
                    <a:lnTo>
                      <a:pt x="165" y="38"/>
                    </a:lnTo>
                    <a:lnTo>
                      <a:pt x="143" y="54"/>
                    </a:lnTo>
                    <a:lnTo>
                      <a:pt x="121" y="71"/>
                    </a:lnTo>
                    <a:lnTo>
                      <a:pt x="101" y="88"/>
                    </a:lnTo>
                    <a:lnTo>
                      <a:pt x="81" y="108"/>
                    </a:lnTo>
                    <a:lnTo>
                      <a:pt x="63" y="129"/>
                    </a:lnTo>
                    <a:lnTo>
                      <a:pt x="46" y="151"/>
                    </a:lnTo>
                    <a:lnTo>
                      <a:pt x="32" y="174"/>
                    </a:lnTo>
                    <a:lnTo>
                      <a:pt x="20" y="199"/>
                    </a:lnTo>
                    <a:lnTo>
                      <a:pt x="11" y="227"/>
                    </a:lnTo>
                    <a:lnTo>
                      <a:pt x="4" y="256"/>
                    </a:lnTo>
                    <a:lnTo>
                      <a:pt x="0" y="288"/>
                    </a:lnTo>
                    <a:lnTo>
                      <a:pt x="0" y="321"/>
                    </a:lnTo>
                    <a:lnTo>
                      <a:pt x="5" y="358"/>
                    </a:lnTo>
                    <a:lnTo>
                      <a:pt x="13" y="397"/>
                    </a:lnTo>
                    <a:lnTo>
                      <a:pt x="19" y="360"/>
                    </a:lnTo>
                    <a:lnTo>
                      <a:pt x="25" y="325"/>
                    </a:lnTo>
                    <a:lnTo>
                      <a:pt x="32" y="290"/>
                    </a:lnTo>
                    <a:lnTo>
                      <a:pt x="40" y="258"/>
                    </a:lnTo>
                    <a:lnTo>
                      <a:pt x="49" y="228"/>
                    </a:lnTo>
                    <a:lnTo>
                      <a:pt x="59" y="199"/>
                    </a:lnTo>
                    <a:lnTo>
                      <a:pt x="71" y="171"/>
                    </a:lnTo>
                    <a:lnTo>
                      <a:pt x="84" y="146"/>
                    </a:lnTo>
                    <a:lnTo>
                      <a:pt x="101" y="122"/>
                    </a:lnTo>
                    <a:lnTo>
                      <a:pt x="119" y="100"/>
                    </a:lnTo>
                    <a:lnTo>
                      <a:pt x="139" y="79"/>
                    </a:lnTo>
                    <a:lnTo>
                      <a:pt x="162" y="60"/>
                    </a:lnTo>
                    <a:lnTo>
                      <a:pt x="187" y="42"/>
                    </a:lnTo>
                    <a:lnTo>
                      <a:pt x="215" y="26"/>
                    </a:lnTo>
                    <a:lnTo>
                      <a:pt x="246" y="12"/>
                    </a:lnTo>
                    <a:lnTo>
                      <a:pt x="280" y="0"/>
                    </a:lnTo>
                    <a:lnTo>
                      <a:pt x="271" y="1"/>
                    </a:lnTo>
                    <a:lnTo>
                      <a:pt x="263" y="1"/>
                    </a:lnTo>
                    <a:lnTo>
                      <a:pt x="254" y="2"/>
                    </a:lnTo>
                    <a:lnTo>
                      <a:pt x="245" y="3"/>
                    </a:lnTo>
                    <a:lnTo>
                      <a:pt x="237" y="4"/>
                    </a:lnTo>
                    <a:lnTo>
                      <a:pt x="227" y="4"/>
                    </a:lnTo>
                    <a:lnTo>
                      <a:pt x="218" y="6"/>
                    </a:lnTo>
                    <a:lnTo>
                      <a:pt x="209" y="7"/>
                    </a:lnTo>
                    <a:close/>
                  </a:path>
                </a:pathLst>
              </a:custGeom>
              <a:solidFill>
                <a:srgbClr val="FFF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3" name="Freeform 92">
                <a:extLst>
                  <a:ext uri="{FF2B5EF4-FFF2-40B4-BE49-F238E27FC236}">
                    <a16:creationId xmlns:a16="http://schemas.microsoft.com/office/drawing/2014/main" id="{E589A0DE-26AF-0BFF-67D0-A0FB8F7B899C}"/>
                  </a:ext>
                </a:extLst>
              </p:cNvPr>
              <p:cNvSpPr>
                <a:spLocks/>
              </p:cNvSpPr>
              <p:nvPr/>
            </p:nvSpPr>
            <p:spPr bwMode="auto">
              <a:xfrm>
                <a:off x="340" y="4719"/>
                <a:ext cx="136" cy="195"/>
              </a:xfrm>
              <a:custGeom>
                <a:avLst/>
                <a:gdLst>
                  <a:gd name="T0" fmla="*/ 0 w 273"/>
                  <a:gd name="T1" fmla="*/ 1 h 389"/>
                  <a:gd name="T2" fmla="*/ 0 w 273"/>
                  <a:gd name="T3" fmla="*/ 1 h 389"/>
                  <a:gd name="T4" fmla="*/ 0 w 273"/>
                  <a:gd name="T5" fmla="*/ 1 h 389"/>
                  <a:gd name="T6" fmla="*/ 0 w 273"/>
                  <a:gd name="T7" fmla="*/ 1 h 389"/>
                  <a:gd name="T8" fmla="*/ 0 w 273"/>
                  <a:gd name="T9" fmla="*/ 1 h 389"/>
                  <a:gd name="T10" fmla="*/ 0 w 273"/>
                  <a:gd name="T11" fmla="*/ 1 h 389"/>
                  <a:gd name="T12" fmla="*/ 0 w 273"/>
                  <a:gd name="T13" fmla="*/ 1 h 389"/>
                  <a:gd name="T14" fmla="*/ 0 w 273"/>
                  <a:gd name="T15" fmla="*/ 1 h 389"/>
                  <a:gd name="T16" fmla="*/ 0 w 273"/>
                  <a:gd name="T17" fmla="*/ 1 h 389"/>
                  <a:gd name="T18" fmla="*/ 0 w 273"/>
                  <a:gd name="T19" fmla="*/ 1 h 389"/>
                  <a:gd name="T20" fmla="*/ 0 w 273"/>
                  <a:gd name="T21" fmla="*/ 1 h 389"/>
                  <a:gd name="T22" fmla="*/ 0 w 273"/>
                  <a:gd name="T23" fmla="*/ 1 h 389"/>
                  <a:gd name="T24" fmla="*/ 0 w 273"/>
                  <a:gd name="T25" fmla="*/ 1 h 389"/>
                  <a:gd name="T26" fmla="*/ 0 w 273"/>
                  <a:gd name="T27" fmla="*/ 1 h 389"/>
                  <a:gd name="T28" fmla="*/ 0 w 273"/>
                  <a:gd name="T29" fmla="*/ 1 h 389"/>
                  <a:gd name="T30" fmla="*/ 0 w 273"/>
                  <a:gd name="T31" fmla="*/ 1 h 389"/>
                  <a:gd name="T32" fmla="*/ 0 w 273"/>
                  <a:gd name="T33" fmla="*/ 1 h 389"/>
                  <a:gd name="T34" fmla="*/ 0 w 273"/>
                  <a:gd name="T35" fmla="*/ 1 h 389"/>
                  <a:gd name="T36" fmla="*/ 0 w 273"/>
                  <a:gd name="T37" fmla="*/ 1 h 389"/>
                  <a:gd name="T38" fmla="*/ 0 w 273"/>
                  <a:gd name="T39" fmla="*/ 1 h 389"/>
                  <a:gd name="T40" fmla="*/ 0 w 273"/>
                  <a:gd name="T41" fmla="*/ 1 h 389"/>
                  <a:gd name="T42" fmla="*/ 0 w 273"/>
                  <a:gd name="T43" fmla="*/ 1 h 389"/>
                  <a:gd name="T44" fmla="*/ 0 w 273"/>
                  <a:gd name="T45" fmla="*/ 1 h 389"/>
                  <a:gd name="T46" fmla="*/ 0 w 273"/>
                  <a:gd name="T47" fmla="*/ 1 h 389"/>
                  <a:gd name="T48" fmla="*/ 0 w 273"/>
                  <a:gd name="T49" fmla="*/ 1 h 389"/>
                  <a:gd name="T50" fmla="*/ 0 w 273"/>
                  <a:gd name="T51" fmla="*/ 1 h 389"/>
                  <a:gd name="T52" fmla="*/ 0 w 273"/>
                  <a:gd name="T53" fmla="*/ 1 h 389"/>
                  <a:gd name="T54" fmla="*/ 0 w 273"/>
                  <a:gd name="T55" fmla="*/ 1 h 389"/>
                  <a:gd name="T56" fmla="*/ 0 w 273"/>
                  <a:gd name="T57" fmla="*/ 1 h 389"/>
                  <a:gd name="T58" fmla="*/ 0 w 273"/>
                  <a:gd name="T59" fmla="*/ 1 h 389"/>
                  <a:gd name="T60" fmla="*/ 0 w 273"/>
                  <a:gd name="T61" fmla="*/ 1 h 389"/>
                  <a:gd name="T62" fmla="*/ 0 w 273"/>
                  <a:gd name="T63" fmla="*/ 1 h 389"/>
                  <a:gd name="T64" fmla="*/ 0 w 273"/>
                  <a:gd name="T65" fmla="*/ 0 h 389"/>
                  <a:gd name="T66" fmla="*/ 0 w 273"/>
                  <a:gd name="T67" fmla="*/ 1 h 389"/>
                  <a:gd name="T68" fmla="*/ 0 w 273"/>
                  <a:gd name="T69" fmla="*/ 1 h 389"/>
                  <a:gd name="T70" fmla="*/ 0 w 273"/>
                  <a:gd name="T71" fmla="*/ 1 h 389"/>
                  <a:gd name="T72" fmla="*/ 0 w 273"/>
                  <a:gd name="T73" fmla="*/ 1 h 389"/>
                  <a:gd name="T74" fmla="*/ 0 w 273"/>
                  <a:gd name="T75" fmla="*/ 1 h 389"/>
                  <a:gd name="T76" fmla="*/ 0 w 273"/>
                  <a:gd name="T77" fmla="*/ 1 h 389"/>
                  <a:gd name="T78" fmla="*/ 0 w 273"/>
                  <a:gd name="T79" fmla="*/ 1 h 389"/>
                  <a:gd name="T80" fmla="*/ 0 w 273"/>
                  <a:gd name="T81" fmla="*/ 1 h 3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89"/>
                  <a:gd name="T125" fmla="*/ 273 w 273"/>
                  <a:gd name="T126" fmla="*/ 389 h 3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89">
                    <a:moveTo>
                      <a:pt x="202" y="9"/>
                    </a:moveTo>
                    <a:lnTo>
                      <a:pt x="182" y="24"/>
                    </a:lnTo>
                    <a:lnTo>
                      <a:pt x="161" y="40"/>
                    </a:lnTo>
                    <a:lnTo>
                      <a:pt x="140" y="56"/>
                    </a:lnTo>
                    <a:lnTo>
                      <a:pt x="120" y="72"/>
                    </a:lnTo>
                    <a:lnTo>
                      <a:pt x="99" y="91"/>
                    </a:lnTo>
                    <a:lnTo>
                      <a:pt x="80" y="109"/>
                    </a:lnTo>
                    <a:lnTo>
                      <a:pt x="62" y="129"/>
                    </a:lnTo>
                    <a:lnTo>
                      <a:pt x="47" y="150"/>
                    </a:lnTo>
                    <a:lnTo>
                      <a:pt x="32" y="172"/>
                    </a:lnTo>
                    <a:lnTo>
                      <a:pt x="20" y="197"/>
                    </a:lnTo>
                    <a:lnTo>
                      <a:pt x="10" y="222"/>
                    </a:lnTo>
                    <a:lnTo>
                      <a:pt x="4" y="251"/>
                    </a:lnTo>
                    <a:lnTo>
                      <a:pt x="0" y="282"/>
                    </a:lnTo>
                    <a:lnTo>
                      <a:pt x="0" y="314"/>
                    </a:lnTo>
                    <a:lnTo>
                      <a:pt x="3" y="350"/>
                    </a:lnTo>
                    <a:lnTo>
                      <a:pt x="11" y="389"/>
                    </a:lnTo>
                    <a:lnTo>
                      <a:pt x="17" y="351"/>
                    </a:lnTo>
                    <a:lnTo>
                      <a:pt x="23" y="317"/>
                    </a:lnTo>
                    <a:lnTo>
                      <a:pt x="29" y="282"/>
                    </a:lnTo>
                    <a:lnTo>
                      <a:pt x="37" y="251"/>
                    </a:lnTo>
                    <a:lnTo>
                      <a:pt x="45" y="220"/>
                    </a:lnTo>
                    <a:lnTo>
                      <a:pt x="55" y="192"/>
                    </a:lnTo>
                    <a:lnTo>
                      <a:pt x="67" y="166"/>
                    </a:lnTo>
                    <a:lnTo>
                      <a:pt x="80" y="140"/>
                    </a:lnTo>
                    <a:lnTo>
                      <a:pt x="95" y="117"/>
                    </a:lnTo>
                    <a:lnTo>
                      <a:pt x="113" y="96"/>
                    </a:lnTo>
                    <a:lnTo>
                      <a:pt x="132" y="76"/>
                    </a:lnTo>
                    <a:lnTo>
                      <a:pt x="155" y="58"/>
                    </a:lnTo>
                    <a:lnTo>
                      <a:pt x="179" y="41"/>
                    </a:lnTo>
                    <a:lnTo>
                      <a:pt x="208" y="25"/>
                    </a:lnTo>
                    <a:lnTo>
                      <a:pt x="238" y="13"/>
                    </a:lnTo>
                    <a:lnTo>
                      <a:pt x="273" y="0"/>
                    </a:lnTo>
                    <a:lnTo>
                      <a:pt x="264" y="1"/>
                    </a:lnTo>
                    <a:lnTo>
                      <a:pt x="255" y="2"/>
                    </a:lnTo>
                    <a:lnTo>
                      <a:pt x="246" y="3"/>
                    </a:lnTo>
                    <a:lnTo>
                      <a:pt x="238" y="5"/>
                    </a:lnTo>
                    <a:lnTo>
                      <a:pt x="229" y="6"/>
                    </a:lnTo>
                    <a:lnTo>
                      <a:pt x="221" y="7"/>
                    </a:lnTo>
                    <a:lnTo>
                      <a:pt x="212" y="8"/>
                    </a:lnTo>
                    <a:lnTo>
                      <a:pt x="202" y="9"/>
                    </a:lnTo>
                    <a:close/>
                  </a:path>
                </a:pathLst>
              </a:custGeom>
              <a:solidFill>
                <a:srgbClr val="FFF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4" name="Freeform 93">
                <a:extLst>
                  <a:ext uri="{FF2B5EF4-FFF2-40B4-BE49-F238E27FC236}">
                    <a16:creationId xmlns:a16="http://schemas.microsoft.com/office/drawing/2014/main" id="{8BF311B4-6093-4317-598B-09CEE8278190}"/>
                  </a:ext>
                </a:extLst>
              </p:cNvPr>
              <p:cNvSpPr>
                <a:spLocks/>
              </p:cNvSpPr>
              <p:nvPr/>
            </p:nvSpPr>
            <p:spPr bwMode="auto">
              <a:xfrm>
                <a:off x="341" y="4721"/>
                <a:ext cx="134" cy="190"/>
              </a:xfrm>
              <a:custGeom>
                <a:avLst/>
                <a:gdLst>
                  <a:gd name="T0" fmla="*/ 1 w 267"/>
                  <a:gd name="T1" fmla="*/ 1 h 380"/>
                  <a:gd name="T2" fmla="*/ 1 w 267"/>
                  <a:gd name="T3" fmla="*/ 1 h 380"/>
                  <a:gd name="T4" fmla="*/ 1 w 267"/>
                  <a:gd name="T5" fmla="*/ 1 h 380"/>
                  <a:gd name="T6" fmla="*/ 1 w 267"/>
                  <a:gd name="T7" fmla="*/ 1 h 380"/>
                  <a:gd name="T8" fmla="*/ 1 w 267"/>
                  <a:gd name="T9" fmla="*/ 1 h 380"/>
                  <a:gd name="T10" fmla="*/ 1 w 267"/>
                  <a:gd name="T11" fmla="*/ 1 h 380"/>
                  <a:gd name="T12" fmla="*/ 1 w 267"/>
                  <a:gd name="T13" fmla="*/ 1 h 380"/>
                  <a:gd name="T14" fmla="*/ 1 w 267"/>
                  <a:gd name="T15" fmla="*/ 1 h 380"/>
                  <a:gd name="T16" fmla="*/ 1 w 267"/>
                  <a:gd name="T17" fmla="*/ 1 h 380"/>
                  <a:gd name="T18" fmla="*/ 1 w 267"/>
                  <a:gd name="T19" fmla="*/ 1 h 380"/>
                  <a:gd name="T20" fmla="*/ 1 w 267"/>
                  <a:gd name="T21" fmla="*/ 1 h 380"/>
                  <a:gd name="T22" fmla="*/ 1 w 267"/>
                  <a:gd name="T23" fmla="*/ 1 h 380"/>
                  <a:gd name="T24" fmla="*/ 1 w 267"/>
                  <a:gd name="T25" fmla="*/ 1 h 380"/>
                  <a:gd name="T26" fmla="*/ 1 w 267"/>
                  <a:gd name="T27" fmla="*/ 1 h 380"/>
                  <a:gd name="T28" fmla="*/ 0 w 267"/>
                  <a:gd name="T29" fmla="*/ 1 h 380"/>
                  <a:gd name="T30" fmla="*/ 1 w 267"/>
                  <a:gd name="T31" fmla="*/ 1 h 380"/>
                  <a:gd name="T32" fmla="*/ 1 w 267"/>
                  <a:gd name="T33" fmla="*/ 1 h 380"/>
                  <a:gd name="T34" fmla="*/ 1 w 267"/>
                  <a:gd name="T35" fmla="*/ 1 h 380"/>
                  <a:gd name="T36" fmla="*/ 1 w 267"/>
                  <a:gd name="T37" fmla="*/ 1 h 380"/>
                  <a:gd name="T38" fmla="*/ 1 w 267"/>
                  <a:gd name="T39" fmla="*/ 1 h 380"/>
                  <a:gd name="T40" fmla="*/ 1 w 267"/>
                  <a:gd name="T41" fmla="*/ 1 h 380"/>
                  <a:gd name="T42" fmla="*/ 1 w 267"/>
                  <a:gd name="T43" fmla="*/ 1 h 380"/>
                  <a:gd name="T44" fmla="*/ 1 w 267"/>
                  <a:gd name="T45" fmla="*/ 1 h 380"/>
                  <a:gd name="T46" fmla="*/ 1 w 267"/>
                  <a:gd name="T47" fmla="*/ 1 h 380"/>
                  <a:gd name="T48" fmla="*/ 1 w 267"/>
                  <a:gd name="T49" fmla="*/ 1 h 380"/>
                  <a:gd name="T50" fmla="*/ 1 w 267"/>
                  <a:gd name="T51" fmla="*/ 1 h 380"/>
                  <a:gd name="T52" fmla="*/ 1 w 267"/>
                  <a:gd name="T53" fmla="*/ 1 h 380"/>
                  <a:gd name="T54" fmla="*/ 1 w 267"/>
                  <a:gd name="T55" fmla="*/ 1 h 380"/>
                  <a:gd name="T56" fmla="*/ 1 w 267"/>
                  <a:gd name="T57" fmla="*/ 1 h 380"/>
                  <a:gd name="T58" fmla="*/ 1 w 267"/>
                  <a:gd name="T59" fmla="*/ 1 h 380"/>
                  <a:gd name="T60" fmla="*/ 1 w 267"/>
                  <a:gd name="T61" fmla="*/ 1 h 380"/>
                  <a:gd name="T62" fmla="*/ 1 w 267"/>
                  <a:gd name="T63" fmla="*/ 1 h 380"/>
                  <a:gd name="T64" fmla="*/ 1 w 267"/>
                  <a:gd name="T65" fmla="*/ 0 h 380"/>
                  <a:gd name="T66" fmla="*/ 1 w 267"/>
                  <a:gd name="T67" fmla="*/ 1 h 380"/>
                  <a:gd name="T68" fmla="*/ 1 w 267"/>
                  <a:gd name="T69" fmla="*/ 1 h 380"/>
                  <a:gd name="T70" fmla="*/ 1 w 267"/>
                  <a:gd name="T71" fmla="*/ 1 h 380"/>
                  <a:gd name="T72" fmla="*/ 1 w 267"/>
                  <a:gd name="T73" fmla="*/ 1 h 380"/>
                  <a:gd name="T74" fmla="*/ 1 w 267"/>
                  <a:gd name="T75" fmla="*/ 1 h 380"/>
                  <a:gd name="T76" fmla="*/ 1 w 267"/>
                  <a:gd name="T77" fmla="*/ 1 h 380"/>
                  <a:gd name="T78" fmla="*/ 1 w 267"/>
                  <a:gd name="T79" fmla="*/ 1 h 380"/>
                  <a:gd name="T80" fmla="*/ 1 w 267"/>
                  <a:gd name="T81" fmla="*/ 1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380"/>
                  <a:gd name="T125" fmla="*/ 267 w 267"/>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380">
                    <a:moveTo>
                      <a:pt x="197" y="9"/>
                    </a:moveTo>
                    <a:lnTo>
                      <a:pt x="177" y="26"/>
                    </a:lnTo>
                    <a:lnTo>
                      <a:pt x="157" y="42"/>
                    </a:lnTo>
                    <a:lnTo>
                      <a:pt x="137" y="58"/>
                    </a:lnTo>
                    <a:lnTo>
                      <a:pt x="118" y="74"/>
                    </a:lnTo>
                    <a:lnTo>
                      <a:pt x="98" y="91"/>
                    </a:lnTo>
                    <a:lnTo>
                      <a:pt x="79" y="109"/>
                    </a:lnTo>
                    <a:lnTo>
                      <a:pt x="62" y="128"/>
                    </a:lnTo>
                    <a:lnTo>
                      <a:pt x="47" y="148"/>
                    </a:lnTo>
                    <a:lnTo>
                      <a:pt x="32" y="170"/>
                    </a:lnTo>
                    <a:lnTo>
                      <a:pt x="21" y="193"/>
                    </a:lnTo>
                    <a:lnTo>
                      <a:pt x="12" y="218"/>
                    </a:lnTo>
                    <a:lnTo>
                      <a:pt x="5" y="246"/>
                    </a:lnTo>
                    <a:lnTo>
                      <a:pt x="1" y="274"/>
                    </a:lnTo>
                    <a:lnTo>
                      <a:pt x="0" y="307"/>
                    </a:lnTo>
                    <a:lnTo>
                      <a:pt x="3" y="342"/>
                    </a:lnTo>
                    <a:lnTo>
                      <a:pt x="10" y="380"/>
                    </a:lnTo>
                    <a:lnTo>
                      <a:pt x="15" y="342"/>
                    </a:lnTo>
                    <a:lnTo>
                      <a:pt x="21" y="307"/>
                    </a:lnTo>
                    <a:lnTo>
                      <a:pt x="27" y="273"/>
                    </a:lnTo>
                    <a:lnTo>
                      <a:pt x="35" y="242"/>
                    </a:lnTo>
                    <a:lnTo>
                      <a:pt x="43" y="212"/>
                    </a:lnTo>
                    <a:lnTo>
                      <a:pt x="52" y="185"/>
                    </a:lnTo>
                    <a:lnTo>
                      <a:pt x="63" y="159"/>
                    </a:lnTo>
                    <a:lnTo>
                      <a:pt x="76" y="135"/>
                    </a:lnTo>
                    <a:lnTo>
                      <a:pt x="91" y="112"/>
                    </a:lnTo>
                    <a:lnTo>
                      <a:pt x="108" y="91"/>
                    </a:lnTo>
                    <a:lnTo>
                      <a:pt x="128" y="73"/>
                    </a:lnTo>
                    <a:lnTo>
                      <a:pt x="150" y="54"/>
                    </a:lnTo>
                    <a:lnTo>
                      <a:pt x="174" y="39"/>
                    </a:lnTo>
                    <a:lnTo>
                      <a:pt x="202" y="24"/>
                    </a:lnTo>
                    <a:lnTo>
                      <a:pt x="233" y="12"/>
                    </a:lnTo>
                    <a:lnTo>
                      <a:pt x="267" y="0"/>
                    </a:lnTo>
                    <a:lnTo>
                      <a:pt x="258" y="1"/>
                    </a:lnTo>
                    <a:lnTo>
                      <a:pt x="249" y="3"/>
                    </a:lnTo>
                    <a:lnTo>
                      <a:pt x="241" y="4"/>
                    </a:lnTo>
                    <a:lnTo>
                      <a:pt x="232" y="5"/>
                    </a:lnTo>
                    <a:lnTo>
                      <a:pt x="224" y="6"/>
                    </a:lnTo>
                    <a:lnTo>
                      <a:pt x="214" y="7"/>
                    </a:lnTo>
                    <a:lnTo>
                      <a:pt x="206" y="8"/>
                    </a:lnTo>
                    <a:lnTo>
                      <a:pt x="197" y="9"/>
                    </a:lnTo>
                    <a:close/>
                  </a:path>
                </a:pathLst>
              </a:custGeom>
              <a:solidFill>
                <a:srgbClr val="FFF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5" name="Freeform 94">
                <a:extLst>
                  <a:ext uri="{FF2B5EF4-FFF2-40B4-BE49-F238E27FC236}">
                    <a16:creationId xmlns:a16="http://schemas.microsoft.com/office/drawing/2014/main" id="{E3776B8E-E60D-4651-A957-C127B947A639}"/>
                  </a:ext>
                </a:extLst>
              </p:cNvPr>
              <p:cNvSpPr>
                <a:spLocks/>
              </p:cNvSpPr>
              <p:nvPr/>
            </p:nvSpPr>
            <p:spPr bwMode="auto">
              <a:xfrm>
                <a:off x="342" y="4721"/>
                <a:ext cx="130" cy="186"/>
              </a:xfrm>
              <a:custGeom>
                <a:avLst/>
                <a:gdLst>
                  <a:gd name="T0" fmla="*/ 0 w 261"/>
                  <a:gd name="T1" fmla="*/ 0 h 373"/>
                  <a:gd name="T2" fmla="*/ 0 w 261"/>
                  <a:gd name="T3" fmla="*/ 0 h 373"/>
                  <a:gd name="T4" fmla="*/ 0 w 261"/>
                  <a:gd name="T5" fmla="*/ 0 h 373"/>
                  <a:gd name="T6" fmla="*/ 0 w 261"/>
                  <a:gd name="T7" fmla="*/ 0 h 373"/>
                  <a:gd name="T8" fmla="*/ 0 w 261"/>
                  <a:gd name="T9" fmla="*/ 0 h 373"/>
                  <a:gd name="T10" fmla="*/ 0 w 261"/>
                  <a:gd name="T11" fmla="*/ 0 h 373"/>
                  <a:gd name="T12" fmla="*/ 0 w 261"/>
                  <a:gd name="T13" fmla="*/ 0 h 373"/>
                  <a:gd name="T14" fmla="*/ 0 w 261"/>
                  <a:gd name="T15" fmla="*/ 0 h 373"/>
                  <a:gd name="T16" fmla="*/ 0 w 261"/>
                  <a:gd name="T17" fmla="*/ 0 h 373"/>
                  <a:gd name="T18" fmla="*/ 0 w 261"/>
                  <a:gd name="T19" fmla="*/ 0 h 373"/>
                  <a:gd name="T20" fmla="*/ 0 w 261"/>
                  <a:gd name="T21" fmla="*/ 0 h 373"/>
                  <a:gd name="T22" fmla="*/ 0 w 261"/>
                  <a:gd name="T23" fmla="*/ 0 h 373"/>
                  <a:gd name="T24" fmla="*/ 0 w 261"/>
                  <a:gd name="T25" fmla="*/ 0 h 373"/>
                  <a:gd name="T26" fmla="*/ 0 w 261"/>
                  <a:gd name="T27" fmla="*/ 0 h 373"/>
                  <a:gd name="T28" fmla="*/ 0 w 261"/>
                  <a:gd name="T29" fmla="*/ 0 h 373"/>
                  <a:gd name="T30" fmla="*/ 0 w 261"/>
                  <a:gd name="T31" fmla="*/ 0 h 373"/>
                  <a:gd name="T32" fmla="*/ 0 w 261"/>
                  <a:gd name="T33" fmla="*/ 0 h 373"/>
                  <a:gd name="T34" fmla="*/ 0 w 261"/>
                  <a:gd name="T35" fmla="*/ 0 h 373"/>
                  <a:gd name="T36" fmla="*/ 0 w 261"/>
                  <a:gd name="T37" fmla="*/ 0 h 373"/>
                  <a:gd name="T38" fmla="*/ 0 w 261"/>
                  <a:gd name="T39" fmla="*/ 0 h 373"/>
                  <a:gd name="T40" fmla="*/ 0 w 261"/>
                  <a:gd name="T41" fmla="*/ 0 h 373"/>
                  <a:gd name="T42" fmla="*/ 0 w 261"/>
                  <a:gd name="T43" fmla="*/ 0 h 373"/>
                  <a:gd name="T44" fmla="*/ 0 w 261"/>
                  <a:gd name="T45" fmla="*/ 0 h 373"/>
                  <a:gd name="T46" fmla="*/ 0 w 261"/>
                  <a:gd name="T47" fmla="*/ 0 h 373"/>
                  <a:gd name="T48" fmla="*/ 0 w 261"/>
                  <a:gd name="T49" fmla="*/ 0 h 373"/>
                  <a:gd name="T50" fmla="*/ 0 w 261"/>
                  <a:gd name="T51" fmla="*/ 0 h 373"/>
                  <a:gd name="T52" fmla="*/ 0 w 261"/>
                  <a:gd name="T53" fmla="*/ 0 h 373"/>
                  <a:gd name="T54" fmla="*/ 0 w 261"/>
                  <a:gd name="T55" fmla="*/ 0 h 373"/>
                  <a:gd name="T56" fmla="*/ 0 w 261"/>
                  <a:gd name="T57" fmla="*/ 0 h 373"/>
                  <a:gd name="T58" fmla="*/ 0 w 261"/>
                  <a:gd name="T59" fmla="*/ 0 h 373"/>
                  <a:gd name="T60" fmla="*/ 0 w 261"/>
                  <a:gd name="T61" fmla="*/ 0 h 373"/>
                  <a:gd name="T62" fmla="*/ 0 w 261"/>
                  <a:gd name="T63" fmla="*/ 0 h 373"/>
                  <a:gd name="T64" fmla="*/ 0 w 261"/>
                  <a:gd name="T65" fmla="*/ 0 h 373"/>
                  <a:gd name="T66" fmla="*/ 0 w 261"/>
                  <a:gd name="T67" fmla="*/ 0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373"/>
                  <a:gd name="T104" fmla="*/ 261 w 26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373">
                    <a:moveTo>
                      <a:pt x="192" y="12"/>
                    </a:moveTo>
                    <a:lnTo>
                      <a:pt x="173" y="28"/>
                    </a:lnTo>
                    <a:lnTo>
                      <a:pt x="154" y="44"/>
                    </a:lnTo>
                    <a:lnTo>
                      <a:pt x="134" y="60"/>
                    </a:lnTo>
                    <a:lnTo>
                      <a:pt x="116" y="76"/>
                    </a:lnTo>
                    <a:lnTo>
                      <a:pt x="97" y="93"/>
                    </a:lnTo>
                    <a:lnTo>
                      <a:pt x="79" y="110"/>
                    </a:lnTo>
                    <a:lnTo>
                      <a:pt x="63" y="127"/>
                    </a:lnTo>
                    <a:lnTo>
                      <a:pt x="48" y="147"/>
                    </a:lnTo>
                    <a:lnTo>
                      <a:pt x="34" y="167"/>
                    </a:lnTo>
                    <a:lnTo>
                      <a:pt x="22" y="189"/>
                    </a:lnTo>
                    <a:lnTo>
                      <a:pt x="13" y="214"/>
                    </a:lnTo>
                    <a:lnTo>
                      <a:pt x="6" y="240"/>
                    </a:lnTo>
                    <a:lnTo>
                      <a:pt x="1" y="269"/>
                    </a:lnTo>
                    <a:lnTo>
                      <a:pt x="0" y="300"/>
                    </a:lnTo>
                    <a:lnTo>
                      <a:pt x="3" y="334"/>
                    </a:lnTo>
                    <a:lnTo>
                      <a:pt x="8" y="373"/>
                    </a:lnTo>
                    <a:lnTo>
                      <a:pt x="13" y="334"/>
                    </a:lnTo>
                    <a:lnTo>
                      <a:pt x="19" y="299"/>
                    </a:lnTo>
                    <a:lnTo>
                      <a:pt x="25" y="265"/>
                    </a:lnTo>
                    <a:lnTo>
                      <a:pt x="31" y="234"/>
                    </a:lnTo>
                    <a:lnTo>
                      <a:pt x="39" y="205"/>
                    </a:lnTo>
                    <a:lnTo>
                      <a:pt x="49" y="178"/>
                    </a:lnTo>
                    <a:lnTo>
                      <a:pt x="60" y="152"/>
                    </a:lnTo>
                    <a:lnTo>
                      <a:pt x="73" y="129"/>
                    </a:lnTo>
                    <a:lnTo>
                      <a:pt x="87" y="108"/>
                    </a:lnTo>
                    <a:lnTo>
                      <a:pt x="103" y="88"/>
                    </a:lnTo>
                    <a:lnTo>
                      <a:pt x="122" y="69"/>
                    </a:lnTo>
                    <a:lnTo>
                      <a:pt x="144" y="52"/>
                    </a:lnTo>
                    <a:lnTo>
                      <a:pt x="169" y="37"/>
                    </a:lnTo>
                    <a:lnTo>
                      <a:pt x="196" y="23"/>
                    </a:lnTo>
                    <a:lnTo>
                      <a:pt x="226" y="12"/>
                    </a:lnTo>
                    <a:lnTo>
                      <a:pt x="261" y="0"/>
                    </a:lnTo>
                    <a:lnTo>
                      <a:pt x="192" y="1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6" name="Freeform 95">
                <a:extLst>
                  <a:ext uri="{FF2B5EF4-FFF2-40B4-BE49-F238E27FC236}">
                    <a16:creationId xmlns:a16="http://schemas.microsoft.com/office/drawing/2014/main" id="{F9A06CC9-52E3-8E74-A5D7-4CDF40738CC9}"/>
                  </a:ext>
                </a:extLst>
              </p:cNvPr>
              <p:cNvSpPr>
                <a:spLocks/>
              </p:cNvSpPr>
              <p:nvPr/>
            </p:nvSpPr>
            <p:spPr bwMode="auto">
              <a:xfrm>
                <a:off x="642" y="4872"/>
                <a:ext cx="96" cy="206"/>
              </a:xfrm>
              <a:custGeom>
                <a:avLst/>
                <a:gdLst>
                  <a:gd name="T0" fmla="*/ 0 w 194"/>
                  <a:gd name="T1" fmla="*/ 0 h 413"/>
                  <a:gd name="T2" fmla="*/ 0 w 194"/>
                  <a:gd name="T3" fmla="*/ 0 h 413"/>
                  <a:gd name="T4" fmla="*/ 0 w 194"/>
                  <a:gd name="T5" fmla="*/ 0 h 413"/>
                  <a:gd name="T6" fmla="*/ 0 w 194"/>
                  <a:gd name="T7" fmla="*/ 0 h 413"/>
                  <a:gd name="T8" fmla="*/ 0 w 194"/>
                  <a:gd name="T9" fmla="*/ 0 h 413"/>
                  <a:gd name="T10" fmla="*/ 0 w 194"/>
                  <a:gd name="T11" fmla="*/ 0 h 413"/>
                  <a:gd name="T12" fmla="*/ 0 w 194"/>
                  <a:gd name="T13" fmla="*/ 0 h 413"/>
                  <a:gd name="T14" fmla="*/ 0 w 194"/>
                  <a:gd name="T15" fmla="*/ 0 h 413"/>
                  <a:gd name="T16" fmla="*/ 0 w 194"/>
                  <a:gd name="T17" fmla="*/ 0 h 413"/>
                  <a:gd name="T18" fmla="*/ 0 w 194"/>
                  <a:gd name="T19" fmla="*/ 0 h 413"/>
                  <a:gd name="T20" fmla="*/ 0 w 194"/>
                  <a:gd name="T21" fmla="*/ 0 h 413"/>
                  <a:gd name="T22" fmla="*/ 0 w 194"/>
                  <a:gd name="T23" fmla="*/ 0 h 413"/>
                  <a:gd name="T24" fmla="*/ 0 w 194"/>
                  <a:gd name="T25" fmla="*/ 0 h 413"/>
                  <a:gd name="T26" fmla="*/ 0 w 194"/>
                  <a:gd name="T27" fmla="*/ 0 h 413"/>
                  <a:gd name="T28" fmla="*/ 0 w 194"/>
                  <a:gd name="T29" fmla="*/ 0 h 413"/>
                  <a:gd name="T30" fmla="*/ 0 w 194"/>
                  <a:gd name="T31" fmla="*/ 0 h 413"/>
                  <a:gd name="T32" fmla="*/ 0 w 194"/>
                  <a:gd name="T33" fmla="*/ 0 h 413"/>
                  <a:gd name="T34" fmla="*/ 0 w 194"/>
                  <a:gd name="T35" fmla="*/ 0 h 413"/>
                  <a:gd name="T36" fmla="*/ 0 w 194"/>
                  <a:gd name="T37" fmla="*/ 0 h 413"/>
                  <a:gd name="T38" fmla="*/ 0 w 194"/>
                  <a:gd name="T39" fmla="*/ 0 h 413"/>
                  <a:gd name="T40" fmla="*/ 0 w 194"/>
                  <a:gd name="T41" fmla="*/ 0 h 413"/>
                  <a:gd name="T42" fmla="*/ 0 w 194"/>
                  <a:gd name="T43" fmla="*/ 0 h 413"/>
                  <a:gd name="T44" fmla="*/ 0 w 194"/>
                  <a:gd name="T45" fmla="*/ 0 h 413"/>
                  <a:gd name="T46" fmla="*/ 0 w 194"/>
                  <a:gd name="T47" fmla="*/ 0 h 413"/>
                  <a:gd name="T48" fmla="*/ 0 w 194"/>
                  <a:gd name="T49" fmla="*/ 0 h 413"/>
                  <a:gd name="T50" fmla="*/ 0 w 194"/>
                  <a:gd name="T51" fmla="*/ 0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413"/>
                  <a:gd name="T80" fmla="*/ 194 w 194"/>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413">
                    <a:moveTo>
                      <a:pt x="193" y="69"/>
                    </a:moveTo>
                    <a:lnTo>
                      <a:pt x="194" y="89"/>
                    </a:lnTo>
                    <a:lnTo>
                      <a:pt x="194" y="108"/>
                    </a:lnTo>
                    <a:lnTo>
                      <a:pt x="193" y="128"/>
                    </a:lnTo>
                    <a:lnTo>
                      <a:pt x="192" y="148"/>
                    </a:lnTo>
                    <a:lnTo>
                      <a:pt x="188" y="168"/>
                    </a:lnTo>
                    <a:lnTo>
                      <a:pt x="184" y="189"/>
                    </a:lnTo>
                    <a:lnTo>
                      <a:pt x="177" y="211"/>
                    </a:lnTo>
                    <a:lnTo>
                      <a:pt x="169" y="232"/>
                    </a:lnTo>
                    <a:lnTo>
                      <a:pt x="158" y="254"/>
                    </a:lnTo>
                    <a:lnTo>
                      <a:pt x="144" y="275"/>
                    </a:lnTo>
                    <a:lnTo>
                      <a:pt x="129" y="298"/>
                    </a:lnTo>
                    <a:lnTo>
                      <a:pt x="110" y="320"/>
                    </a:lnTo>
                    <a:lnTo>
                      <a:pt x="88" y="343"/>
                    </a:lnTo>
                    <a:lnTo>
                      <a:pt x="63" y="366"/>
                    </a:lnTo>
                    <a:lnTo>
                      <a:pt x="34" y="390"/>
                    </a:lnTo>
                    <a:lnTo>
                      <a:pt x="0" y="413"/>
                    </a:lnTo>
                    <a:lnTo>
                      <a:pt x="27" y="369"/>
                    </a:lnTo>
                    <a:lnTo>
                      <a:pt x="52" y="319"/>
                    </a:lnTo>
                    <a:lnTo>
                      <a:pt x="78" y="265"/>
                    </a:lnTo>
                    <a:lnTo>
                      <a:pt x="102" y="209"/>
                    </a:lnTo>
                    <a:lnTo>
                      <a:pt x="125" y="152"/>
                    </a:lnTo>
                    <a:lnTo>
                      <a:pt x="144" y="98"/>
                    </a:lnTo>
                    <a:lnTo>
                      <a:pt x="163" y="46"/>
                    </a:lnTo>
                    <a:lnTo>
                      <a:pt x="177" y="0"/>
                    </a:lnTo>
                    <a:lnTo>
                      <a:pt x="193" y="6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7" name="Freeform 96">
                <a:extLst>
                  <a:ext uri="{FF2B5EF4-FFF2-40B4-BE49-F238E27FC236}">
                    <a16:creationId xmlns:a16="http://schemas.microsoft.com/office/drawing/2014/main" id="{79189AE5-6C78-6644-F2C8-7880F06DE3E6}"/>
                  </a:ext>
                </a:extLst>
              </p:cNvPr>
              <p:cNvSpPr>
                <a:spLocks/>
              </p:cNvSpPr>
              <p:nvPr/>
            </p:nvSpPr>
            <p:spPr bwMode="auto">
              <a:xfrm>
                <a:off x="645" y="4876"/>
                <a:ext cx="93" cy="199"/>
              </a:xfrm>
              <a:custGeom>
                <a:avLst/>
                <a:gdLst>
                  <a:gd name="T0" fmla="*/ 0 w 187"/>
                  <a:gd name="T1" fmla="*/ 1 h 398"/>
                  <a:gd name="T2" fmla="*/ 0 w 187"/>
                  <a:gd name="T3" fmla="*/ 1 h 398"/>
                  <a:gd name="T4" fmla="*/ 0 w 187"/>
                  <a:gd name="T5" fmla="*/ 1 h 398"/>
                  <a:gd name="T6" fmla="*/ 0 w 187"/>
                  <a:gd name="T7" fmla="*/ 1 h 398"/>
                  <a:gd name="T8" fmla="*/ 0 w 187"/>
                  <a:gd name="T9" fmla="*/ 1 h 398"/>
                  <a:gd name="T10" fmla="*/ 0 w 187"/>
                  <a:gd name="T11" fmla="*/ 1 h 398"/>
                  <a:gd name="T12" fmla="*/ 0 w 187"/>
                  <a:gd name="T13" fmla="*/ 1 h 398"/>
                  <a:gd name="T14" fmla="*/ 0 w 187"/>
                  <a:gd name="T15" fmla="*/ 1 h 398"/>
                  <a:gd name="T16" fmla="*/ 0 w 187"/>
                  <a:gd name="T17" fmla="*/ 1 h 398"/>
                  <a:gd name="T18" fmla="*/ 0 w 187"/>
                  <a:gd name="T19" fmla="*/ 1 h 398"/>
                  <a:gd name="T20" fmla="*/ 0 w 187"/>
                  <a:gd name="T21" fmla="*/ 1 h 398"/>
                  <a:gd name="T22" fmla="*/ 0 w 187"/>
                  <a:gd name="T23" fmla="*/ 1 h 398"/>
                  <a:gd name="T24" fmla="*/ 0 w 187"/>
                  <a:gd name="T25" fmla="*/ 1 h 398"/>
                  <a:gd name="T26" fmla="*/ 0 w 187"/>
                  <a:gd name="T27" fmla="*/ 1 h 398"/>
                  <a:gd name="T28" fmla="*/ 0 w 187"/>
                  <a:gd name="T29" fmla="*/ 1 h 398"/>
                  <a:gd name="T30" fmla="*/ 0 w 187"/>
                  <a:gd name="T31" fmla="*/ 1 h 398"/>
                  <a:gd name="T32" fmla="*/ 0 w 187"/>
                  <a:gd name="T33" fmla="*/ 1 h 398"/>
                  <a:gd name="T34" fmla="*/ 0 w 187"/>
                  <a:gd name="T35" fmla="*/ 1 h 398"/>
                  <a:gd name="T36" fmla="*/ 0 w 187"/>
                  <a:gd name="T37" fmla="*/ 1 h 398"/>
                  <a:gd name="T38" fmla="*/ 0 w 187"/>
                  <a:gd name="T39" fmla="*/ 1 h 398"/>
                  <a:gd name="T40" fmla="*/ 0 w 187"/>
                  <a:gd name="T41" fmla="*/ 1 h 398"/>
                  <a:gd name="T42" fmla="*/ 0 w 187"/>
                  <a:gd name="T43" fmla="*/ 1 h 398"/>
                  <a:gd name="T44" fmla="*/ 0 w 187"/>
                  <a:gd name="T45" fmla="*/ 1 h 398"/>
                  <a:gd name="T46" fmla="*/ 0 w 187"/>
                  <a:gd name="T47" fmla="*/ 1 h 398"/>
                  <a:gd name="T48" fmla="*/ 0 w 187"/>
                  <a:gd name="T49" fmla="*/ 0 h 398"/>
                  <a:gd name="T50" fmla="*/ 0 w 187"/>
                  <a:gd name="T51" fmla="*/ 1 h 398"/>
                  <a:gd name="T52" fmla="*/ 0 w 187"/>
                  <a:gd name="T53" fmla="*/ 1 h 398"/>
                  <a:gd name="T54" fmla="*/ 0 w 187"/>
                  <a:gd name="T55" fmla="*/ 1 h 398"/>
                  <a:gd name="T56" fmla="*/ 0 w 187"/>
                  <a:gd name="T57" fmla="*/ 1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398"/>
                  <a:gd name="T89" fmla="*/ 187 w 187"/>
                  <a:gd name="T90" fmla="*/ 398 h 3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398">
                    <a:moveTo>
                      <a:pt x="186" y="65"/>
                    </a:moveTo>
                    <a:lnTo>
                      <a:pt x="187" y="83"/>
                    </a:lnTo>
                    <a:lnTo>
                      <a:pt x="187" y="103"/>
                    </a:lnTo>
                    <a:lnTo>
                      <a:pt x="186" y="121"/>
                    </a:lnTo>
                    <a:lnTo>
                      <a:pt x="183" y="141"/>
                    </a:lnTo>
                    <a:lnTo>
                      <a:pt x="180" y="162"/>
                    </a:lnTo>
                    <a:lnTo>
                      <a:pt x="175" y="181"/>
                    </a:lnTo>
                    <a:lnTo>
                      <a:pt x="169" y="202"/>
                    </a:lnTo>
                    <a:lnTo>
                      <a:pt x="161" y="223"/>
                    </a:lnTo>
                    <a:lnTo>
                      <a:pt x="151" y="245"/>
                    </a:lnTo>
                    <a:lnTo>
                      <a:pt x="138" y="265"/>
                    </a:lnTo>
                    <a:lnTo>
                      <a:pt x="122" y="287"/>
                    </a:lnTo>
                    <a:lnTo>
                      <a:pt x="105" y="309"/>
                    </a:lnTo>
                    <a:lnTo>
                      <a:pt x="83" y="331"/>
                    </a:lnTo>
                    <a:lnTo>
                      <a:pt x="59" y="353"/>
                    </a:lnTo>
                    <a:lnTo>
                      <a:pt x="31" y="376"/>
                    </a:lnTo>
                    <a:lnTo>
                      <a:pt x="0" y="398"/>
                    </a:lnTo>
                    <a:lnTo>
                      <a:pt x="25" y="355"/>
                    </a:lnTo>
                    <a:lnTo>
                      <a:pt x="51" y="307"/>
                    </a:lnTo>
                    <a:lnTo>
                      <a:pt x="75" y="255"/>
                    </a:lnTo>
                    <a:lnTo>
                      <a:pt x="98" y="202"/>
                    </a:lnTo>
                    <a:lnTo>
                      <a:pt x="119" y="148"/>
                    </a:lnTo>
                    <a:lnTo>
                      <a:pt x="138" y="95"/>
                    </a:lnTo>
                    <a:lnTo>
                      <a:pt x="156" y="45"/>
                    </a:lnTo>
                    <a:lnTo>
                      <a:pt x="169" y="0"/>
                    </a:lnTo>
                    <a:lnTo>
                      <a:pt x="174" y="16"/>
                    </a:lnTo>
                    <a:lnTo>
                      <a:pt x="178" y="33"/>
                    </a:lnTo>
                    <a:lnTo>
                      <a:pt x="181" y="49"/>
                    </a:lnTo>
                    <a:lnTo>
                      <a:pt x="186" y="65"/>
                    </a:lnTo>
                    <a:close/>
                  </a:path>
                </a:pathLst>
              </a:custGeom>
              <a:solidFill>
                <a:srgbClr val="FFCC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8" name="Freeform 97">
                <a:extLst>
                  <a:ext uri="{FF2B5EF4-FFF2-40B4-BE49-F238E27FC236}">
                    <a16:creationId xmlns:a16="http://schemas.microsoft.com/office/drawing/2014/main" id="{CDF5F06A-A6F2-6B2D-5730-4034BC539A89}"/>
                  </a:ext>
                </a:extLst>
              </p:cNvPr>
              <p:cNvSpPr>
                <a:spLocks/>
              </p:cNvSpPr>
              <p:nvPr/>
            </p:nvSpPr>
            <p:spPr bwMode="auto">
              <a:xfrm>
                <a:off x="648" y="4880"/>
                <a:ext cx="88" cy="191"/>
              </a:xfrm>
              <a:custGeom>
                <a:avLst/>
                <a:gdLst>
                  <a:gd name="T0" fmla="*/ 1 w 176"/>
                  <a:gd name="T1" fmla="*/ 0 h 383"/>
                  <a:gd name="T2" fmla="*/ 1 w 176"/>
                  <a:gd name="T3" fmla="*/ 0 h 383"/>
                  <a:gd name="T4" fmla="*/ 1 w 176"/>
                  <a:gd name="T5" fmla="*/ 0 h 383"/>
                  <a:gd name="T6" fmla="*/ 1 w 176"/>
                  <a:gd name="T7" fmla="*/ 0 h 383"/>
                  <a:gd name="T8" fmla="*/ 1 w 176"/>
                  <a:gd name="T9" fmla="*/ 0 h 383"/>
                  <a:gd name="T10" fmla="*/ 1 w 176"/>
                  <a:gd name="T11" fmla="*/ 0 h 383"/>
                  <a:gd name="T12" fmla="*/ 1 w 176"/>
                  <a:gd name="T13" fmla="*/ 0 h 383"/>
                  <a:gd name="T14" fmla="*/ 1 w 176"/>
                  <a:gd name="T15" fmla="*/ 0 h 383"/>
                  <a:gd name="T16" fmla="*/ 0 w 176"/>
                  <a:gd name="T17" fmla="*/ 0 h 383"/>
                  <a:gd name="T18" fmla="*/ 1 w 176"/>
                  <a:gd name="T19" fmla="*/ 0 h 383"/>
                  <a:gd name="T20" fmla="*/ 1 w 176"/>
                  <a:gd name="T21" fmla="*/ 0 h 383"/>
                  <a:gd name="T22" fmla="*/ 1 w 176"/>
                  <a:gd name="T23" fmla="*/ 0 h 383"/>
                  <a:gd name="T24" fmla="*/ 1 w 176"/>
                  <a:gd name="T25" fmla="*/ 0 h 383"/>
                  <a:gd name="T26" fmla="*/ 1 w 176"/>
                  <a:gd name="T27" fmla="*/ 0 h 383"/>
                  <a:gd name="T28" fmla="*/ 1 w 176"/>
                  <a:gd name="T29" fmla="*/ 0 h 383"/>
                  <a:gd name="T30" fmla="*/ 1 w 176"/>
                  <a:gd name="T31" fmla="*/ 0 h 383"/>
                  <a:gd name="T32" fmla="*/ 1 w 176"/>
                  <a:gd name="T33" fmla="*/ 0 h 383"/>
                  <a:gd name="T34" fmla="*/ 1 w 176"/>
                  <a:gd name="T35" fmla="*/ 0 h 383"/>
                  <a:gd name="T36" fmla="*/ 1 w 176"/>
                  <a:gd name="T37" fmla="*/ 0 h 383"/>
                  <a:gd name="T38" fmla="*/ 1 w 176"/>
                  <a:gd name="T39" fmla="*/ 0 h 383"/>
                  <a:gd name="T40" fmla="*/ 1 w 176"/>
                  <a:gd name="T41" fmla="*/ 0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83"/>
                  <a:gd name="T65" fmla="*/ 176 w 17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83">
                    <a:moveTo>
                      <a:pt x="176" y="63"/>
                    </a:moveTo>
                    <a:lnTo>
                      <a:pt x="176" y="98"/>
                    </a:lnTo>
                    <a:lnTo>
                      <a:pt x="174" y="136"/>
                    </a:lnTo>
                    <a:lnTo>
                      <a:pt x="166" y="175"/>
                    </a:lnTo>
                    <a:lnTo>
                      <a:pt x="152" y="216"/>
                    </a:lnTo>
                    <a:lnTo>
                      <a:pt x="130" y="257"/>
                    </a:lnTo>
                    <a:lnTo>
                      <a:pt x="99" y="299"/>
                    </a:lnTo>
                    <a:lnTo>
                      <a:pt x="55" y="340"/>
                    </a:lnTo>
                    <a:lnTo>
                      <a:pt x="0" y="383"/>
                    </a:lnTo>
                    <a:lnTo>
                      <a:pt x="24" y="341"/>
                    </a:lnTo>
                    <a:lnTo>
                      <a:pt x="47" y="295"/>
                    </a:lnTo>
                    <a:lnTo>
                      <a:pt x="70" y="246"/>
                    </a:lnTo>
                    <a:lnTo>
                      <a:pt x="93" y="195"/>
                    </a:lnTo>
                    <a:lnTo>
                      <a:pt x="113" y="143"/>
                    </a:lnTo>
                    <a:lnTo>
                      <a:pt x="131" y="93"/>
                    </a:lnTo>
                    <a:lnTo>
                      <a:pt x="148" y="44"/>
                    </a:lnTo>
                    <a:lnTo>
                      <a:pt x="161" y="0"/>
                    </a:lnTo>
                    <a:lnTo>
                      <a:pt x="166" y="15"/>
                    </a:lnTo>
                    <a:lnTo>
                      <a:pt x="169" y="31"/>
                    </a:lnTo>
                    <a:lnTo>
                      <a:pt x="173" y="46"/>
                    </a:lnTo>
                    <a:lnTo>
                      <a:pt x="176" y="63"/>
                    </a:lnTo>
                    <a:close/>
                  </a:path>
                </a:pathLst>
              </a:custGeom>
              <a:solidFill>
                <a:srgbClr val="FFD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199" name="Freeform 98">
                <a:extLst>
                  <a:ext uri="{FF2B5EF4-FFF2-40B4-BE49-F238E27FC236}">
                    <a16:creationId xmlns:a16="http://schemas.microsoft.com/office/drawing/2014/main" id="{3B9BAD03-6F49-DB3F-E36D-697F54402136}"/>
                  </a:ext>
                </a:extLst>
              </p:cNvPr>
              <p:cNvSpPr>
                <a:spLocks/>
              </p:cNvSpPr>
              <p:nvPr/>
            </p:nvSpPr>
            <p:spPr bwMode="auto">
              <a:xfrm>
                <a:off x="651" y="4885"/>
                <a:ext cx="85" cy="182"/>
              </a:xfrm>
              <a:custGeom>
                <a:avLst/>
                <a:gdLst>
                  <a:gd name="T0" fmla="*/ 1 w 169"/>
                  <a:gd name="T1" fmla="*/ 0 h 365"/>
                  <a:gd name="T2" fmla="*/ 1 w 169"/>
                  <a:gd name="T3" fmla="*/ 0 h 365"/>
                  <a:gd name="T4" fmla="*/ 1 w 169"/>
                  <a:gd name="T5" fmla="*/ 0 h 365"/>
                  <a:gd name="T6" fmla="*/ 1 w 169"/>
                  <a:gd name="T7" fmla="*/ 0 h 365"/>
                  <a:gd name="T8" fmla="*/ 1 w 169"/>
                  <a:gd name="T9" fmla="*/ 0 h 365"/>
                  <a:gd name="T10" fmla="*/ 1 w 169"/>
                  <a:gd name="T11" fmla="*/ 0 h 365"/>
                  <a:gd name="T12" fmla="*/ 1 w 169"/>
                  <a:gd name="T13" fmla="*/ 0 h 365"/>
                  <a:gd name="T14" fmla="*/ 1 w 169"/>
                  <a:gd name="T15" fmla="*/ 0 h 365"/>
                  <a:gd name="T16" fmla="*/ 0 w 169"/>
                  <a:gd name="T17" fmla="*/ 0 h 365"/>
                  <a:gd name="T18" fmla="*/ 1 w 169"/>
                  <a:gd name="T19" fmla="*/ 0 h 365"/>
                  <a:gd name="T20" fmla="*/ 1 w 169"/>
                  <a:gd name="T21" fmla="*/ 0 h 365"/>
                  <a:gd name="T22" fmla="*/ 1 w 169"/>
                  <a:gd name="T23" fmla="*/ 0 h 365"/>
                  <a:gd name="T24" fmla="*/ 1 w 169"/>
                  <a:gd name="T25" fmla="*/ 0 h 365"/>
                  <a:gd name="T26" fmla="*/ 1 w 169"/>
                  <a:gd name="T27" fmla="*/ 0 h 365"/>
                  <a:gd name="T28" fmla="*/ 1 w 169"/>
                  <a:gd name="T29" fmla="*/ 0 h 365"/>
                  <a:gd name="T30" fmla="*/ 1 w 169"/>
                  <a:gd name="T31" fmla="*/ 0 h 365"/>
                  <a:gd name="T32" fmla="*/ 1 w 169"/>
                  <a:gd name="T33" fmla="*/ 0 h 365"/>
                  <a:gd name="T34" fmla="*/ 1 w 169"/>
                  <a:gd name="T35" fmla="*/ 0 h 365"/>
                  <a:gd name="T36" fmla="*/ 1 w 169"/>
                  <a:gd name="T37" fmla="*/ 0 h 365"/>
                  <a:gd name="T38" fmla="*/ 1 w 169"/>
                  <a:gd name="T39" fmla="*/ 0 h 365"/>
                  <a:gd name="T40" fmla="*/ 1 w 169"/>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365"/>
                  <a:gd name="T65" fmla="*/ 169 w 16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365">
                    <a:moveTo>
                      <a:pt x="169" y="57"/>
                    </a:moveTo>
                    <a:lnTo>
                      <a:pt x="169" y="92"/>
                    </a:lnTo>
                    <a:lnTo>
                      <a:pt x="166" y="129"/>
                    </a:lnTo>
                    <a:lnTo>
                      <a:pt x="158" y="167"/>
                    </a:lnTo>
                    <a:lnTo>
                      <a:pt x="144" y="206"/>
                    </a:lnTo>
                    <a:lnTo>
                      <a:pt x="123" y="245"/>
                    </a:lnTo>
                    <a:lnTo>
                      <a:pt x="93" y="285"/>
                    </a:lnTo>
                    <a:lnTo>
                      <a:pt x="53" y="324"/>
                    </a:lnTo>
                    <a:lnTo>
                      <a:pt x="0" y="365"/>
                    </a:lnTo>
                    <a:lnTo>
                      <a:pt x="23" y="326"/>
                    </a:lnTo>
                    <a:lnTo>
                      <a:pt x="46" y="282"/>
                    </a:lnTo>
                    <a:lnTo>
                      <a:pt x="68" y="235"/>
                    </a:lnTo>
                    <a:lnTo>
                      <a:pt x="90" y="186"/>
                    </a:lnTo>
                    <a:lnTo>
                      <a:pt x="109" y="138"/>
                    </a:lnTo>
                    <a:lnTo>
                      <a:pt x="127" y="89"/>
                    </a:lnTo>
                    <a:lnTo>
                      <a:pt x="142" y="43"/>
                    </a:lnTo>
                    <a:lnTo>
                      <a:pt x="154" y="0"/>
                    </a:lnTo>
                    <a:lnTo>
                      <a:pt x="159" y="15"/>
                    </a:lnTo>
                    <a:lnTo>
                      <a:pt x="162" y="28"/>
                    </a:lnTo>
                    <a:lnTo>
                      <a:pt x="166" y="42"/>
                    </a:lnTo>
                    <a:lnTo>
                      <a:pt x="169" y="57"/>
                    </a:lnTo>
                    <a:close/>
                  </a:path>
                </a:pathLst>
              </a:custGeom>
              <a:solidFill>
                <a:srgbClr val="FFD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0" name="Freeform 99">
                <a:extLst>
                  <a:ext uri="{FF2B5EF4-FFF2-40B4-BE49-F238E27FC236}">
                    <a16:creationId xmlns:a16="http://schemas.microsoft.com/office/drawing/2014/main" id="{0D636BCB-E302-5CCD-D20F-1DA91079C921}"/>
                  </a:ext>
                </a:extLst>
              </p:cNvPr>
              <p:cNvSpPr>
                <a:spLocks/>
              </p:cNvSpPr>
              <p:nvPr/>
            </p:nvSpPr>
            <p:spPr bwMode="auto">
              <a:xfrm>
                <a:off x="654" y="4889"/>
                <a:ext cx="81" cy="176"/>
              </a:xfrm>
              <a:custGeom>
                <a:avLst/>
                <a:gdLst>
                  <a:gd name="T0" fmla="*/ 1 w 162"/>
                  <a:gd name="T1" fmla="*/ 1 h 351"/>
                  <a:gd name="T2" fmla="*/ 1 w 162"/>
                  <a:gd name="T3" fmla="*/ 1 h 351"/>
                  <a:gd name="T4" fmla="*/ 1 w 162"/>
                  <a:gd name="T5" fmla="*/ 1 h 351"/>
                  <a:gd name="T6" fmla="*/ 1 w 162"/>
                  <a:gd name="T7" fmla="*/ 1 h 351"/>
                  <a:gd name="T8" fmla="*/ 1 w 162"/>
                  <a:gd name="T9" fmla="*/ 1 h 351"/>
                  <a:gd name="T10" fmla="*/ 1 w 162"/>
                  <a:gd name="T11" fmla="*/ 1 h 351"/>
                  <a:gd name="T12" fmla="*/ 1 w 162"/>
                  <a:gd name="T13" fmla="*/ 1 h 351"/>
                  <a:gd name="T14" fmla="*/ 1 w 162"/>
                  <a:gd name="T15" fmla="*/ 1 h 351"/>
                  <a:gd name="T16" fmla="*/ 0 w 162"/>
                  <a:gd name="T17" fmla="*/ 1 h 351"/>
                  <a:gd name="T18" fmla="*/ 1 w 162"/>
                  <a:gd name="T19" fmla="*/ 1 h 351"/>
                  <a:gd name="T20" fmla="*/ 1 w 162"/>
                  <a:gd name="T21" fmla="*/ 1 h 351"/>
                  <a:gd name="T22" fmla="*/ 1 w 162"/>
                  <a:gd name="T23" fmla="*/ 1 h 351"/>
                  <a:gd name="T24" fmla="*/ 1 w 162"/>
                  <a:gd name="T25" fmla="*/ 1 h 351"/>
                  <a:gd name="T26" fmla="*/ 1 w 162"/>
                  <a:gd name="T27" fmla="*/ 1 h 351"/>
                  <a:gd name="T28" fmla="*/ 1 w 162"/>
                  <a:gd name="T29" fmla="*/ 1 h 351"/>
                  <a:gd name="T30" fmla="*/ 1 w 162"/>
                  <a:gd name="T31" fmla="*/ 1 h 351"/>
                  <a:gd name="T32" fmla="*/ 1 w 162"/>
                  <a:gd name="T33" fmla="*/ 0 h 351"/>
                  <a:gd name="T34" fmla="*/ 1 w 162"/>
                  <a:gd name="T35" fmla="*/ 1 h 351"/>
                  <a:gd name="T36" fmla="*/ 1 w 162"/>
                  <a:gd name="T37" fmla="*/ 1 h 351"/>
                  <a:gd name="T38" fmla="*/ 1 w 162"/>
                  <a:gd name="T39" fmla="*/ 1 h 351"/>
                  <a:gd name="T40" fmla="*/ 1 w 162"/>
                  <a:gd name="T41" fmla="*/ 1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54"/>
                    </a:moveTo>
                    <a:lnTo>
                      <a:pt x="161" y="87"/>
                    </a:lnTo>
                    <a:lnTo>
                      <a:pt x="157" y="123"/>
                    </a:lnTo>
                    <a:lnTo>
                      <a:pt x="149" y="160"/>
                    </a:lnTo>
                    <a:lnTo>
                      <a:pt x="137" y="197"/>
                    </a:lnTo>
                    <a:lnTo>
                      <a:pt x="116" y="236"/>
                    </a:lnTo>
                    <a:lnTo>
                      <a:pt x="87" y="274"/>
                    </a:lnTo>
                    <a:lnTo>
                      <a:pt x="49" y="313"/>
                    </a:lnTo>
                    <a:lnTo>
                      <a:pt x="0" y="351"/>
                    </a:lnTo>
                    <a:lnTo>
                      <a:pt x="21" y="312"/>
                    </a:lnTo>
                    <a:lnTo>
                      <a:pt x="43" y="270"/>
                    </a:lnTo>
                    <a:lnTo>
                      <a:pt x="65" y="225"/>
                    </a:lnTo>
                    <a:lnTo>
                      <a:pt x="85" y="179"/>
                    </a:lnTo>
                    <a:lnTo>
                      <a:pt x="104" y="133"/>
                    </a:lnTo>
                    <a:lnTo>
                      <a:pt x="121" y="87"/>
                    </a:lnTo>
                    <a:lnTo>
                      <a:pt x="136" y="42"/>
                    </a:lnTo>
                    <a:lnTo>
                      <a:pt x="148" y="0"/>
                    </a:lnTo>
                    <a:lnTo>
                      <a:pt x="152" y="13"/>
                    </a:lnTo>
                    <a:lnTo>
                      <a:pt x="155" y="27"/>
                    </a:lnTo>
                    <a:lnTo>
                      <a:pt x="159" y="41"/>
                    </a:lnTo>
                    <a:lnTo>
                      <a:pt x="162" y="54"/>
                    </a:lnTo>
                    <a:close/>
                  </a:path>
                </a:pathLst>
              </a:custGeom>
              <a:solidFill>
                <a:srgbClr val="FFDB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1" name="Freeform 100">
                <a:extLst>
                  <a:ext uri="{FF2B5EF4-FFF2-40B4-BE49-F238E27FC236}">
                    <a16:creationId xmlns:a16="http://schemas.microsoft.com/office/drawing/2014/main" id="{E07F47BD-49FE-72DE-E232-90E40106D302}"/>
                  </a:ext>
                </a:extLst>
              </p:cNvPr>
              <p:cNvSpPr>
                <a:spLocks/>
              </p:cNvSpPr>
              <p:nvPr/>
            </p:nvSpPr>
            <p:spPr bwMode="auto">
              <a:xfrm>
                <a:off x="657" y="4893"/>
                <a:ext cx="77" cy="169"/>
              </a:xfrm>
              <a:custGeom>
                <a:avLst/>
                <a:gdLst>
                  <a:gd name="T0" fmla="*/ 0 w 156"/>
                  <a:gd name="T1" fmla="*/ 1 h 336"/>
                  <a:gd name="T2" fmla="*/ 0 w 156"/>
                  <a:gd name="T3" fmla="*/ 1 h 336"/>
                  <a:gd name="T4" fmla="*/ 0 w 156"/>
                  <a:gd name="T5" fmla="*/ 1 h 336"/>
                  <a:gd name="T6" fmla="*/ 0 w 156"/>
                  <a:gd name="T7" fmla="*/ 1 h 336"/>
                  <a:gd name="T8" fmla="*/ 0 w 156"/>
                  <a:gd name="T9" fmla="*/ 1 h 336"/>
                  <a:gd name="T10" fmla="*/ 0 w 156"/>
                  <a:gd name="T11" fmla="*/ 1 h 336"/>
                  <a:gd name="T12" fmla="*/ 0 w 156"/>
                  <a:gd name="T13" fmla="*/ 1 h 336"/>
                  <a:gd name="T14" fmla="*/ 0 w 156"/>
                  <a:gd name="T15" fmla="*/ 1 h 336"/>
                  <a:gd name="T16" fmla="*/ 0 w 156"/>
                  <a:gd name="T17" fmla="*/ 1 h 336"/>
                  <a:gd name="T18" fmla="*/ 0 w 156"/>
                  <a:gd name="T19" fmla="*/ 1 h 336"/>
                  <a:gd name="T20" fmla="*/ 0 w 156"/>
                  <a:gd name="T21" fmla="*/ 1 h 336"/>
                  <a:gd name="T22" fmla="*/ 0 w 156"/>
                  <a:gd name="T23" fmla="*/ 1 h 336"/>
                  <a:gd name="T24" fmla="*/ 0 w 156"/>
                  <a:gd name="T25" fmla="*/ 1 h 336"/>
                  <a:gd name="T26" fmla="*/ 0 w 156"/>
                  <a:gd name="T27" fmla="*/ 1 h 336"/>
                  <a:gd name="T28" fmla="*/ 0 w 156"/>
                  <a:gd name="T29" fmla="*/ 1 h 336"/>
                  <a:gd name="T30" fmla="*/ 0 w 156"/>
                  <a:gd name="T31" fmla="*/ 1 h 336"/>
                  <a:gd name="T32" fmla="*/ 0 w 156"/>
                  <a:gd name="T33" fmla="*/ 0 h 336"/>
                  <a:gd name="T34" fmla="*/ 0 w 156"/>
                  <a:gd name="T35" fmla="*/ 1 h 336"/>
                  <a:gd name="T36" fmla="*/ 0 w 156"/>
                  <a:gd name="T37" fmla="*/ 1 h 336"/>
                  <a:gd name="T38" fmla="*/ 0 w 156"/>
                  <a:gd name="T39" fmla="*/ 1 h 336"/>
                  <a:gd name="T40" fmla="*/ 0 w 156"/>
                  <a:gd name="T41" fmla="*/ 1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336"/>
                  <a:gd name="T65" fmla="*/ 156 w 156"/>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336">
                    <a:moveTo>
                      <a:pt x="156" y="51"/>
                    </a:moveTo>
                    <a:lnTo>
                      <a:pt x="154" y="83"/>
                    </a:lnTo>
                    <a:lnTo>
                      <a:pt x="150" y="117"/>
                    </a:lnTo>
                    <a:lnTo>
                      <a:pt x="142" y="152"/>
                    </a:lnTo>
                    <a:lnTo>
                      <a:pt x="128" y="189"/>
                    </a:lnTo>
                    <a:lnTo>
                      <a:pt x="110" y="226"/>
                    </a:lnTo>
                    <a:lnTo>
                      <a:pt x="82" y="263"/>
                    </a:lnTo>
                    <a:lnTo>
                      <a:pt x="46" y="299"/>
                    </a:lnTo>
                    <a:lnTo>
                      <a:pt x="0" y="336"/>
                    </a:lnTo>
                    <a:lnTo>
                      <a:pt x="21" y="298"/>
                    </a:lnTo>
                    <a:lnTo>
                      <a:pt x="42" y="258"/>
                    </a:lnTo>
                    <a:lnTo>
                      <a:pt x="63" y="216"/>
                    </a:lnTo>
                    <a:lnTo>
                      <a:pt x="82" y="173"/>
                    </a:lnTo>
                    <a:lnTo>
                      <a:pt x="99" y="128"/>
                    </a:lnTo>
                    <a:lnTo>
                      <a:pt x="116" y="84"/>
                    </a:lnTo>
                    <a:lnTo>
                      <a:pt x="131" y="41"/>
                    </a:lnTo>
                    <a:lnTo>
                      <a:pt x="142" y="0"/>
                    </a:lnTo>
                    <a:lnTo>
                      <a:pt x="145" y="13"/>
                    </a:lnTo>
                    <a:lnTo>
                      <a:pt x="149" y="25"/>
                    </a:lnTo>
                    <a:lnTo>
                      <a:pt x="152" y="38"/>
                    </a:lnTo>
                    <a:lnTo>
                      <a:pt x="156" y="51"/>
                    </a:lnTo>
                    <a:close/>
                  </a:path>
                </a:pathLst>
              </a:custGeom>
              <a:solidFill>
                <a:srgbClr val="FFD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2" name="Freeform 101">
                <a:extLst>
                  <a:ext uri="{FF2B5EF4-FFF2-40B4-BE49-F238E27FC236}">
                    <a16:creationId xmlns:a16="http://schemas.microsoft.com/office/drawing/2014/main" id="{86A3CF38-7096-9DE5-7757-27175785EC02}"/>
                  </a:ext>
                </a:extLst>
              </p:cNvPr>
              <p:cNvSpPr>
                <a:spLocks/>
              </p:cNvSpPr>
              <p:nvPr/>
            </p:nvSpPr>
            <p:spPr bwMode="auto">
              <a:xfrm>
                <a:off x="660" y="4897"/>
                <a:ext cx="74" cy="161"/>
              </a:xfrm>
              <a:custGeom>
                <a:avLst/>
                <a:gdLst>
                  <a:gd name="T0" fmla="*/ 0 w 149"/>
                  <a:gd name="T1" fmla="*/ 1 h 321"/>
                  <a:gd name="T2" fmla="*/ 0 w 149"/>
                  <a:gd name="T3" fmla="*/ 1 h 321"/>
                  <a:gd name="T4" fmla="*/ 0 w 149"/>
                  <a:gd name="T5" fmla="*/ 1 h 321"/>
                  <a:gd name="T6" fmla="*/ 0 w 149"/>
                  <a:gd name="T7" fmla="*/ 1 h 321"/>
                  <a:gd name="T8" fmla="*/ 0 w 149"/>
                  <a:gd name="T9" fmla="*/ 1 h 321"/>
                  <a:gd name="T10" fmla="*/ 0 w 149"/>
                  <a:gd name="T11" fmla="*/ 1 h 321"/>
                  <a:gd name="T12" fmla="*/ 0 w 149"/>
                  <a:gd name="T13" fmla="*/ 1 h 321"/>
                  <a:gd name="T14" fmla="*/ 0 w 149"/>
                  <a:gd name="T15" fmla="*/ 1 h 321"/>
                  <a:gd name="T16" fmla="*/ 0 w 149"/>
                  <a:gd name="T17" fmla="*/ 1 h 321"/>
                  <a:gd name="T18" fmla="*/ 0 w 149"/>
                  <a:gd name="T19" fmla="*/ 1 h 321"/>
                  <a:gd name="T20" fmla="*/ 0 w 149"/>
                  <a:gd name="T21" fmla="*/ 1 h 321"/>
                  <a:gd name="T22" fmla="*/ 0 w 149"/>
                  <a:gd name="T23" fmla="*/ 1 h 321"/>
                  <a:gd name="T24" fmla="*/ 0 w 149"/>
                  <a:gd name="T25" fmla="*/ 1 h 321"/>
                  <a:gd name="T26" fmla="*/ 0 w 149"/>
                  <a:gd name="T27" fmla="*/ 1 h 321"/>
                  <a:gd name="T28" fmla="*/ 0 w 149"/>
                  <a:gd name="T29" fmla="*/ 1 h 321"/>
                  <a:gd name="T30" fmla="*/ 0 w 149"/>
                  <a:gd name="T31" fmla="*/ 1 h 321"/>
                  <a:gd name="T32" fmla="*/ 0 w 149"/>
                  <a:gd name="T33" fmla="*/ 0 h 321"/>
                  <a:gd name="T34" fmla="*/ 0 w 149"/>
                  <a:gd name="T35" fmla="*/ 1 h 321"/>
                  <a:gd name="T36" fmla="*/ 0 w 149"/>
                  <a:gd name="T37" fmla="*/ 1 h 321"/>
                  <a:gd name="T38" fmla="*/ 0 w 149"/>
                  <a:gd name="T39" fmla="*/ 1 h 321"/>
                  <a:gd name="T40" fmla="*/ 0 w 149"/>
                  <a:gd name="T41" fmla="*/ 1 h 3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21"/>
                  <a:gd name="T65" fmla="*/ 149 w 149"/>
                  <a:gd name="T66" fmla="*/ 321 h 3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21">
                    <a:moveTo>
                      <a:pt x="149" y="47"/>
                    </a:moveTo>
                    <a:lnTo>
                      <a:pt x="146" y="78"/>
                    </a:lnTo>
                    <a:lnTo>
                      <a:pt x="142" y="112"/>
                    </a:lnTo>
                    <a:lnTo>
                      <a:pt x="134" y="145"/>
                    </a:lnTo>
                    <a:lnTo>
                      <a:pt x="121" y="181"/>
                    </a:lnTo>
                    <a:lnTo>
                      <a:pt x="103" y="215"/>
                    </a:lnTo>
                    <a:lnTo>
                      <a:pt x="77" y="251"/>
                    </a:lnTo>
                    <a:lnTo>
                      <a:pt x="44" y="287"/>
                    </a:lnTo>
                    <a:lnTo>
                      <a:pt x="0" y="321"/>
                    </a:lnTo>
                    <a:lnTo>
                      <a:pt x="20" y="286"/>
                    </a:lnTo>
                    <a:lnTo>
                      <a:pt x="39" y="246"/>
                    </a:lnTo>
                    <a:lnTo>
                      <a:pt x="59" y="207"/>
                    </a:lnTo>
                    <a:lnTo>
                      <a:pt x="77" y="166"/>
                    </a:lnTo>
                    <a:lnTo>
                      <a:pt x="95" y="124"/>
                    </a:lnTo>
                    <a:lnTo>
                      <a:pt x="110" y="82"/>
                    </a:lnTo>
                    <a:lnTo>
                      <a:pt x="123" y="40"/>
                    </a:lnTo>
                    <a:lnTo>
                      <a:pt x="135" y="0"/>
                    </a:lnTo>
                    <a:lnTo>
                      <a:pt x="138" y="11"/>
                    </a:lnTo>
                    <a:lnTo>
                      <a:pt x="142" y="24"/>
                    </a:lnTo>
                    <a:lnTo>
                      <a:pt x="145" y="36"/>
                    </a:lnTo>
                    <a:lnTo>
                      <a:pt x="149" y="47"/>
                    </a:lnTo>
                    <a:close/>
                  </a:path>
                </a:pathLst>
              </a:custGeom>
              <a:solidFill>
                <a:srgbClr val="FFE2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3" name="Freeform 102">
                <a:extLst>
                  <a:ext uri="{FF2B5EF4-FFF2-40B4-BE49-F238E27FC236}">
                    <a16:creationId xmlns:a16="http://schemas.microsoft.com/office/drawing/2014/main" id="{CC44030C-E508-603B-1B90-733E93C5DEBB}"/>
                  </a:ext>
                </a:extLst>
              </p:cNvPr>
              <p:cNvSpPr>
                <a:spLocks/>
              </p:cNvSpPr>
              <p:nvPr/>
            </p:nvSpPr>
            <p:spPr bwMode="auto">
              <a:xfrm>
                <a:off x="662" y="4902"/>
                <a:ext cx="71" cy="153"/>
              </a:xfrm>
              <a:custGeom>
                <a:avLst/>
                <a:gdLst>
                  <a:gd name="T0" fmla="*/ 1 w 140"/>
                  <a:gd name="T1" fmla="*/ 1 h 305"/>
                  <a:gd name="T2" fmla="*/ 1 w 140"/>
                  <a:gd name="T3" fmla="*/ 1 h 305"/>
                  <a:gd name="T4" fmla="*/ 1 w 140"/>
                  <a:gd name="T5" fmla="*/ 1 h 305"/>
                  <a:gd name="T6" fmla="*/ 1 w 140"/>
                  <a:gd name="T7" fmla="*/ 1 h 305"/>
                  <a:gd name="T8" fmla="*/ 1 w 140"/>
                  <a:gd name="T9" fmla="*/ 1 h 305"/>
                  <a:gd name="T10" fmla="*/ 1 w 140"/>
                  <a:gd name="T11" fmla="*/ 1 h 305"/>
                  <a:gd name="T12" fmla="*/ 1 w 140"/>
                  <a:gd name="T13" fmla="*/ 1 h 305"/>
                  <a:gd name="T14" fmla="*/ 1 w 140"/>
                  <a:gd name="T15" fmla="*/ 1 h 305"/>
                  <a:gd name="T16" fmla="*/ 0 w 140"/>
                  <a:gd name="T17" fmla="*/ 1 h 305"/>
                  <a:gd name="T18" fmla="*/ 1 w 140"/>
                  <a:gd name="T19" fmla="*/ 1 h 305"/>
                  <a:gd name="T20" fmla="*/ 1 w 140"/>
                  <a:gd name="T21" fmla="*/ 1 h 305"/>
                  <a:gd name="T22" fmla="*/ 1 w 140"/>
                  <a:gd name="T23" fmla="*/ 1 h 305"/>
                  <a:gd name="T24" fmla="*/ 1 w 140"/>
                  <a:gd name="T25" fmla="*/ 1 h 305"/>
                  <a:gd name="T26" fmla="*/ 1 w 140"/>
                  <a:gd name="T27" fmla="*/ 1 h 305"/>
                  <a:gd name="T28" fmla="*/ 1 w 140"/>
                  <a:gd name="T29" fmla="*/ 1 h 305"/>
                  <a:gd name="T30" fmla="*/ 1 w 140"/>
                  <a:gd name="T31" fmla="*/ 1 h 305"/>
                  <a:gd name="T32" fmla="*/ 1 w 140"/>
                  <a:gd name="T33" fmla="*/ 0 h 305"/>
                  <a:gd name="T34" fmla="*/ 1 w 140"/>
                  <a:gd name="T35" fmla="*/ 1 h 305"/>
                  <a:gd name="T36" fmla="*/ 1 w 140"/>
                  <a:gd name="T37" fmla="*/ 1 h 305"/>
                  <a:gd name="T38" fmla="*/ 1 w 140"/>
                  <a:gd name="T39" fmla="*/ 1 h 305"/>
                  <a:gd name="T40" fmla="*/ 1 w 140"/>
                  <a:gd name="T41" fmla="*/ 1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05"/>
                  <a:gd name="T65" fmla="*/ 140 w 140"/>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05">
                    <a:moveTo>
                      <a:pt x="140" y="43"/>
                    </a:moveTo>
                    <a:lnTo>
                      <a:pt x="138" y="73"/>
                    </a:lnTo>
                    <a:lnTo>
                      <a:pt x="132" y="104"/>
                    </a:lnTo>
                    <a:lnTo>
                      <a:pt x="125" y="137"/>
                    </a:lnTo>
                    <a:lnTo>
                      <a:pt x="113" y="171"/>
                    </a:lnTo>
                    <a:lnTo>
                      <a:pt x="95" y="205"/>
                    </a:lnTo>
                    <a:lnTo>
                      <a:pt x="71" y="240"/>
                    </a:lnTo>
                    <a:lnTo>
                      <a:pt x="40" y="273"/>
                    </a:lnTo>
                    <a:lnTo>
                      <a:pt x="0" y="305"/>
                    </a:lnTo>
                    <a:lnTo>
                      <a:pt x="19" y="271"/>
                    </a:lnTo>
                    <a:lnTo>
                      <a:pt x="38" y="234"/>
                    </a:lnTo>
                    <a:lnTo>
                      <a:pt x="56" y="196"/>
                    </a:lnTo>
                    <a:lnTo>
                      <a:pt x="74" y="158"/>
                    </a:lnTo>
                    <a:lnTo>
                      <a:pt x="90" y="119"/>
                    </a:lnTo>
                    <a:lnTo>
                      <a:pt x="105" y="80"/>
                    </a:lnTo>
                    <a:lnTo>
                      <a:pt x="117" y="39"/>
                    </a:lnTo>
                    <a:lnTo>
                      <a:pt x="128" y="0"/>
                    </a:lnTo>
                    <a:lnTo>
                      <a:pt x="131" y="11"/>
                    </a:lnTo>
                    <a:lnTo>
                      <a:pt x="135" y="21"/>
                    </a:lnTo>
                    <a:lnTo>
                      <a:pt x="138" y="32"/>
                    </a:lnTo>
                    <a:lnTo>
                      <a:pt x="140" y="43"/>
                    </a:lnTo>
                    <a:close/>
                  </a:path>
                </a:pathLst>
              </a:custGeom>
              <a:solidFill>
                <a:srgbClr val="FFE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4" name="Freeform 103">
                <a:extLst>
                  <a:ext uri="{FF2B5EF4-FFF2-40B4-BE49-F238E27FC236}">
                    <a16:creationId xmlns:a16="http://schemas.microsoft.com/office/drawing/2014/main" id="{DFC5F0D7-C79D-55E2-754B-B583909B3EBB}"/>
                  </a:ext>
                </a:extLst>
              </p:cNvPr>
              <p:cNvSpPr>
                <a:spLocks/>
              </p:cNvSpPr>
              <p:nvPr/>
            </p:nvSpPr>
            <p:spPr bwMode="auto">
              <a:xfrm>
                <a:off x="665" y="4906"/>
                <a:ext cx="67" cy="145"/>
              </a:xfrm>
              <a:custGeom>
                <a:avLst/>
                <a:gdLst>
                  <a:gd name="T0" fmla="*/ 1 w 133"/>
                  <a:gd name="T1" fmla="*/ 0 h 291"/>
                  <a:gd name="T2" fmla="*/ 1 w 133"/>
                  <a:gd name="T3" fmla="*/ 0 h 291"/>
                  <a:gd name="T4" fmla="*/ 1 w 133"/>
                  <a:gd name="T5" fmla="*/ 0 h 291"/>
                  <a:gd name="T6" fmla="*/ 1 w 133"/>
                  <a:gd name="T7" fmla="*/ 0 h 291"/>
                  <a:gd name="T8" fmla="*/ 1 w 133"/>
                  <a:gd name="T9" fmla="*/ 0 h 291"/>
                  <a:gd name="T10" fmla="*/ 1 w 133"/>
                  <a:gd name="T11" fmla="*/ 0 h 291"/>
                  <a:gd name="T12" fmla="*/ 1 w 133"/>
                  <a:gd name="T13" fmla="*/ 0 h 291"/>
                  <a:gd name="T14" fmla="*/ 1 w 133"/>
                  <a:gd name="T15" fmla="*/ 0 h 291"/>
                  <a:gd name="T16" fmla="*/ 0 w 133"/>
                  <a:gd name="T17" fmla="*/ 0 h 291"/>
                  <a:gd name="T18" fmla="*/ 1 w 133"/>
                  <a:gd name="T19" fmla="*/ 0 h 291"/>
                  <a:gd name="T20" fmla="*/ 1 w 133"/>
                  <a:gd name="T21" fmla="*/ 0 h 291"/>
                  <a:gd name="T22" fmla="*/ 1 w 133"/>
                  <a:gd name="T23" fmla="*/ 0 h 291"/>
                  <a:gd name="T24" fmla="*/ 1 w 133"/>
                  <a:gd name="T25" fmla="*/ 0 h 291"/>
                  <a:gd name="T26" fmla="*/ 1 w 133"/>
                  <a:gd name="T27" fmla="*/ 0 h 291"/>
                  <a:gd name="T28" fmla="*/ 1 w 133"/>
                  <a:gd name="T29" fmla="*/ 0 h 291"/>
                  <a:gd name="T30" fmla="*/ 1 w 133"/>
                  <a:gd name="T31" fmla="*/ 0 h 291"/>
                  <a:gd name="T32" fmla="*/ 1 w 133"/>
                  <a:gd name="T33" fmla="*/ 0 h 291"/>
                  <a:gd name="T34" fmla="*/ 1 w 133"/>
                  <a:gd name="T35" fmla="*/ 0 h 291"/>
                  <a:gd name="T36" fmla="*/ 1 w 133"/>
                  <a:gd name="T37" fmla="*/ 0 h 291"/>
                  <a:gd name="T38" fmla="*/ 1 w 133"/>
                  <a:gd name="T39" fmla="*/ 0 h 291"/>
                  <a:gd name="T40" fmla="*/ 1 w 133"/>
                  <a:gd name="T41" fmla="*/ 0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291"/>
                  <a:gd name="T65" fmla="*/ 133 w 133"/>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291">
                    <a:moveTo>
                      <a:pt x="133" y="41"/>
                    </a:moveTo>
                    <a:lnTo>
                      <a:pt x="130" y="69"/>
                    </a:lnTo>
                    <a:lnTo>
                      <a:pt x="124" y="99"/>
                    </a:lnTo>
                    <a:lnTo>
                      <a:pt x="117" y="132"/>
                    </a:lnTo>
                    <a:lnTo>
                      <a:pt x="104" y="164"/>
                    </a:lnTo>
                    <a:lnTo>
                      <a:pt x="88" y="196"/>
                    </a:lnTo>
                    <a:lnTo>
                      <a:pt x="66" y="228"/>
                    </a:lnTo>
                    <a:lnTo>
                      <a:pt x="36" y="259"/>
                    </a:lnTo>
                    <a:lnTo>
                      <a:pt x="0" y="291"/>
                    </a:lnTo>
                    <a:lnTo>
                      <a:pt x="18" y="257"/>
                    </a:lnTo>
                    <a:lnTo>
                      <a:pt x="35" y="223"/>
                    </a:lnTo>
                    <a:lnTo>
                      <a:pt x="53" y="188"/>
                    </a:lnTo>
                    <a:lnTo>
                      <a:pt x="69" y="151"/>
                    </a:lnTo>
                    <a:lnTo>
                      <a:pt x="85" y="114"/>
                    </a:lnTo>
                    <a:lnTo>
                      <a:pt x="99" y="77"/>
                    </a:lnTo>
                    <a:lnTo>
                      <a:pt x="110" y="39"/>
                    </a:lnTo>
                    <a:lnTo>
                      <a:pt x="121" y="0"/>
                    </a:lnTo>
                    <a:lnTo>
                      <a:pt x="124" y="11"/>
                    </a:lnTo>
                    <a:lnTo>
                      <a:pt x="127" y="20"/>
                    </a:lnTo>
                    <a:lnTo>
                      <a:pt x="131" y="30"/>
                    </a:lnTo>
                    <a:lnTo>
                      <a:pt x="133" y="41"/>
                    </a:lnTo>
                    <a:close/>
                  </a:path>
                </a:pathLst>
              </a:custGeom>
              <a:solidFill>
                <a:srgbClr val="FFED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5" name="Freeform 104">
                <a:extLst>
                  <a:ext uri="{FF2B5EF4-FFF2-40B4-BE49-F238E27FC236}">
                    <a16:creationId xmlns:a16="http://schemas.microsoft.com/office/drawing/2014/main" id="{0B2B0A0E-6131-9629-ADEA-B477AF6D93C4}"/>
                  </a:ext>
                </a:extLst>
              </p:cNvPr>
              <p:cNvSpPr>
                <a:spLocks/>
              </p:cNvSpPr>
              <p:nvPr/>
            </p:nvSpPr>
            <p:spPr bwMode="auto">
              <a:xfrm>
                <a:off x="668" y="4911"/>
                <a:ext cx="64" cy="137"/>
              </a:xfrm>
              <a:custGeom>
                <a:avLst/>
                <a:gdLst>
                  <a:gd name="T0" fmla="*/ 1 w 127"/>
                  <a:gd name="T1" fmla="*/ 0 h 276"/>
                  <a:gd name="T2" fmla="*/ 1 w 127"/>
                  <a:gd name="T3" fmla="*/ 0 h 276"/>
                  <a:gd name="T4" fmla="*/ 1 w 127"/>
                  <a:gd name="T5" fmla="*/ 0 h 276"/>
                  <a:gd name="T6" fmla="*/ 1 w 127"/>
                  <a:gd name="T7" fmla="*/ 0 h 276"/>
                  <a:gd name="T8" fmla="*/ 1 w 127"/>
                  <a:gd name="T9" fmla="*/ 0 h 276"/>
                  <a:gd name="T10" fmla="*/ 1 w 127"/>
                  <a:gd name="T11" fmla="*/ 0 h 276"/>
                  <a:gd name="T12" fmla="*/ 1 w 127"/>
                  <a:gd name="T13" fmla="*/ 0 h 276"/>
                  <a:gd name="T14" fmla="*/ 1 w 127"/>
                  <a:gd name="T15" fmla="*/ 0 h 276"/>
                  <a:gd name="T16" fmla="*/ 0 w 127"/>
                  <a:gd name="T17" fmla="*/ 0 h 276"/>
                  <a:gd name="T18" fmla="*/ 1 w 127"/>
                  <a:gd name="T19" fmla="*/ 0 h 276"/>
                  <a:gd name="T20" fmla="*/ 1 w 127"/>
                  <a:gd name="T21" fmla="*/ 0 h 276"/>
                  <a:gd name="T22" fmla="*/ 1 w 127"/>
                  <a:gd name="T23" fmla="*/ 0 h 276"/>
                  <a:gd name="T24" fmla="*/ 1 w 127"/>
                  <a:gd name="T25" fmla="*/ 0 h 276"/>
                  <a:gd name="T26" fmla="*/ 1 w 127"/>
                  <a:gd name="T27" fmla="*/ 0 h 276"/>
                  <a:gd name="T28" fmla="*/ 1 w 127"/>
                  <a:gd name="T29" fmla="*/ 0 h 276"/>
                  <a:gd name="T30" fmla="*/ 1 w 127"/>
                  <a:gd name="T31" fmla="*/ 0 h 276"/>
                  <a:gd name="T32" fmla="*/ 1 w 127"/>
                  <a:gd name="T33" fmla="*/ 0 h 276"/>
                  <a:gd name="T34" fmla="*/ 1 w 127"/>
                  <a:gd name="T35" fmla="*/ 0 h 276"/>
                  <a:gd name="T36" fmla="*/ 1 w 127"/>
                  <a:gd name="T37" fmla="*/ 0 h 276"/>
                  <a:gd name="T38" fmla="*/ 1 w 127"/>
                  <a:gd name="T39" fmla="*/ 0 h 276"/>
                  <a:gd name="T40" fmla="*/ 1 w 127"/>
                  <a:gd name="T41" fmla="*/ 0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76"/>
                  <a:gd name="T65" fmla="*/ 127 w 127"/>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76">
                    <a:moveTo>
                      <a:pt x="127" y="36"/>
                    </a:moveTo>
                    <a:lnTo>
                      <a:pt x="122" y="64"/>
                    </a:lnTo>
                    <a:lnTo>
                      <a:pt x="117" y="93"/>
                    </a:lnTo>
                    <a:lnTo>
                      <a:pt x="109" y="123"/>
                    </a:lnTo>
                    <a:lnTo>
                      <a:pt x="98" y="154"/>
                    </a:lnTo>
                    <a:lnTo>
                      <a:pt x="82" y="186"/>
                    </a:lnTo>
                    <a:lnTo>
                      <a:pt x="61" y="217"/>
                    </a:lnTo>
                    <a:lnTo>
                      <a:pt x="35" y="247"/>
                    </a:lnTo>
                    <a:lnTo>
                      <a:pt x="0" y="276"/>
                    </a:lnTo>
                    <a:lnTo>
                      <a:pt x="18" y="244"/>
                    </a:lnTo>
                    <a:lnTo>
                      <a:pt x="35" y="211"/>
                    </a:lnTo>
                    <a:lnTo>
                      <a:pt x="51" y="178"/>
                    </a:lnTo>
                    <a:lnTo>
                      <a:pt x="66" y="144"/>
                    </a:lnTo>
                    <a:lnTo>
                      <a:pt x="80" y="110"/>
                    </a:lnTo>
                    <a:lnTo>
                      <a:pt x="94" y="74"/>
                    </a:lnTo>
                    <a:lnTo>
                      <a:pt x="105" y="38"/>
                    </a:lnTo>
                    <a:lnTo>
                      <a:pt x="114" y="0"/>
                    </a:lnTo>
                    <a:lnTo>
                      <a:pt x="118" y="10"/>
                    </a:lnTo>
                    <a:lnTo>
                      <a:pt x="121" y="18"/>
                    </a:lnTo>
                    <a:lnTo>
                      <a:pt x="125" y="27"/>
                    </a:lnTo>
                    <a:lnTo>
                      <a:pt x="127" y="36"/>
                    </a:lnTo>
                    <a:close/>
                  </a:path>
                </a:pathLst>
              </a:custGeom>
              <a:solidFill>
                <a:srgbClr val="FFF2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6" name="Freeform 105">
                <a:extLst>
                  <a:ext uri="{FF2B5EF4-FFF2-40B4-BE49-F238E27FC236}">
                    <a16:creationId xmlns:a16="http://schemas.microsoft.com/office/drawing/2014/main" id="{26BD7B1E-6162-58FB-12D7-2293C7051774}"/>
                  </a:ext>
                </a:extLst>
              </p:cNvPr>
              <p:cNvSpPr>
                <a:spLocks/>
              </p:cNvSpPr>
              <p:nvPr/>
            </p:nvSpPr>
            <p:spPr bwMode="auto">
              <a:xfrm>
                <a:off x="671" y="4915"/>
                <a:ext cx="60" cy="130"/>
              </a:xfrm>
              <a:custGeom>
                <a:avLst/>
                <a:gdLst>
                  <a:gd name="T0" fmla="*/ 1 w 120"/>
                  <a:gd name="T1" fmla="*/ 0 h 261"/>
                  <a:gd name="T2" fmla="*/ 1 w 120"/>
                  <a:gd name="T3" fmla="*/ 0 h 261"/>
                  <a:gd name="T4" fmla="*/ 1 w 120"/>
                  <a:gd name="T5" fmla="*/ 0 h 261"/>
                  <a:gd name="T6" fmla="*/ 1 w 120"/>
                  <a:gd name="T7" fmla="*/ 0 h 261"/>
                  <a:gd name="T8" fmla="*/ 1 w 120"/>
                  <a:gd name="T9" fmla="*/ 0 h 261"/>
                  <a:gd name="T10" fmla="*/ 1 w 120"/>
                  <a:gd name="T11" fmla="*/ 0 h 261"/>
                  <a:gd name="T12" fmla="*/ 1 w 120"/>
                  <a:gd name="T13" fmla="*/ 0 h 261"/>
                  <a:gd name="T14" fmla="*/ 1 w 120"/>
                  <a:gd name="T15" fmla="*/ 0 h 261"/>
                  <a:gd name="T16" fmla="*/ 0 w 120"/>
                  <a:gd name="T17" fmla="*/ 0 h 261"/>
                  <a:gd name="T18" fmla="*/ 1 w 120"/>
                  <a:gd name="T19" fmla="*/ 0 h 261"/>
                  <a:gd name="T20" fmla="*/ 1 w 120"/>
                  <a:gd name="T21" fmla="*/ 0 h 261"/>
                  <a:gd name="T22" fmla="*/ 1 w 120"/>
                  <a:gd name="T23" fmla="*/ 0 h 261"/>
                  <a:gd name="T24" fmla="*/ 1 w 120"/>
                  <a:gd name="T25" fmla="*/ 0 h 261"/>
                  <a:gd name="T26" fmla="*/ 1 w 120"/>
                  <a:gd name="T27" fmla="*/ 0 h 261"/>
                  <a:gd name="T28" fmla="*/ 1 w 120"/>
                  <a:gd name="T29" fmla="*/ 0 h 261"/>
                  <a:gd name="T30" fmla="*/ 1 w 120"/>
                  <a:gd name="T31" fmla="*/ 0 h 261"/>
                  <a:gd name="T32" fmla="*/ 1 w 120"/>
                  <a:gd name="T33" fmla="*/ 0 h 261"/>
                  <a:gd name="T34" fmla="*/ 1 w 120"/>
                  <a:gd name="T35" fmla="*/ 0 h 261"/>
                  <a:gd name="T36" fmla="*/ 1 w 120"/>
                  <a:gd name="T37" fmla="*/ 0 h 261"/>
                  <a:gd name="T38" fmla="*/ 1 w 120"/>
                  <a:gd name="T39" fmla="*/ 0 h 261"/>
                  <a:gd name="T40" fmla="*/ 1 w 120"/>
                  <a:gd name="T41" fmla="*/ 0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1"/>
                  <a:gd name="T65" fmla="*/ 120 w 120"/>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1">
                    <a:moveTo>
                      <a:pt x="120" y="33"/>
                    </a:moveTo>
                    <a:lnTo>
                      <a:pt x="115" y="59"/>
                    </a:lnTo>
                    <a:lnTo>
                      <a:pt x="110" y="87"/>
                    </a:lnTo>
                    <a:lnTo>
                      <a:pt x="102" y="117"/>
                    </a:lnTo>
                    <a:lnTo>
                      <a:pt x="90" y="147"/>
                    </a:lnTo>
                    <a:lnTo>
                      <a:pt x="75" y="177"/>
                    </a:lnTo>
                    <a:lnTo>
                      <a:pt x="57" y="206"/>
                    </a:lnTo>
                    <a:lnTo>
                      <a:pt x="31" y="234"/>
                    </a:lnTo>
                    <a:lnTo>
                      <a:pt x="0" y="261"/>
                    </a:lnTo>
                    <a:lnTo>
                      <a:pt x="16" y="230"/>
                    </a:lnTo>
                    <a:lnTo>
                      <a:pt x="31" y="200"/>
                    </a:lnTo>
                    <a:lnTo>
                      <a:pt x="47" y="169"/>
                    </a:lnTo>
                    <a:lnTo>
                      <a:pt x="61" y="138"/>
                    </a:lnTo>
                    <a:lnTo>
                      <a:pt x="75" y="105"/>
                    </a:lnTo>
                    <a:lnTo>
                      <a:pt x="88" y="72"/>
                    </a:lnTo>
                    <a:lnTo>
                      <a:pt x="99" y="37"/>
                    </a:lnTo>
                    <a:lnTo>
                      <a:pt x="108" y="0"/>
                    </a:lnTo>
                    <a:lnTo>
                      <a:pt x="111" y="9"/>
                    </a:lnTo>
                    <a:lnTo>
                      <a:pt x="114" y="17"/>
                    </a:lnTo>
                    <a:lnTo>
                      <a:pt x="116" y="25"/>
                    </a:lnTo>
                    <a:lnTo>
                      <a:pt x="120" y="33"/>
                    </a:lnTo>
                    <a:close/>
                  </a:path>
                </a:pathLst>
              </a:custGeom>
              <a:solidFill>
                <a:srgbClr val="FFF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7" name="Freeform 106">
                <a:extLst>
                  <a:ext uri="{FF2B5EF4-FFF2-40B4-BE49-F238E27FC236}">
                    <a16:creationId xmlns:a16="http://schemas.microsoft.com/office/drawing/2014/main" id="{6DFFB06E-0EFB-07AF-C8F0-46B426229CF5}"/>
                  </a:ext>
                </a:extLst>
              </p:cNvPr>
              <p:cNvSpPr>
                <a:spLocks/>
              </p:cNvSpPr>
              <p:nvPr/>
            </p:nvSpPr>
            <p:spPr bwMode="auto">
              <a:xfrm>
                <a:off x="674" y="4919"/>
                <a:ext cx="56" cy="122"/>
              </a:xfrm>
              <a:custGeom>
                <a:avLst/>
                <a:gdLst>
                  <a:gd name="T0" fmla="*/ 0 w 113"/>
                  <a:gd name="T1" fmla="*/ 1 h 244"/>
                  <a:gd name="T2" fmla="*/ 0 w 113"/>
                  <a:gd name="T3" fmla="*/ 1 h 244"/>
                  <a:gd name="T4" fmla="*/ 0 w 113"/>
                  <a:gd name="T5" fmla="*/ 1 h 244"/>
                  <a:gd name="T6" fmla="*/ 0 w 113"/>
                  <a:gd name="T7" fmla="*/ 1 h 244"/>
                  <a:gd name="T8" fmla="*/ 0 w 113"/>
                  <a:gd name="T9" fmla="*/ 1 h 244"/>
                  <a:gd name="T10" fmla="*/ 0 w 113"/>
                  <a:gd name="T11" fmla="*/ 1 h 244"/>
                  <a:gd name="T12" fmla="*/ 0 w 113"/>
                  <a:gd name="T13" fmla="*/ 1 h 244"/>
                  <a:gd name="T14" fmla="*/ 0 w 113"/>
                  <a:gd name="T15" fmla="*/ 1 h 244"/>
                  <a:gd name="T16" fmla="*/ 0 w 113"/>
                  <a:gd name="T17" fmla="*/ 1 h 244"/>
                  <a:gd name="T18" fmla="*/ 0 w 113"/>
                  <a:gd name="T19" fmla="*/ 1 h 244"/>
                  <a:gd name="T20" fmla="*/ 0 w 113"/>
                  <a:gd name="T21" fmla="*/ 1 h 244"/>
                  <a:gd name="T22" fmla="*/ 0 w 113"/>
                  <a:gd name="T23" fmla="*/ 1 h 244"/>
                  <a:gd name="T24" fmla="*/ 0 w 113"/>
                  <a:gd name="T25" fmla="*/ 1 h 244"/>
                  <a:gd name="T26" fmla="*/ 0 w 113"/>
                  <a:gd name="T27" fmla="*/ 1 h 244"/>
                  <a:gd name="T28" fmla="*/ 0 w 113"/>
                  <a:gd name="T29" fmla="*/ 1 h 244"/>
                  <a:gd name="T30" fmla="*/ 0 w 113"/>
                  <a:gd name="T31" fmla="*/ 1 h 244"/>
                  <a:gd name="T32" fmla="*/ 0 w 113"/>
                  <a:gd name="T33" fmla="*/ 0 h 244"/>
                  <a:gd name="T34" fmla="*/ 0 w 113"/>
                  <a:gd name="T35" fmla="*/ 1 h 244"/>
                  <a:gd name="T36" fmla="*/ 0 w 113"/>
                  <a:gd name="T37" fmla="*/ 1 h 244"/>
                  <a:gd name="T38" fmla="*/ 0 w 113"/>
                  <a:gd name="T39" fmla="*/ 1 h 244"/>
                  <a:gd name="T40" fmla="*/ 0 w 113"/>
                  <a:gd name="T41" fmla="*/ 1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244"/>
                  <a:gd name="T65" fmla="*/ 113 w 113"/>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244">
                    <a:moveTo>
                      <a:pt x="113" y="29"/>
                    </a:moveTo>
                    <a:lnTo>
                      <a:pt x="107" y="54"/>
                    </a:lnTo>
                    <a:lnTo>
                      <a:pt x="101" y="80"/>
                    </a:lnTo>
                    <a:lnTo>
                      <a:pt x="92" y="108"/>
                    </a:lnTo>
                    <a:lnTo>
                      <a:pt x="82" y="137"/>
                    </a:lnTo>
                    <a:lnTo>
                      <a:pt x="68" y="166"/>
                    </a:lnTo>
                    <a:lnTo>
                      <a:pt x="51" y="193"/>
                    </a:lnTo>
                    <a:lnTo>
                      <a:pt x="28" y="220"/>
                    </a:lnTo>
                    <a:lnTo>
                      <a:pt x="0" y="244"/>
                    </a:lnTo>
                    <a:lnTo>
                      <a:pt x="15" y="214"/>
                    </a:lnTo>
                    <a:lnTo>
                      <a:pt x="30" y="185"/>
                    </a:lnTo>
                    <a:lnTo>
                      <a:pt x="44" y="158"/>
                    </a:lnTo>
                    <a:lnTo>
                      <a:pt x="57" y="129"/>
                    </a:lnTo>
                    <a:lnTo>
                      <a:pt x="70" y="99"/>
                    </a:lnTo>
                    <a:lnTo>
                      <a:pt x="82" y="69"/>
                    </a:lnTo>
                    <a:lnTo>
                      <a:pt x="92" y="35"/>
                    </a:lnTo>
                    <a:lnTo>
                      <a:pt x="101" y="0"/>
                    </a:lnTo>
                    <a:lnTo>
                      <a:pt x="104" y="7"/>
                    </a:lnTo>
                    <a:lnTo>
                      <a:pt x="107" y="14"/>
                    </a:lnTo>
                    <a:lnTo>
                      <a:pt x="109" y="20"/>
                    </a:lnTo>
                    <a:lnTo>
                      <a:pt x="113" y="29"/>
                    </a:lnTo>
                    <a:close/>
                  </a:path>
                </a:pathLst>
              </a:custGeom>
              <a:solidFill>
                <a:srgbClr val="FFF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8" name="Freeform 107">
                <a:extLst>
                  <a:ext uri="{FF2B5EF4-FFF2-40B4-BE49-F238E27FC236}">
                    <a16:creationId xmlns:a16="http://schemas.microsoft.com/office/drawing/2014/main" id="{B2DA1034-C52E-042B-ACCF-49B828C07FCE}"/>
                  </a:ext>
                </a:extLst>
              </p:cNvPr>
              <p:cNvSpPr>
                <a:spLocks/>
              </p:cNvSpPr>
              <p:nvPr/>
            </p:nvSpPr>
            <p:spPr bwMode="auto">
              <a:xfrm>
                <a:off x="677" y="4923"/>
                <a:ext cx="52" cy="115"/>
              </a:xfrm>
              <a:custGeom>
                <a:avLst/>
                <a:gdLst>
                  <a:gd name="T0" fmla="*/ 1 w 104"/>
                  <a:gd name="T1" fmla="*/ 1 h 229"/>
                  <a:gd name="T2" fmla="*/ 1 w 104"/>
                  <a:gd name="T3" fmla="*/ 1 h 229"/>
                  <a:gd name="T4" fmla="*/ 1 w 104"/>
                  <a:gd name="T5" fmla="*/ 1 h 229"/>
                  <a:gd name="T6" fmla="*/ 1 w 104"/>
                  <a:gd name="T7" fmla="*/ 1 h 229"/>
                  <a:gd name="T8" fmla="*/ 1 w 104"/>
                  <a:gd name="T9" fmla="*/ 1 h 229"/>
                  <a:gd name="T10" fmla="*/ 1 w 104"/>
                  <a:gd name="T11" fmla="*/ 1 h 229"/>
                  <a:gd name="T12" fmla="*/ 1 w 104"/>
                  <a:gd name="T13" fmla="*/ 1 h 229"/>
                  <a:gd name="T14" fmla="*/ 1 w 104"/>
                  <a:gd name="T15" fmla="*/ 1 h 229"/>
                  <a:gd name="T16" fmla="*/ 0 w 104"/>
                  <a:gd name="T17" fmla="*/ 1 h 229"/>
                  <a:gd name="T18" fmla="*/ 1 w 104"/>
                  <a:gd name="T19" fmla="*/ 1 h 229"/>
                  <a:gd name="T20" fmla="*/ 1 w 104"/>
                  <a:gd name="T21" fmla="*/ 1 h 229"/>
                  <a:gd name="T22" fmla="*/ 1 w 104"/>
                  <a:gd name="T23" fmla="*/ 1 h 229"/>
                  <a:gd name="T24" fmla="*/ 1 w 104"/>
                  <a:gd name="T25" fmla="*/ 1 h 229"/>
                  <a:gd name="T26" fmla="*/ 1 w 104"/>
                  <a:gd name="T27" fmla="*/ 1 h 229"/>
                  <a:gd name="T28" fmla="*/ 1 w 104"/>
                  <a:gd name="T29" fmla="*/ 1 h 229"/>
                  <a:gd name="T30" fmla="*/ 1 w 104"/>
                  <a:gd name="T31" fmla="*/ 1 h 229"/>
                  <a:gd name="T32" fmla="*/ 1 w 104"/>
                  <a:gd name="T33" fmla="*/ 0 h 229"/>
                  <a:gd name="T34" fmla="*/ 1 w 104"/>
                  <a:gd name="T35" fmla="*/ 1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229"/>
                  <a:gd name="T56" fmla="*/ 104 w 10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229">
                    <a:moveTo>
                      <a:pt x="104" y="25"/>
                    </a:moveTo>
                    <a:lnTo>
                      <a:pt x="99" y="49"/>
                    </a:lnTo>
                    <a:lnTo>
                      <a:pt x="92" y="75"/>
                    </a:lnTo>
                    <a:lnTo>
                      <a:pt x="84" y="101"/>
                    </a:lnTo>
                    <a:lnTo>
                      <a:pt x="73" y="129"/>
                    </a:lnTo>
                    <a:lnTo>
                      <a:pt x="61" y="155"/>
                    </a:lnTo>
                    <a:lnTo>
                      <a:pt x="45" y="182"/>
                    </a:lnTo>
                    <a:lnTo>
                      <a:pt x="24" y="206"/>
                    </a:lnTo>
                    <a:lnTo>
                      <a:pt x="0" y="229"/>
                    </a:lnTo>
                    <a:lnTo>
                      <a:pt x="13" y="200"/>
                    </a:lnTo>
                    <a:lnTo>
                      <a:pt x="27" y="174"/>
                    </a:lnTo>
                    <a:lnTo>
                      <a:pt x="41" y="148"/>
                    </a:lnTo>
                    <a:lnTo>
                      <a:pt x="54" y="122"/>
                    </a:lnTo>
                    <a:lnTo>
                      <a:pt x="65" y="95"/>
                    </a:lnTo>
                    <a:lnTo>
                      <a:pt x="76" y="67"/>
                    </a:lnTo>
                    <a:lnTo>
                      <a:pt x="86" y="34"/>
                    </a:lnTo>
                    <a:lnTo>
                      <a:pt x="94" y="0"/>
                    </a:lnTo>
                    <a:lnTo>
                      <a:pt x="104" y="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09" name="Freeform 108">
                <a:extLst>
                  <a:ext uri="{FF2B5EF4-FFF2-40B4-BE49-F238E27FC236}">
                    <a16:creationId xmlns:a16="http://schemas.microsoft.com/office/drawing/2014/main" id="{CD9A4589-3464-4BBD-C43B-FA6525D1D826}"/>
                  </a:ext>
                </a:extLst>
              </p:cNvPr>
              <p:cNvSpPr>
                <a:spLocks/>
              </p:cNvSpPr>
              <p:nvPr/>
            </p:nvSpPr>
            <p:spPr bwMode="auto">
              <a:xfrm>
                <a:off x="464" y="4932"/>
                <a:ext cx="84" cy="311"/>
              </a:xfrm>
              <a:custGeom>
                <a:avLst/>
                <a:gdLst>
                  <a:gd name="T0" fmla="*/ 1 w 168"/>
                  <a:gd name="T1" fmla="*/ 1 h 621"/>
                  <a:gd name="T2" fmla="*/ 1 w 168"/>
                  <a:gd name="T3" fmla="*/ 1 h 621"/>
                  <a:gd name="T4" fmla="*/ 1 w 168"/>
                  <a:gd name="T5" fmla="*/ 0 h 621"/>
                  <a:gd name="T6" fmla="*/ 1 w 168"/>
                  <a:gd name="T7" fmla="*/ 1 h 621"/>
                  <a:gd name="T8" fmla="*/ 1 w 168"/>
                  <a:gd name="T9" fmla="*/ 1 h 621"/>
                  <a:gd name="T10" fmla="*/ 0 w 168"/>
                  <a:gd name="T11" fmla="*/ 1 h 621"/>
                  <a:gd name="T12" fmla="*/ 1 w 168"/>
                  <a:gd name="T13" fmla="*/ 1 h 621"/>
                  <a:gd name="T14" fmla="*/ 1 w 168"/>
                  <a:gd name="T15" fmla="*/ 1 h 621"/>
                  <a:gd name="T16" fmla="*/ 1 w 168"/>
                  <a:gd name="T17" fmla="*/ 1 h 621"/>
                  <a:gd name="T18" fmla="*/ 1 w 168"/>
                  <a:gd name="T19" fmla="*/ 1 h 621"/>
                  <a:gd name="T20" fmla="*/ 1 w 168"/>
                  <a:gd name="T21" fmla="*/ 1 h 621"/>
                  <a:gd name="T22" fmla="*/ 1 w 168"/>
                  <a:gd name="T23" fmla="*/ 1 h 621"/>
                  <a:gd name="T24" fmla="*/ 1 w 168"/>
                  <a:gd name="T25" fmla="*/ 1 h 621"/>
                  <a:gd name="T26" fmla="*/ 1 w 168"/>
                  <a:gd name="T27" fmla="*/ 1 h 621"/>
                  <a:gd name="T28" fmla="*/ 1 w 168"/>
                  <a:gd name="T29" fmla="*/ 1 h 621"/>
                  <a:gd name="T30" fmla="*/ 1 w 168"/>
                  <a:gd name="T31" fmla="*/ 1 h 621"/>
                  <a:gd name="T32" fmla="*/ 1 w 168"/>
                  <a:gd name="T33" fmla="*/ 1 h 621"/>
                  <a:gd name="T34" fmla="*/ 1 w 168"/>
                  <a:gd name="T35" fmla="*/ 1 h 621"/>
                  <a:gd name="T36" fmla="*/ 1 w 168"/>
                  <a:gd name="T37" fmla="*/ 1 h 621"/>
                  <a:gd name="T38" fmla="*/ 1 w 168"/>
                  <a:gd name="T39" fmla="*/ 1 h 621"/>
                  <a:gd name="T40" fmla="*/ 1 w 168"/>
                  <a:gd name="T41" fmla="*/ 1 h 621"/>
                  <a:gd name="T42" fmla="*/ 1 w 168"/>
                  <a:gd name="T43" fmla="*/ 1 h 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621"/>
                  <a:gd name="T68" fmla="*/ 168 w 168"/>
                  <a:gd name="T69" fmla="*/ 621 h 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621">
                    <a:moveTo>
                      <a:pt x="127" y="123"/>
                    </a:moveTo>
                    <a:lnTo>
                      <a:pt x="134" y="5"/>
                    </a:lnTo>
                    <a:lnTo>
                      <a:pt x="168" y="0"/>
                    </a:lnTo>
                    <a:lnTo>
                      <a:pt x="162" y="51"/>
                    </a:lnTo>
                    <a:lnTo>
                      <a:pt x="71" y="621"/>
                    </a:lnTo>
                    <a:lnTo>
                      <a:pt x="0" y="612"/>
                    </a:lnTo>
                    <a:lnTo>
                      <a:pt x="2" y="610"/>
                    </a:lnTo>
                    <a:lnTo>
                      <a:pt x="9" y="601"/>
                    </a:lnTo>
                    <a:lnTo>
                      <a:pt x="19" y="590"/>
                    </a:lnTo>
                    <a:lnTo>
                      <a:pt x="31" y="576"/>
                    </a:lnTo>
                    <a:lnTo>
                      <a:pt x="43" y="560"/>
                    </a:lnTo>
                    <a:lnTo>
                      <a:pt x="54" y="544"/>
                    </a:lnTo>
                    <a:lnTo>
                      <a:pt x="62" y="528"/>
                    </a:lnTo>
                    <a:lnTo>
                      <a:pt x="65" y="513"/>
                    </a:lnTo>
                    <a:lnTo>
                      <a:pt x="72" y="459"/>
                    </a:lnTo>
                    <a:lnTo>
                      <a:pt x="79" y="399"/>
                    </a:lnTo>
                    <a:lnTo>
                      <a:pt x="88" y="335"/>
                    </a:lnTo>
                    <a:lnTo>
                      <a:pt x="96" y="273"/>
                    </a:lnTo>
                    <a:lnTo>
                      <a:pt x="104" y="217"/>
                    </a:lnTo>
                    <a:lnTo>
                      <a:pt x="114" y="169"/>
                    </a:lnTo>
                    <a:lnTo>
                      <a:pt x="121" y="137"/>
                    </a:lnTo>
                    <a:lnTo>
                      <a:pt x="127" y="123"/>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0" name="Freeform 109">
                <a:extLst>
                  <a:ext uri="{FF2B5EF4-FFF2-40B4-BE49-F238E27FC236}">
                    <a16:creationId xmlns:a16="http://schemas.microsoft.com/office/drawing/2014/main" id="{8F4FDE9A-619F-967B-2A3E-8E4182A84421}"/>
                  </a:ext>
                </a:extLst>
              </p:cNvPr>
              <p:cNvSpPr>
                <a:spLocks/>
              </p:cNvSpPr>
              <p:nvPr/>
            </p:nvSpPr>
            <p:spPr bwMode="auto">
              <a:xfrm>
                <a:off x="511" y="4934"/>
                <a:ext cx="51" cy="313"/>
              </a:xfrm>
              <a:custGeom>
                <a:avLst/>
                <a:gdLst>
                  <a:gd name="T0" fmla="*/ 1 w 101"/>
                  <a:gd name="T1" fmla="*/ 1 h 626"/>
                  <a:gd name="T2" fmla="*/ 1 w 101"/>
                  <a:gd name="T3" fmla="*/ 1 h 626"/>
                  <a:gd name="T4" fmla="*/ 1 w 101"/>
                  <a:gd name="T5" fmla="*/ 0 h 626"/>
                  <a:gd name="T6" fmla="*/ 1 w 101"/>
                  <a:gd name="T7" fmla="*/ 1 h 626"/>
                  <a:gd name="T8" fmla="*/ 1 w 101"/>
                  <a:gd name="T9" fmla="*/ 1 h 626"/>
                  <a:gd name="T10" fmla="*/ 1 w 101"/>
                  <a:gd name="T11" fmla="*/ 1 h 626"/>
                  <a:gd name="T12" fmla="*/ 0 w 101"/>
                  <a:gd name="T13" fmla="*/ 1 h 626"/>
                  <a:gd name="T14" fmla="*/ 1 w 101"/>
                  <a:gd name="T15" fmla="*/ 1 h 626"/>
                  <a:gd name="T16" fmla="*/ 1 w 101"/>
                  <a:gd name="T17" fmla="*/ 1 h 626"/>
                  <a:gd name="T18" fmla="*/ 1 w 101"/>
                  <a:gd name="T19" fmla="*/ 1 h 626"/>
                  <a:gd name="T20" fmla="*/ 1 w 101"/>
                  <a:gd name="T21" fmla="*/ 1 h 626"/>
                  <a:gd name="T22" fmla="*/ 1 w 101"/>
                  <a:gd name="T23" fmla="*/ 1 h 626"/>
                  <a:gd name="T24" fmla="*/ 1 w 101"/>
                  <a:gd name="T25" fmla="*/ 1 h 626"/>
                  <a:gd name="T26" fmla="*/ 1 w 101"/>
                  <a:gd name="T27" fmla="*/ 1 h 626"/>
                  <a:gd name="T28" fmla="*/ 1 w 101"/>
                  <a:gd name="T29" fmla="*/ 1 h 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26"/>
                  <a:gd name="T47" fmla="*/ 101 w 101"/>
                  <a:gd name="T48" fmla="*/ 626 h 6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26">
                    <a:moveTo>
                      <a:pt x="70" y="123"/>
                    </a:moveTo>
                    <a:lnTo>
                      <a:pt x="81" y="5"/>
                    </a:lnTo>
                    <a:lnTo>
                      <a:pt x="101" y="0"/>
                    </a:lnTo>
                    <a:lnTo>
                      <a:pt x="95" y="49"/>
                    </a:lnTo>
                    <a:lnTo>
                      <a:pt x="34" y="553"/>
                    </a:lnTo>
                    <a:lnTo>
                      <a:pt x="64" y="626"/>
                    </a:lnTo>
                    <a:lnTo>
                      <a:pt x="0" y="618"/>
                    </a:lnTo>
                    <a:lnTo>
                      <a:pt x="2" y="597"/>
                    </a:lnTo>
                    <a:lnTo>
                      <a:pt x="9" y="542"/>
                    </a:lnTo>
                    <a:lnTo>
                      <a:pt x="18" y="465"/>
                    </a:lnTo>
                    <a:lnTo>
                      <a:pt x="30" y="375"/>
                    </a:lnTo>
                    <a:lnTo>
                      <a:pt x="42" y="285"/>
                    </a:lnTo>
                    <a:lnTo>
                      <a:pt x="54" y="206"/>
                    </a:lnTo>
                    <a:lnTo>
                      <a:pt x="63" y="148"/>
                    </a:lnTo>
                    <a:lnTo>
                      <a:pt x="70" y="123"/>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1" name="Freeform 110">
                <a:extLst>
                  <a:ext uri="{FF2B5EF4-FFF2-40B4-BE49-F238E27FC236}">
                    <a16:creationId xmlns:a16="http://schemas.microsoft.com/office/drawing/2014/main" id="{72738DAF-30F8-201F-622C-291BC43F1D66}"/>
                  </a:ext>
                </a:extLst>
              </p:cNvPr>
              <p:cNvSpPr>
                <a:spLocks/>
              </p:cNvSpPr>
              <p:nvPr/>
            </p:nvSpPr>
            <p:spPr bwMode="auto">
              <a:xfrm>
                <a:off x="400" y="5234"/>
                <a:ext cx="187" cy="132"/>
              </a:xfrm>
              <a:custGeom>
                <a:avLst/>
                <a:gdLst>
                  <a:gd name="T0" fmla="*/ 1 w 374"/>
                  <a:gd name="T1" fmla="*/ 0 h 264"/>
                  <a:gd name="T2" fmla="*/ 1 w 374"/>
                  <a:gd name="T3" fmla="*/ 1 h 264"/>
                  <a:gd name="T4" fmla="*/ 1 w 374"/>
                  <a:gd name="T5" fmla="*/ 1 h 264"/>
                  <a:gd name="T6" fmla="*/ 1 w 374"/>
                  <a:gd name="T7" fmla="*/ 1 h 264"/>
                  <a:gd name="T8" fmla="*/ 1 w 374"/>
                  <a:gd name="T9" fmla="*/ 1 h 264"/>
                  <a:gd name="T10" fmla="*/ 1 w 374"/>
                  <a:gd name="T11" fmla="*/ 1 h 264"/>
                  <a:gd name="T12" fmla="*/ 1 w 374"/>
                  <a:gd name="T13" fmla="*/ 1 h 264"/>
                  <a:gd name="T14" fmla="*/ 1 w 374"/>
                  <a:gd name="T15" fmla="*/ 1 h 264"/>
                  <a:gd name="T16" fmla="*/ 1 w 374"/>
                  <a:gd name="T17" fmla="*/ 1 h 264"/>
                  <a:gd name="T18" fmla="*/ 1 w 374"/>
                  <a:gd name="T19" fmla="*/ 1 h 264"/>
                  <a:gd name="T20" fmla="*/ 1 w 374"/>
                  <a:gd name="T21" fmla="*/ 1 h 264"/>
                  <a:gd name="T22" fmla="*/ 1 w 374"/>
                  <a:gd name="T23" fmla="*/ 1 h 264"/>
                  <a:gd name="T24" fmla="*/ 1 w 374"/>
                  <a:gd name="T25" fmla="*/ 1 h 264"/>
                  <a:gd name="T26" fmla="*/ 1 w 374"/>
                  <a:gd name="T27" fmla="*/ 1 h 264"/>
                  <a:gd name="T28" fmla="*/ 1 w 374"/>
                  <a:gd name="T29" fmla="*/ 1 h 264"/>
                  <a:gd name="T30" fmla="*/ 1 w 374"/>
                  <a:gd name="T31" fmla="*/ 1 h 264"/>
                  <a:gd name="T32" fmla="*/ 1 w 374"/>
                  <a:gd name="T33" fmla="*/ 1 h 264"/>
                  <a:gd name="T34" fmla="*/ 1 w 374"/>
                  <a:gd name="T35" fmla="*/ 1 h 264"/>
                  <a:gd name="T36" fmla="*/ 1 w 374"/>
                  <a:gd name="T37" fmla="*/ 1 h 264"/>
                  <a:gd name="T38" fmla="*/ 1 w 374"/>
                  <a:gd name="T39" fmla="*/ 1 h 264"/>
                  <a:gd name="T40" fmla="*/ 1 w 374"/>
                  <a:gd name="T41" fmla="*/ 1 h 264"/>
                  <a:gd name="T42" fmla="*/ 1 w 374"/>
                  <a:gd name="T43" fmla="*/ 1 h 264"/>
                  <a:gd name="T44" fmla="*/ 1 w 374"/>
                  <a:gd name="T45" fmla="*/ 1 h 264"/>
                  <a:gd name="T46" fmla="*/ 1 w 374"/>
                  <a:gd name="T47" fmla="*/ 1 h 264"/>
                  <a:gd name="T48" fmla="*/ 1 w 374"/>
                  <a:gd name="T49" fmla="*/ 1 h 264"/>
                  <a:gd name="T50" fmla="*/ 1 w 374"/>
                  <a:gd name="T51" fmla="*/ 1 h 264"/>
                  <a:gd name="T52" fmla="*/ 1 w 374"/>
                  <a:gd name="T53" fmla="*/ 1 h 264"/>
                  <a:gd name="T54" fmla="*/ 1 w 374"/>
                  <a:gd name="T55" fmla="*/ 1 h 264"/>
                  <a:gd name="T56" fmla="*/ 1 w 374"/>
                  <a:gd name="T57" fmla="*/ 1 h 264"/>
                  <a:gd name="T58" fmla="*/ 1 w 374"/>
                  <a:gd name="T59" fmla="*/ 1 h 264"/>
                  <a:gd name="T60" fmla="*/ 1 w 374"/>
                  <a:gd name="T61" fmla="*/ 1 h 264"/>
                  <a:gd name="T62" fmla="*/ 1 w 374"/>
                  <a:gd name="T63" fmla="*/ 1 h 264"/>
                  <a:gd name="T64" fmla="*/ 1 w 374"/>
                  <a:gd name="T65" fmla="*/ 1 h 264"/>
                  <a:gd name="T66" fmla="*/ 1 w 374"/>
                  <a:gd name="T67" fmla="*/ 1 h 264"/>
                  <a:gd name="T68" fmla="*/ 1 w 374"/>
                  <a:gd name="T69" fmla="*/ 1 h 264"/>
                  <a:gd name="T70" fmla="*/ 1 w 374"/>
                  <a:gd name="T71" fmla="*/ 1 h 264"/>
                  <a:gd name="T72" fmla="*/ 1 w 374"/>
                  <a:gd name="T73" fmla="*/ 1 h 264"/>
                  <a:gd name="T74" fmla="*/ 1 w 374"/>
                  <a:gd name="T75" fmla="*/ 1 h 264"/>
                  <a:gd name="T76" fmla="*/ 1 w 374"/>
                  <a:gd name="T77" fmla="*/ 1 h 264"/>
                  <a:gd name="T78" fmla="*/ 1 w 374"/>
                  <a:gd name="T79" fmla="*/ 1 h 264"/>
                  <a:gd name="T80" fmla="*/ 0 w 374"/>
                  <a:gd name="T81" fmla="*/ 1 h 264"/>
                  <a:gd name="T82" fmla="*/ 1 w 374"/>
                  <a:gd name="T83" fmla="*/ 1 h 264"/>
                  <a:gd name="T84" fmla="*/ 1 w 374"/>
                  <a:gd name="T85" fmla="*/ 1 h 264"/>
                  <a:gd name="T86" fmla="*/ 1 w 374"/>
                  <a:gd name="T87" fmla="*/ 1 h 264"/>
                  <a:gd name="T88" fmla="*/ 1 w 374"/>
                  <a:gd name="T89" fmla="*/ 1 h 264"/>
                  <a:gd name="T90" fmla="*/ 1 w 374"/>
                  <a:gd name="T91" fmla="*/ 1 h 264"/>
                  <a:gd name="T92" fmla="*/ 1 w 374"/>
                  <a:gd name="T93" fmla="*/ 1 h 264"/>
                  <a:gd name="T94" fmla="*/ 1 w 374"/>
                  <a:gd name="T95" fmla="*/ 1 h 264"/>
                  <a:gd name="T96" fmla="*/ 1 w 374"/>
                  <a:gd name="T97" fmla="*/ 1 h 264"/>
                  <a:gd name="T98" fmla="*/ 1 w 374"/>
                  <a:gd name="T99" fmla="*/ 0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
                  <a:gd name="T151" fmla="*/ 0 h 264"/>
                  <a:gd name="T152" fmla="*/ 374 w 374"/>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 h="264">
                    <a:moveTo>
                      <a:pt x="3" y="0"/>
                    </a:moveTo>
                    <a:lnTo>
                      <a:pt x="374" y="48"/>
                    </a:lnTo>
                    <a:lnTo>
                      <a:pt x="361" y="63"/>
                    </a:lnTo>
                    <a:lnTo>
                      <a:pt x="353" y="95"/>
                    </a:lnTo>
                    <a:lnTo>
                      <a:pt x="334" y="102"/>
                    </a:lnTo>
                    <a:lnTo>
                      <a:pt x="331" y="116"/>
                    </a:lnTo>
                    <a:lnTo>
                      <a:pt x="352" y="118"/>
                    </a:lnTo>
                    <a:lnTo>
                      <a:pt x="347" y="142"/>
                    </a:lnTo>
                    <a:lnTo>
                      <a:pt x="331" y="144"/>
                    </a:lnTo>
                    <a:lnTo>
                      <a:pt x="343" y="160"/>
                    </a:lnTo>
                    <a:lnTo>
                      <a:pt x="342" y="176"/>
                    </a:lnTo>
                    <a:lnTo>
                      <a:pt x="329" y="185"/>
                    </a:lnTo>
                    <a:lnTo>
                      <a:pt x="342" y="199"/>
                    </a:lnTo>
                    <a:lnTo>
                      <a:pt x="336" y="214"/>
                    </a:lnTo>
                    <a:lnTo>
                      <a:pt x="327" y="226"/>
                    </a:lnTo>
                    <a:lnTo>
                      <a:pt x="316" y="244"/>
                    </a:lnTo>
                    <a:lnTo>
                      <a:pt x="299" y="258"/>
                    </a:lnTo>
                    <a:lnTo>
                      <a:pt x="289" y="260"/>
                    </a:lnTo>
                    <a:lnTo>
                      <a:pt x="276" y="262"/>
                    </a:lnTo>
                    <a:lnTo>
                      <a:pt x="260" y="262"/>
                    </a:lnTo>
                    <a:lnTo>
                      <a:pt x="243" y="264"/>
                    </a:lnTo>
                    <a:lnTo>
                      <a:pt x="224" y="262"/>
                    </a:lnTo>
                    <a:lnTo>
                      <a:pt x="205" y="261"/>
                    </a:lnTo>
                    <a:lnTo>
                      <a:pt x="184" y="259"/>
                    </a:lnTo>
                    <a:lnTo>
                      <a:pt x="163" y="257"/>
                    </a:lnTo>
                    <a:lnTo>
                      <a:pt x="141" y="254"/>
                    </a:lnTo>
                    <a:lnTo>
                      <a:pt x="120" y="251"/>
                    </a:lnTo>
                    <a:lnTo>
                      <a:pt x="101" y="246"/>
                    </a:lnTo>
                    <a:lnTo>
                      <a:pt x="82" y="243"/>
                    </a:lnTo>
                    <a:lnTo>
                      <a:pt x="65" y="238"/>
                    </a:lnTo>
                    <a:lnTo>
                      <a:pt x="50" y="234"/>
                    </a:lnTo>
                    <a:lnTo>
                      <a:pt x="38" y="228"/>
                    </a:lnTo>
                    <a:lnTo>
                      <a:pt x="27" y="223"/>
                    </a:lnTo>
                    <a:lnTo>
                      <a:pt x="23" y="213"/>
                    </a:lnTo>
                    <a:lnTo>
                      <a:pt x="19" y="200"/>
                    </a:lnTo>
                    <a:lnTo>
                      <a:pt x="17" y="189"/>
                    </a:lnTo>
                    <a:lnTo>
                      <a:pt x="17" y="178"/>
                    </a:lnTo>
                    <a:lnTo>
                      <a:pt x="5" y="169"/>
                    </a:lnTo>
                    <a:lnTo>
                      <a:pt x="3" y="154"/>
                    </a:lnTo>
                    <a:lnTo>
                      <a:pt x="25" y="145"/>
                    </a:lnTo>
                    <a:lnTo>
                      <a:pt x="0" y="143"/>
                    </a:lnTo>
                    <a:lnTo>
                      <a:pt x="3" y="120"/>
                    </a:lnTo>
                    <a:lnTo>
                      <a:pt x="23" y="115"/>
                    </a:lnTo>
                    <a:lnTo>
                      <a:pt x="6" y="99"/>
                    </a:lnTo>
                    <a:lnTo>
                      <a:pt x="4" y="85"/>
                    </a:lnTo>
                    <a:lnTo>
                      <a:pt x="27" y="78"/>
                    </a:lnTo>
                    <a:lnTo>
                      <a:pt x="27" y="64"/>
                    </a:lnTo>
                    <a:lnTo>
                      <a:pt x="9" y="54"/>
                    </a:lnTo>
                    <a:lnTo>
                      <a:pt x="12" y="25"/>
                    </a:lnTo>
                    <a:lnTo>
                      <a:pt x="3"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2" name="Freeform 111">
                <a:extLst>
                  <a:ext uri="{FF2B5EF4-FFF2-40B4-BE49-F238E27FC236}">
                    <a16:creationId xmlns:a16="http://schemas.microsoft.com/office/drawing/2014/main" id="{D8BFA076-54D7-FB0F-6394-0352F04CD304}"/>
                  </a:ext>
                </a:extLst>
              </p:cNvPr>
              <p:cNvSpPr>
                <a:spLocks/>
              </p:cNvSpPr>
              <p:nvPr/>
            </p:nvSpPr>
            <p:spPr bwMode="auto">
              <a:xfrm>
                <a:off x="405" y="5236"/>
                <a:ext cx="176" cy="129"/>
              </a:xfrm>
              <a:custGeom>
                <a:avLst/>
                <a:gdLst>
                  <a:gd name="T0" fmla="*/ 1 w 352"/>
                  <a:gd name="T1" fmla="*/ 0 h 259"/>
                  <a:gd name="T2" fmla="*/ 1 w 352"/>
                  <a:gd name="T3" fmla="*/ 0 h 259"/>
                  <a:gd name="T4" fmla="*/ 1 w 352"/>
                  <a:gd name="T5" fmla="*/ 0 h 259"/>
                  <a:gd name="T6" fmla="*/ 1 w 352"/>
                  <a:gd name="T7" fmla="*/ 0 h 259"/>
                  <a:gd name="T8" fmla="*/ 1 w 352"/>
                  <a:gd name="T9" fmla="*/ 0 h 259"/>
                  <a:gd name="T10" fmla="*/ 1 w 352"/>
                  <a:gd name="T11" fmla="*/ 0 h 259"/>
                  <a:gd name="T12" fmla="*/ 1 w 352"/>
                  <a:gd name="T13" fmla="*/ 0 h 259"/>
                  <a:gd name="T14" fmla="*/ 1 w 352"/>
                  <a:gd name="T15" fmla="*/ 0 h 259"/>
                  <a:gd name="T16" fmla="*/ 1 w 352"/>
                  <a:gd name="T17" fmla="*/ 0 h 259"/>
                  <a:gd name="T18" fmla="*/ 1 w 352"/>
                  <a:gd name="T19" fmla="*/ 0 h 259"/>
                  <a:gd name="T20" fmla="*/ 1 w 352"/>
                  <a:gd name="T21" fmla="*/ 0 h 259"/>
                  <a:gd name="T22" fmla="*/ 1 w 352"/>
                  <a:gd name="T23" fmla="*/ 0 h 259"/>
                  <a:gd name="T24" fmla="*/ 1 w 352"/>
                  <a:gd name="T25" fmla="*/ 0 h 259"/>
                  <a:gd name="T26" fmla="*/ 1 w 352"/>
                  <a:gd name="T27" fmla="*/ 0 h 259"/>
                  <a:gd name="T28" fmla="*/ 1 w 352"/>
                  <a:gd name="T29" fmla="*/ 0 h 259"/>
                  <a:gd name="T30" fmla="*/ 1 w 352"/>
                  <a:gd name="T31" fmla="*/ 0 h 259"/>
                  <a:gd name="T32" fmla="*/ 1 w 352"/>
                  <a:gd name="T33" fmla="*/ 0 h 259"/>
                  <a:gd name="T34" fmla="*/ 1 w 352"/>
                  <a:gd name="T35" fmla="*/ 0 h 259"/>
                  <a:gd name="T36" fmla="*/ 1 w 352"/>
                  <a:gd name="T37" fmla="*/ 0 h 259"/>
                  <a:gd name="T38" fmla="*/ 1 w 352"/>
                  <a:gd name="T39" fmla="*/ 0 h 259"/>
                  <a:gd name="T40" fmla="*/ 1 w 352"/>
                  <a:gd name="T41" fmla="*/ 0 h 259"/>
                  <a:gd name="T42" fmla="*/ 1 w 352"/>
                  <a:gd name="T43" fmla="*/ 0 h 259"/>
                  <a:gd name="T44" fmla="*/ 1 w 352"/>
                  <a:gd name="T45" fmla="*/ 0 h 259"/>
                  <a:gd name="T46" fmla="*/ 1 w 352"/>
                  <a:gd name="T47" fmla="*/ 0 h 259"/>
                  <a:gd name="T48" fmla="*/ 1 w 352"/>
                  <a:gd name="T49" fmla="*/ 0 h 259"/>
                  <a:gd name="T50" fmla="*/ 1 w 352"/>
                  <a:gd name="T51" fmla="*/ 0 h 259"/>
                  <a:gd name="T52" fmla="*/ 1 w 352"/>
                  <a:gd name="T53" fmla="*/ 0 h 259"/>
                  <a:gd name="T54" fmla="*/ 1 w 352"/>
                  <a:gd name="T55" fmla="*/ 0 h 259"/>
                  <a:gd name="T56" fmla="*/ 1 w 352"/>
                  <a:gd name="T57" fmla="*/ 0 h 259"/>
                  <a:gd name="T58" fmla="*/ 1 w 352"/>
                  <a:gd name="T59" fmla="*/ 0 h 259"/>
                  <a:gd name="T60" fmla="*/ 1 w 352"/>
                  <a:gd name="T61" fmla="*/ 0 h 259"/>
                  <a:gd name="T62" fmla="*/ 1 w 352"/>
                  <a:gd name="T63" fmla="*/ 0 h 259"/>
                  <a:gd name="T64" fmla="*/ 1 w 352"/>
                  <a:gd name="T65" fmla="*/ 0 h 259"/>
                  <a:gd name="T66" fmla="*/ 1 w 352"/>
                  <a:gd name="T67" fmla="*/ 0 h 259"/>
                  <a:gd name="T68" fmla="*/ 1 w 352"/>
                  <a:gd name="T69" fmla="*/ 0 h 259"/>
                  <a:gd name="T70" fmla="*/ 1 w 352"/>
                  <a:gd name="T71" fmla="*/ 0 h 259"/>
                  <a:gd name="T72" fmla="*/ 1 w 352"/>
                  <a:gd name="T73" fmla="*/ 0 h 259"/>
                  <a:gd name="T74" fmla="*/ 1 w 352"/>
                  <a:gd name="T75" fmla="*/ 0 h 259"/>
                  <a:gd name="T76" fmla="*/ 1 w 352"/>
                  <a:gd name="T77" fmla="*/ 0 h 259"/>
                  <a:gd name="T78" fmla="*/ 1 w 352"/>
                  <a:gd name="T79" fmla="*/ 0 h 259"/>
                  <a:gd name="T80" fmla="*/ 1 w 352"/>
                  <a:gd name="T81" fmla="*/ 0 h 259"/>
                  <a:gd name="T82" fmla="*/ 1 w 352"/>
                  <a:gd name="T83" fmla="*/ 0 h 259"/>
                  <a:gd name="T84" fmla="*/ 1 w 352"/>
                  <a:gd name="T85" fmla="*/ 0 h 259"/>
                  <a:gd name="T86" fmla="*/ 1 w 352"/>
                  <a:gd name="T87" fmla="*/ 0 h 259"/>
                  <a:gd name="T88" fmla="*/ 1 w 352"/>
                  <a:gd name="T89" fmla="*/ 0 h 259"/>
                  <a:gd name="T90" fmla="*/ 1 w 352"/>
                  <a:gd name="T91" fmla="*/ 0 h 259"/>
                  <a:gd name="T92" fmla="*/ 1 w 352"/>
                  <a:gd name="T93" fmla="*/ 0 h 259"/>
                  <a:gd name="T94" fmla="*/ 1 w 352"/>
                  <a:gd name="T95" fmla="*/ 0 h 259"/>
                  <a:gd name="T96" fmla="*/ 1 w 352"/>
                  <a:gd name="T97" fmla="*/ 0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259"/>
                  <a:gd name="T149" fmla="*/ 352 w 352"/>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259">
                    <a:moveTo>
                      <a:pt x="4" y="0"/>
                    </a:moveTo>
                    <a:lnTo>
                      <a:pt x="26" y="3"/>
                    </a:lnTo>
                    <a:lnTo>
                      <a:pt x="48" y="6"/>
                    </a:lnTo>
                    <a:lnTo>
                      <a:pt x="70" y="8"/>
                    </a:lnTo>
                    <a:lnTo>
                      <a:pt x="92" y="12"/>
                    </a:lnTo>
                    <a:lnTo>
                      <a:pt x="113" y="14"/>
                    </a:lnTo>
                    <a:lnTo>
                      <a:pt x="135" y="18"/>
                    </a:lnTo>
                    <a:lnTo>
                      <a:pt x="157" y="20"/>
                    </a:lnTo>
                    <a:lnTo>
                      <a:pt x="178" y="22"/>
                    </a:lnTo>
                    <a:lnTo>
                      <a:pt x="200" y="26"/>
                    </a:lnTo>
                    <a:lnTo>
                      <a:pt x="222" y="28"/>
                    </a:lnTo>
                    <a:lnTo>
                      <a:pt x="244" y="31"/>
                    </a:lnTo>
                    <a:lnTo>
                      <a:pt x="265" y="34"/>
                    </a:lnTo>
                    <a:lnTo>
                      <a:pt x="287" y="37"/>
                    </a:lnTo>
                    <a:lnTo>
                      <a:pt x="309" y="39"/>
                    </a:lnTo>
                    <a:lnTo>
                      <a:pt x="331" y="43"/>
                    </a:lnTo>
                    <a:lnTo>
                      <a:pt x="352" y="45"/>
                    </a:lnTo>
                    <a:lnTo>
                      <a:pt x="349" y="49"/>
                    </a:lnTo>
                    <a:lnTo>
                      <a:pt x="345" y="52"/>
                    </a:lnTo>
                    <a:lnTo>
                      <a:pt x="342" y="56"/>
                    </a:lnTo>
                    <a:lnTo>
                      <a:pt x="340" y="60"/>
                    </a:lnTo>
                    <a:lnTo>
                      <a:pt x="337" y="68"/>
                    </a:lnTo>
                    <a:lnTo>
                      <a:pt x="336" y="76"/>
                    </a:lnTo>
                    <a:lnTo>
                      <a:pt x="334" y="84"/>
                    </a:lnTo>
                    <a:lnTo>
                      <a:pt x="332" y="92"/>
                    </a:lnTo>
                    <a:lnTo>
                      <a:pt x="327" y="94"/>
                    </a:lnTo>
                    <a:lnTo>
                      <a:pt x="322" y="95"/>
                    </a:lnTo>
                    <a:lnTo>
                      <a:pt x="318" y="96"/>
                    </a:lnTo>
                    <a:lnTo>
                      <a:pt x="313" y="97"/>
                    </a:lnTo>
                    <a:lnTo>
                      <a:pt x="313" y="102"/>
                    </a:lnTo>
                    <a:lnTo>
                      <a:pt x="313" y="105"/>
                    </a:lnTo>
                    <a:lnTo>
                      <a:pt x="312" y="109"/>
                    </a:lnTo>
                    <a:lnTo>
                      <a:pt x="312" y="112"/>
                    </a:lnTo>
                    <a:lnTo>
                      <a:pt x="317" y="113"/>
                    </a:lnTo>
                    <a:lnTo>
                      <a:pt x="321" y="113"/>
                    </a:lnTo>
                    <a:lnTo>
                      <a:pt x="326" y="114"/>
                    </a:lnTo>
                    <a:lnTo>
                      <a:pt x="331" y="115"/>
                    </a:lnTo>
                    <a:lnTo>
                      <a:pt x="329" y="121"/>
                    </a:lnTo>
                    <a:lnTo>
                      <a:pt x="328" y="127"/>
                    </a:lnTo>
                    <a:lnTo>
                      <a:pt x="327" y="133"/>
                    </a:lnTo>
                    <a:lnTo>
                      <a:pt x="326" y="139"/>
                    </a:lnTo>
                    <a:lnTo>
                      <a:pt x="322" y="139"/>
                    </a:lnTo>
                    <a:lnTo>
                      <a:pt x="319" y="140"/>
                    </a:lnTo>
                    <a:lnTo>
                      <a:pt x="316" y="140"/>
                    </a:lnTo>
                    <a:lnTo>
                      <a:pt x="312" y="141"/>
                    </a:lnTo>
                    <a:lnTo>
                      <a:pt x="314" y="144"/>
                    </a:lnTo>
                    <a:lnTo>
                      <a:pt x="318" y="148"/>
                    </a:lnTo>
                    <a:lnTo>
                      <a:pt x="320" y="152"/>
                    </a:lnTo>
                    <a:lnTo>
                      <a:pt x="322" y="156"/>
                    </a:lnTo>
                    <a:lnTo>
                      <a:pt x="321" y="160"/>
                    </a:lnTo>
                    <a:lnTo>
                      <a:pt x="321" y="164"/>
                    </a:lnTo>
                    <a:lnTo>
                      <a:pt x="321" y="168"/>
                    </a:lnTo>
                    <a:lnTo>
                      <a:pt x="320" y="173"/>
                    </a:lnTo>
                    <a:lnTo>
                      <a:pt x="318" y="175"/>
                    </a:lnTo>
                    <a:lnTo>
                      <a:pt x="314" y="177"/>
                    </a:lnTo>
                    <a:lnTo>
                      <a:pt x="311" y="179"/>
                    </a:lnTo>
                    <a:lnTo>
                      <a:pt x="309" y="181"/>
                    </a:lnTo>
                    <a:lnTo>
                      <a:pt x="311" y="185"/>
                    </a:lnTo>
                    <a:lnTo>
                      <a:pt x="314" y="188"/>
                    </a:lnTo>
                    <a:lnTo>
                      <a:pt x="318" y="192"/>
                    </a:lnTo>
                    <a:lnTo>
                      <a:pt x="321" y="195"/>
                    </a:lnTo>
                    <a:lnTo>
                      <a:pt x="320" y="200"/>
                    </a:lnTo>
                    <a:lnTo>
                      <a:pt x="319" y="203"/>
                    </a:lnTo>
                    <a:lnTo>
                      <a:pt x="317" y="206"/>
                    </a:lnTo>
                    <a:lnTo>
                      <a:pt x="316" y="210"/>
                    </a:lnTo>
                    <a:lnTo>
                      <a:pt x="313" y="212"/>
                    </a:lnTo>
                    <a:lnTo>
                      <a:pt x="311" y="216"/>
                    </a:lnTo>
                    <a:lnTo>
                      <a:pt x="309" y="219"/>
                    </a:lnTo>
                    <a:lnTo>
                      <a:pt x="306" y="221"/>
                    </a:lnTo>
                    <a:lnTo>
                      <a:pt x="304" y="226"/>
                    </a:lnTo>
                    <a:lnTo>
                      <a:pt x="302" y="232"/>
                    </a:lnTo>
                    <a:lnTo>
                      <a:pt x="298" y="236"/>
                    </a:lnTo>
                    <a:lnTo>
                      <a:pt x="296" y="240"/>
                    </a:lnTo>
                    <a:lnTo>
                      <a:pt x="293" y="243"/>
                    </a:lnTo>
                    <a:lnTo>
                      <a:pt x="289" y="247"/>
                    </a:lnTo>
                    <a:lnTo>
                      <a:pt x="284" y="250"/>
                    </a:lnTo>
                    <a:lnTo>
                      <a:pt x="281" y="254"/>
                    </a:lnTo>
                    <a:lnTo>
                      <a:pt x="271" y="256"/>
                    </a:lnTo>
                    <a:lnTo>
                      <a:pt x="259" y="258"/>
                    </a:lnTo>
                    <a:lnTo>
                      <a:pt x="244" y="259"/>
                    </a:lnTo>
                    <a:lnTo>
                      <a:pt x="228" y="259"/>
                    </a:lnTo>
                    <a:lnTo>
                      <a:pt x="211" y="259"/>
                    </a:lnTo>
                    <a:lnTo>
                      <a:pt x="192" y="258"/>
                    </a:lnTo>
                    <a:lnTo>
                      <a:pt x="173" y="256"/>
                    </a:lnTo>
                    <a:lnTo>
                      <a:pt x="153" y="254"/>
                    </a:lnTo>
                    <a:lnTo>
                      <a:pt x="132" y="251"/>
                    </a:lnTo>
                    <a:lnTo>
                      <a:pt x="114" y="248"/>
                    </a:lnTo>
                    <a:lnTo>
                      <a:pt x="94" y="245"/>
                    </a:lnTo>
                    <a:lnTo>
                      <a:pt x="77" y="240"/>
                    </a:lnTo>
                    <a:lnTo>
                      <a:pt x="61" y="236"/>
                    </a:lnTo>
                    <a:lnTo>
                      <a:pt x="47" y="232"/>
                    </a:lnTo>
                    <a:lnTo>
                      <a:pt x="34" y="226"/>
                    </a:lnTo>
                    <a:lnTo>
                      <a:pt x="25" y="221"/>
                    </a:lnTo>
                    <a:lnTo>
                      <a:pt x="22" y="211"/>
                    </a:lnTo>
                    <a:lnTo>
                      <a:pt x="18" y="198"/>
                    </a:lnTo>
                    <a:lnTo>
                      <a:pt x="17" y="187"/>
                    </a:lnTo>
                    <a:lnTo>
                      <a:pt x="17" y="177"/>
                    </a:lnTo>
                    <a:lnTo>
                      <a:pt x="14" y="174"/>
                    </a:lnTo>
                    <a:lnTo>
                      <a:pt x="11" y="172"/>
                    </a:lnTo>
                    <a:lnTo>
                      <a:pt x="8" y="171"/>
                    </a:lnTo>
                    <a:lnTo>
                      <a:pt x="6" y="168"/>
                    </a:lnTo>
                    <a:lnTo>
                      <a:pt x="4" y="164"/>
                    </a:lnTo>
                    <a:lnTo>
                      <a:pt x="4" y="160"/>
                    </a:lnTo>
                    <a:lnTo>
                      <a:pt x="4" y="157"/>
                    </a:lnTo>
                    <a:lnTo>
                      <a:pt x="4" y="152"/>
                    </a:lnTo>
                    <a:lnTo>
                      <a:pt x="9" y="150"/>
                    </a:lnTo>
                    <a:lnTo>
                      <a:pt x="15" y="149"/>
                    </a:lnTo>
                    <a:lnTo>
                      <a:pt x="19" y="147"/>
                    </a:lnTo>
                    <a:lnTo>
                      <a:pt x="24" y="145"/>
                    </a:lnTo>
                    <a:lnTo>
                      <a:pt x="18" y="144"/>
                    </a:lnTo>
                    <a:lnTo>
                      <a:pt x="13" y="143"/>
                    </a:lnTo>
                    <a:lnTo>
                      <a:pt x="6" y="142"/>
                    </a:lnTo>
                    <a:lnTo>
                      <a:pt x="0" y="142"/>
                    </a:lnTo>
                    <a:lnTo>
                      <a:pt x="1" y="136"/>
                    </a:lnTo>
                    <a:lnTo>
                      <a:pt x="2" y="130"/>
                    </a:lnTo>
                    <a:lnTo>
                      <a:pt x="2" y="125"/>
                    </a:lnTo>
                    <a:lnTo>
                      <a:pt x="3" y="119"/>
                    </a:lnTo>
                    <a:lnTo>
                      <a:pt x="8" y="118"/>
                    </a:lnTo>
                    <a:lnTo>
                      <a:pt x="14" y="117"/>
                    </a:lnTo>
                    <a:lnTo>
                      <a:pt x="18" y="115"/>
                    </a:lnTo>
                    <a:lnTo>
                      <a:pt x="23" y="114"/>
                    </a:lnTo>
                    <a:lnTo>
                      <a:pt x="18" y="110"/>
                    </a:lnTo>
                    <a:lnTo>
                      <a:pt x="15" y="106"/>
                    </a:lnTo>
                    <a:lnTo>
                      <a:pt x="11" y="102"/>
                    </a:lnTo>
                    <a:lnTo>
                      <a:pt x="7" y="97"/>
                    </a:lnTo>
                    <a:lnTo>
                      <a:pt x="7" y="95"/>
                    </a:lnTo>
                    <a:lnTo>
                      <a:pt x="7" y="91"/>
                    </a:lnTo>
                    <a:lnTo>
                      <a:pt x="6" y="88"/>
                    </a:lnTo>
                    <a:lnTo>
                      <a:pt x="6" y="84"/>
                    </a:lnTo>
                    <a:lnTo>
                      <a:pt x="11" y="82"/>
                    </a:lnTo>
                    <a:lnTo>
                      <a:pt x="17" y="81"/>
                    </a:lnTo>
                    <a:lnTo>
                      <a:pt x="22" y="79"/>
                    </a:lnTo>
                    <a:lnTo>
                      <a:pt x="28" y="76"/>
                    </a:lnTo>
                    <a:lnTo>
                      <a:pt x="28" y="74"/>
                    </a:lnTo>
                    <a:lnTo>
                      <a:pt x="28" y="71"/>
                    </a:lnTo>
                    <a:lnTo>
                      <a:pt x="28" y="67"/>
                    </a:lnTo>
                    <a:lnTo>
                      <a:pt x="28" y="64"/>
                    </a:lnTo>
                    <a:lnTo>
                      <a:pt x="23" y="61"/>
                    </a:lnTo>
                    <a:lnTo>
                      <a:pt x="19" y="58"/>
                    </a:lnTo>
                    <a:lnTo>
                      <a:pt x="15" y="56"/>
                    </a:lnTo>
                    <a:lnTo>
                      <a:pt x="10" y="53"/>
                    </a:lnTo>
                    <a:lnTo>
                      <a:pt x="11" y="46"/>
                    </a:lnTo>
                    <a:lnTo>
                      <a:pt x="13" y="38"/>
                    </a:lnTo>
                    <a:lnTo>
                      <a:pt x="13" y="31"/>
                    </a:lnTo>
                    <a:lnTo>
                      <a:pt x="14" y="24"/>
                    </a:lnTo>
                    <a:lnTo>
                      <a:pt x="11" y="19"/>
                    </a:lnTo>
                    <a:lnTo>
                      <a:pt x="9" y="12"/>
                    </a:lnTo>
                    <a:lnTo>
                      <a:pt x="7" y="6"/>
                    </a:lnTo>
                    <a:lnTo>
                      <a:pt x="4" y="0"/>
                    </a:lnTo>
                    <a:close/>
                  </a:path>
                </a:pathLst>
              </a:custGeom>
              <a:solidFill>
                <a:srgbClr val="3D3F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3" name="Freeform 112">
                <a:extLst>
                  <a:ext uri="{FF2B5EF4-FFF2-40B4-BE49-F238E27FC236}">
                    <a16:creationId xmlns:a16="http://schemas.microsoft.com/office/drawing/2014/main" id="{631538B6-2142-893F-3BAD-9A93708180EF}"/>
                  </a:ext>
                </a:extLst>
              </p:cNvPr>
              <p:cNvSpPr>
                <a:spLocks/>
              </p:cNvSpPr>
              <p:nvPr/>
            </p:nvSpPr>
            <p:spPr bwMode="auto">
              <a:xfrm>
                <a:off x="411" y="5237"/>
                <a:ext cx="164" cy="128"/>
              </a:xfrm>
              <a:custGeom>
                <a:avLst/>
                <a:gdLst>
                  <a:gd name="T0" fmla="*/ 0 w 329"/>
                  <a:gd name="T1" fmla="*/ 1 h 256"/>
                  <a:gd name="T2" fmla="*/ 0 w 329"/>
                  <a:gd name="T3" fmla="*/ 1 h 256"/>
                  <a:gd name="T4" fmla="*/ 0 w 329"/>
                  <a:gd name="T5" fmla="*/ 1 h 256"/>
                  <a:gd name="T6" fmla="*/ 0 w 329"/>
                  <a:gd name="T7" fmla="*/ 1 h 256"/>
                  <a:gd name="T8" fmla="*/ 0 w 329"/>
                  <a:gd name="T9" fmla="*/ 1 h 256"/>
                  <a:gd name="T10" fmla="*/ 0 w 329"/>
                  <a:gd name="T11" fmla="*/ 1 h 256"/>
                  <a:gd name="T12" fmla="*/ 0 w 329"/>
                  <a:gd name="T13" fmla="*/ 1 h 256"/>
                  <a:gd name="T14" fmla="*/ 0 w 329"/>
                  <a:gd name="T15" fmla="*/ 1 h 256"/>
                  <a:gd name="T16" fmla="*/ 0 w 329"/>
                  <a:gd name="T17" fmla="*/ 1 h 256"/>
                  <a:gd name="T18" fmla="*/ 0 w 329"/>
                  <a:gd name="T19" fmla="*/ 1 h 256"/>
                  <a:gd name="T20" fmla="*/ 0 w 329"/>
                  <a:gd name="T21" fmla="*/ 1 h 256"/>
                  <a:gd name="T22" fmla="*/ 0 w 329"/>
                  <a:gd name="T23" fmla="*/ 1 h 256"/>
                  <a:gd name="T24" fmla="*/ 0 w 329"/>
                  <a:gd name="T25" fmla="*/ 1 h 256"/>
                  <a:gd name="T26" fmla="*/ 0 w 329"/>
                  <a:gd name="T27" fmla="*/ 1 h 256"/>
                  <a:gd name="T28" fmla="*/ 0 w 329"/>
                  <a:gd name="T29" fmla="*/ 1 h 256"/>
                  <a:gd name="T30" fmla="*/ 0 w 329"/>
                  <a:gd name="T31" fmla="*/ 1 h 256"/>
                  <a:gd name="T32" fmla="*/ 0 w 329"/>
                  <a:gd name="T33" fmla="*/ 1 h 256"/>
                  <a:gd name="T34" fmla="*/ 0 w 329"/>
                  <a:gd name="T35" fmla="*/ 1 h 256"/>
                  <a:gd name="T36" fmla="*/ 0 w 329"/>
                  <a:gd name="T37" fmla="*/ 1 h 256"/>
                  <a:gd name="T38" fmla="*/ 0 w 329"/>
                  <a:gd name="T39" fmla="*/ 1 h 256"/>
                  <a:gd name="T40" fmla="*/ 0 w 329"/>
                  <a:gd name="T41" fmla="*/ 1 h 256"/>
                  <a:gd name="T42" fmla="*/ 0 w 329"/>
                  <a:gd name="T43" fmla="*/ 1 h 256"/>
                  <a:gd name="T44" fmla="*/ 0 w 329"/>
                  <a:gd name="T45" fmla="*/ 1 h 256"/>
                  <a:gd name="T46" fmla="*/ 0 w 329"/>
                  <a:gd name="T47" fmla="*/ 1 h 256"/>
                  <a:gd name="T48" fmla="*/ 0 w 329"/>
                  <a:gd name="T49" fmla="*/ 1 h 256"/>
                  <a:gd name="T50" fmla="*/ 0 w 329"/>
                  <a:gd name="T51" fmla="*/ 1 h 256"/>
                  <a:gd name="T52" fmla="*/ 0 w 329"/>
                  <a:gd name="T53" fmla="*/ 1 h 256"/>
                  <a:gd name="T54" fmla="*/ 0 w 329"/>
                  <a:gd name="T55" fmla="*/ 1 h 256"/>
                  <a:gd name="T56" fmla="*/ 0 w 329"/>
                  <a:gd name="T57" fmla="*/ 1 h 256"/>
                  <a:gd name="T58" fmla="*/ 0 w 329"/>
                  <a:gd name="T59" fmla="*/ 1 h 256"/>
                  <a:gd name="T60" fmla="*/ 0 w 329"/>
                  <a:gd name="T61" fmla="*/ 1 h 256"/>
                  <a:gd name="T62" fmla="*/ 0 w 329"/>
                  <a:gd name="T63" fmla="*/ 1 h 256"/>
                  <a:gd name="T64" fmla="*/ 0 w 329"/>
                  <a:gd name="T65" fmla="*/ 1 h 256"/>
                  <a:gd name="T66" fmla="*/ 0 w 329"/>
                  <a:gd name="T67" fmla="*/ 1 h 256"/>
                  <a:gd name="T68" fmla="*/ 0 w 329"/>
                  <a:gd name="T69" fmla="*/ 1 h 256"/>
                  <a:gd name="T70" fmla="*/ 0 w 329"/>
                  <a:gd name="T71" fmla="*/ 1 h 256"/>
                  <a:gd name="T72" fmla="*/ 0 w 329"/>
                  <a:gd name="T73" fmla="*/ 1 h 256"/>
                  <a:gd name="T74" fmla="*/ 0 w 329"/>
                  <a:gd name="T75" fmla="*/ 1 h 256"/>
                  <a:gd name="T76" fmla="*/ 0 w 329"/>
                  <a:gd name="T77" fmla="*/ 1 h 256"/>
                  <a:gd name="T78" fmla="*/ 0 w 329"/>
                  <a:gd name="T79" fmla="*/ 1 h 256"/>
                  <a:gd name="T80" fmla="*/ 0 w 329"/>
                  <a:gd name="T81" fmla="*/ 1 h 256"/>
                  <a:gd name="T82" fmla="*/ 0 w 329"/>
                  <a:gd name="T83" fmla="*/ 1 h 256"/>
                  <a:gd name="T84" fmla="*/ 0 w 329"/>
                  <a:gd name="T85" fmla="*/ 1 h 256"/>
                  <a:gd name="T86" fmla="*/ 0 w 329"/>
                  <a:gd name="T87" fmla="*/ 1 h 256"/>
                  <a:gd name="T88" fmla="*/ 0 w 329"/>
                  <a:gd name="T89" fmla="*/ 1 h 256"/>
                  <a:gd name="T90" fmla="*/ 0 w 329"/>
                  <a:gd name="T91" fmla="*/ 1 h 256"/>
                  <a:gd name="T92" fmla="*/ 0 w 329"/>
                  <a:gd name="T93" fmla="*/ 1 h 256"/>
                  <a:gd name="T94" fmla="*/ 0 w 329"/>
                  <a:gd name="T95" fmla="*/ 1 h 256"/>
                  <a:gd name="T96" fmla="*/ 0 w 329"/>
                  <a:gd name="T97" fmla="*/ 1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256"/>
                  <a:gd name="T149" fmla="*/ 329 w 329"/>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256">
                    <a:moveTo>
                      <a:pt x="5" y="0"/>
                    </a:moveTo>
                    <a:lnTo>
                      <a:pt x="26" y="2"/>
                    </a:lnTo>
                    <a:lnTo>
                      <a:pt x="45" y="4"/>
                    </a:lnTo>
                    <a:lnTo>
                      <a:pt x="66" y="8"/>
                    </a:lnTo>
                    <a:lnTo>
                      <a:pt x="86" y="10"/>
                    </a:lnTo>
                    <a:lnTo>
                      <a:pt x="106" y="12"/>
                    </a:lnTo>
                    <a:lnTo>
                      <a:pt x="127" y="15"/>
                    </a:lnTo>
                    <a:lnTo>
                      <a:pt x="147" y="18"/>
                    </a:lnTo>
                    <a:lnTo>
                      <a:pt x="167" y="20"/>
                    </a:lnTo>
                    <a:lnTo>
                      <a:pt x="187" y="23"/>
                    </a:lnTo>
                    <a:lnTo>
                      <a:pt x="208" y="25"/>
                    </a:lnTo>
                    <a:lnTo>
                      <a:pt x="229" y="28"/>
                    </a:lnTo>
                    <a:lnTo>
                      <a:pt x="248" y="31"/>
                    </a:lnTo>
                    <a:lnTo>
                      <a:pt x="269" y="33"/>
                    </a:lnTo>
                    <a:lnTo>
                      <a:pt x="288" y="35"/>
                    </a:lnTo>
                    <a:lnTo>
                      <a:pt x="309" y="39"/>
                    </a:lnTo>
                    <a:lnTo>
                      <a:pt x="329" y="41"/>
                    </a:lnTo>
                    <a:lnTo>
                      <a:pt x="326" y="46"/>
                    </a:lnTo>
                    <a:lnTo>
                      <a:pt x="323" y="49"/>
                    </a:lnTo>
                    <a:lnTo>
                      <a:pt x="320" y="53"/>
                    </a:lnTo>
                    <a:lnTo>
                      <a:pt x="317" y="57"/>
                    </a:lnTo>
                    <a:lnTo>
                      <a:pt x="315" y="65"/>
                    </a:lnTo>
                    <a:lnTo>
                      <a:pt x="314" y="73"/>
                    </a:lnTo>
                    <a:lnTo>
                      <a:pt x="311" y="81"/>
                    </a:lnTo>
                    <a:lnTo>
                      <a:pt x="309" y="89"/>
                    </a:lnTo>
                    <a:lnTo>
                      <a:pt x="306" y="91"/>
                    </a:lnTo>
                    <a:lnTo>
                      <a:pt x="301" y="92"/>
                    </a:lnTo>
                    <a:lnTo>
                      <a:pt x="298" y="93"/>
                    </a:lnTo>
                    <a:lnTo>
                      <a:pt x="293" y="94"/>
                    </a:lnTo>
                    <a:lnTo>
                      <a:pt x="292" y="99"/>
                    </a:lnTo>
                    <a:lnTo>
                      <a:pt x="292" y="102"/>
                    </a:lnTo>
                    <a:lnTo>
                      <a:pt x="292" y="106"/>
                    </a:lnTo>
                    <a:lnTo>
                      <a:pt x="291" y="109"/>
                    </a:lnTo>
                    <a:lnTo>
                      <a:pt x="295" y="110"/>
                    </a:lnTo>
                    <a:lnTo>
                      <a:pt x="300" y="110"/>
                    </a:lnTo>
                    <a:lnTo>
                      <a:pt x="305" y="111"/>
                    </a:lnTo>
                    <a:lnTo>
                      <a:pt x="309" y="111"/>
                    </a:lnTo>
                    <a:lnTo>
                      <a:pt x="308" y="117"/>
                    </a:lnTo>
                    <a:lnTo>
                      <a:pt x="307" y="123"/>
                    </a:lnTo>
                    <a:lnTo>
                      <a:pt x="306" y="129"/>
                    </a:lnTo>
                    <a:lnTo>
                      <a:pt x="305" y="134"/>
                    </a:lnTo>
                    <a:lnTo>
                      <a:pt x="301" y="136"/>
                    </a:lnTo>
                    <a:lnTo>
                      <a:pt x="298" y="136"/>
                    </a:lnTo>
                    <a:lnTo>
                      <a:pt x="294" y="137"/>
                    </a:lnTo>
                    <a:lnTo>
                      <a:pt x="291" y="137"/>
                    </a:lnTo>
                    <a:lnTo>
                      <a:pt x="293" y="141"/>
                    </a:lnTo>
                    <a:lnTo>
                      <a:pt x="295" y="145"/>
                    </a:lnTo>
                    <a:lnTo>
                      <a:pt x="298" y="148"/>
                    </a:lnTo>
                    <a:lnTo>
                      <a:pt x="300" y="153"/>
                    </a:lnTo>
                    <a:lnTo>
                      <a:pt x="300" y="156"/>
                    </a:lnTo>
                    <a:lnTo>
                      <a:pt x="300" y="161"/>
                    </a:lnTo>
                    <a:lnTo>
                      <a:pt x="299" y="164"/>
                    </a:lnTo>
                    <a:lnTo>
                      <a:pt x="299" y="169"/>
                    </a:lnTo>
                    <a:lnTo>
                      <a:pt x="295" y="171"/>
                    </a:lnTo>
                    <a:lnTo>
                      <a:pt x="293" y="172"/>
                    </a:lnTo>
                    <a:lnTo>
                      <a:pt x="290" y="175"/>
                    </a:lnTo>
                    <a:lnTo>
                      <a:pt x="287" y="177"/>
                    </a:lnTo>
                    <a:lnTo>
                      <a:pt x="290" y="180"/>
                    </a:lnTo>
                    <a:lnTo>
                      <a:pt x="293" y="184"/>
                    </a:lnTo>
                    <a:lnTo>
                      <a:pt x="296" y="187"/>
                    </a:lnTo>
                    <a:lnTo>
                      <a:pt x="299" y="192"/>
                    </a:lnTo>
                    <a:lnTo>
                      <a:pt x="298" y="195"/>
                    </a:lnTo>
                    <a:lnTo>
                      <a:pt x="296" y="199"/>
                    </a:lnTo>
                    <a:lnTo>
                      <a:pt x="295" y="202"/>
                    </a:lnTo>
                    <a:lnTo>
                      <a:pt x="294" y="206"/>
                    </a:lnTo>
                    <a:lnTo>
                      <a:pt x="292" y="209"/>
                    </a:lnTo>
                    <a:lnTo>
                      <a:pt x="290" y="212"/>
                    </a:lnTo>
                    <a:lnTo>
                      <a:pt x="287" y="215"/>
                    </a:lnTo>
                    <a:lnTo>
                      <a:pt x="285" y="217"/>
                    </a:lnTo>
                    <a:lnTo>
                      <a:pt x="283" y="222"/>
                    </a:lnTo>
                    <a:lnTo>
                      <a:pt x="280" y="228"/>
                    </a:lnTo>
                    <a:lnTo>
                      <a:pt x="278" y="232"/>
                    </a:lnTo>
                    <a:lnTo>
                      <a:pt x="276" y="237"/>
                    </a:lnTo>
                    <a:lnTo>
                      <a:pt x="272" y="240"/>
                    </a:lnTo>
                    <a:lnTo>
                      <a:pt x="269" y="244"/>
                    </a:lnTo>
                    <a:lnTo>
                      <a:pt x="265" y="247"/>
                    </a:lnTo>
                    <a:lnTo>
                      <a:pt x="261" y="250"/>
                    </a:lnTo>
                    <a:lnTo>
                      <a:pt x="252" y="252"/>
                    </a:lnTo>
                    <a:lnTo>
                      <a:pt x="240" y="254"/>
                    </a:lnTo>
                    <a:lnTo>
                      <a:pt x="227" y="255"/>
                    </a:lnTo>
                    <a:lnTo>
                      <a:pt x="211" y="256"/>
                    </a:lnTo>
                    <a:lnTo>
                      <a:pt x="195" y="255"/>
                    </a:lnTo>
                    <a:lnTo>
                      <a:pt x="178" y="255"/>
                    </a:lnTo>
                    <a:lnTo>
                      <a:pt x="159" y="253"/>
                    </a:lnTo>
                    <a:lnTo>
                      <a:pt x="141" y="252"/>
                    </a:lnTo>
                    <a:lnTo>
                      <a:pt x="123" y="248"/>
                    </a:lnTo>
                    <a:lnTo>
                      <a:pt x="105" y="246"/>
                    </a:lnTo>
                    <a:lnTo>
                      <a:pt x="88" y="243"/>
                    </a:lnTo>
                    <a:lnTo>
                      <a:pt x="71" y="238"/>
                    </a:lnTo>
                    <a:lnTo>
                      <a:pt x="57" y="235"/>
                    </a:lnTo>
                    <a:lnTo>
                      <a:pt x="43" y="230"/>
                    </a:lnTo>
                    <a:lnTo>
                      <a:pt x="33" y="224"/>
                    </a:lnTo>
                    <a:lnTo>
                      <a:pt x="23" y="220"/>
                    </a:lnTo>
                    <a:lnTo>
                      <a:pt x="20" y="209"/>
                    </a:lnTo>
                    <a:lnTo>
                      <a:pt x="17" y="198"/>
                    </a:lnTo>
                    <a:lnTo>
                      <a:pt x="15" y="186"/>
                    </a:lnTo>
                    <a:lnTo>
                      <a:pt x="15" y="176"/>
                    </a:lnTo>
                    <a:lnTo>
                      <a:pt x="13" y="174"/>
                    </a:lnTo>
                    <a:lnTo>
                      <a:pt x="11" y="171"/>
                    </a:lnTo>
                    <a:lnTo>
                      <a:pt x="7" y="169"/>
                    </a:lnTo>
                    <a:lnTo>
                      <a:pt x="5" y="167"/>
                    </a:lnTo>
                    <a:lnTo>
                      <a:pt x="4" y="163"/>
                    </a:lnTo>
                    <a:lnTo>
                      <a:pt x="4" y="159"/>
                    </a:lnTo>
                    <a:lnTo>
                      <a:pt x="4" y="155"/>
                    </a:lnTo>
                    <a:lnTo>
                      <a:pt x="4" y="152"/>
                    </a:lnTo>
                    <a:lnTo>
                      <a:pt x="8" y="149"/>
                    </a:lnTo>
                    <a:lnTo>
                      <a:pt x="13" y="148"/>
                    </a:lnTo>
                    <a:lnTo>
                      <a:pt x="18" y="146"/>
                    </a:lnTo>
                    <a:lnTo>
                      <a:pt x="22" y="144"/>
                    </a:lnTo>
                    <a:lnTo>
                      <a:pt x="17" y="142"/>
                    </a:lnTo>
                    <a:lnTo>
                      <a:pt x="12" y="142"/>
                    </a:lnTo>
                    <a:lnTo>
                      <a:pt x="6" y="142"/>
                    </a:lnTo>
                    <a:lnTo>
                      <a:pt x="0" y="141"/>
                    </a:lnTo>
                    <a:lnTo>
                      <a:pt x="2" y="136"/>
                    </a:lnTo>
                    <a:lnTo>
                      <a:pt x="3" y="129"/>
                    </a:lnTo>
                    <a:lnTo>
                      <a:pt x="3" y="123"/>
                    </a:lnTo>
                    <a:lnTo>
                      <a:pt x="4" y="117"/>
                    </a:lnTo>
                    <a:lnTo>
                      <a:pt x="8" y="116"/>
                    </a:lnTo>
                    <a:lnTo>
                      <a:pt x="13" y="115"/>
                    </a:lnTo>
                    <a:lnTo>
                      <a:pt x="17" y="115"/>
                    </a:lnTo>
                    <a:lnTo>
                      <a:pt x="21" y="114"/>
                    </a:lnTo>
                    <a:lnTo>
                      <a:pt x="18" y="109"/>
                    </a:lnTo>
                    <a:lnTo>
                      <a:pt x="14" y="106"/>
                    </a:lnTo>
                    <a:lnTo>
                      <a:pt x="11" y="102"/>
                    </a:lnTo>
                    <a:lnTo>
                      <a:pt x="7" y="97"/>
                    </a:lnTo>
                    <a:lnTo>
                      <a:pt x="6" y="94"/>
                    </a:lnTo>
                    <a:lnTo>
                      <a:pt x="6" y="91"/>
                    </a:lnTo>
                    <a:lnTo>
                      <a:pt x="6" y="87"/>
                    </a:lnTo>
                    <a:lnTo>
                      <a:pt x="5" y="84"/>
                    </a:lnTo>
                    <a:lnTo>
                      <a:pt x="11" y="81"/>
                    </a:lnTo>
                    <a:lnTo>
                      <a:pt x="15" y="80"/>
                    </a:lnTo>
                    <a:lnTo>
                      <a:pt x="21" y="78"/>
                    </a:lnTo>
                    <a:lnTo>
                      <a:pt x="26" y="76"/>
                    </a:lnTo>
                    <a:lnTo>
                      <a:pt x="26" y="73"/>
                    </a:lnTo>
                    <a:lnTo>
                      <a:pt x="26" y="70"/>
                    </a:lnTo>
                    <a:lnTo>
                      <a:pt x="26" y="66"/>
                    </a:lnTo>
                    <a:lnTo>
                      <a:pt x="26" y="63"/>
                    </a:lnTo>
                    <a:lnTo>
                      <a:pt x="22" y="61"/>
                    </a:lnTo>
                    <a:lnTo>
                      <a:pt x="18" y="57"/>
                    </a:lnTo>
                    <a:lnTo>
                      <a:pt x="14" y="55"/>
                    </a:lnTo>
                    <a:lnTo>
                      <a:pt x="10" y="53"/>
                    </a:lnTo>
                    <a:lnTo>
                      <a:pt x="11" y="46"/>
                    </a:lnTo>
                    <a:lnTo>
                      <a:pt x="12" y="39"/>
                    </a:lnTo>
                    <a:lnTo>
                      <a:pt x="12" y="32"/>
                    </a:lnTo>
                    <a:lnTo>
                      <a:pt x="13" y="24"/>
                    </a:lnTo>
                    <a:lnTo>
                      <a:pt x="11" y="18"/>
                    </a:lnTo>
                    <a:lnTo>
                      <a:pt x="10" y="11"/>
                    </a:lnTo>
                    <a:lnTo>
                      <a:pt x="7" y="5"/>
                    </a:lnTo>
                    <a:lnTo>
                      <a:pt x="5" y="0"/>
                    </a:lnTo>
                    <a:close/>
                  </a:path>
                </a:pathLst>
              </a:custGeom>
              <a:solidFill>
                <a:srgbClr val="4747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4" name="Freeform 113">
                <a:extLst>
                  <a:ext uri="{FF2B5EF4-FFF2-40B4-BE49-F238E27FC236}">
                    <a16:creationId xmlns:a16="http://schemas.microsoft.com/office/drawing/2014/main" id="{9D80F99D-E613-1E60-4ECB-6DB80C101CF3}"/>
                  </a:ext>
                </a:extLst>
              </p:cNvPr>
              <p:cNvSpPr>
                <a:spLocks/>
              </p:cNvSpPr>
              <p:nvPr/>
            </p:nvSpPr>
            <p:spPr bwMode="auto">
              <a:xfrm>
                <a:off x="416" y="5239"/>
                <a:ext cx="153" cy="126"/>
              </a:xfrm>
              <a:custGeom>
                <a:avLst/>
                <a:gdLst>
                  <a:gd name="T0" fmla="*/ 1 w 306"/>
                  <a:gd name="T1" fmla="*/ 1 h 252"/>
                  <a:gd name="T2" fmla="*/ 1 w 306"/>
                  <a:gd name="T3" fmla="*/ 1 h 252"/>
                  <a:gd name="T4" fmla="*/ 1 w 306"/>
                  <a:gd name="T5" fmla="*/ 1 h 252"/>
                  <a:gd name="T6" fmla="*/ 1 w 306"/>
                  <a:gd name="T7" fmla="*/ 1 h 252"/>
                  <a:gd name="T8" fmla="*/ 1 w 306"/>
                  <a:gd name="T9" fmla="*/ 1 h 252"/>
                  <a:gd name="T10" fmla="*/ 1 w 306"/>
                  <a:gd name="T11" fmla="*/ 1 h 252"/>
                  <a:gd name="T12" fmla="*/ 1 w 306"/>
                  <a:gd name="T13" fmla="*/ 1 h 252"/>
                  <a:gd name="T14" fmla="*/ 1 w 306"/>
                  <a:gd name="T15" fmla="*/ 1 h 252"/>
                  <a:gd name="T16" fmla="*/ 1 w 306"/>
                  <a:gd name="T17" fmla="*/ 1 h 252"/>
                  <a:gd name="T18" fmla="*/ 1 w 306"/>
                  <a:gd name="T19" fmla="*/ 1 h 252"/>
                  <a:gd name="T20" fmla="*/ 1 w 306"/>
                  <a:gd name="T21" fmla="*/ 1 h 252"/>
                  <a:gd name="T22" fmla="*/ 1 w 306"/>
                  <a:gd name="T23" fmla="*/ 1 h 252"/>
                  <a:gd name="T24" fmla="*/ 1 w 306"/>
                  <a:gd name="T25" fmla="*/ 1 h 252"/>
                  <a:gd name="T26" fmla="*/ 1 w 306"/>
                  <a:gd name="T27" fmla="*/ 1 h 252"/>
                  <a:gd name="T28" fmla="*/ 1 w 306"/>
                  <a:gd name="T29" fmla="*/ 1 h 252"/>
                  <a:gd name="T30" fmla="*/ 1 w 306"/>
                  <a:gd name="T31" fmla="*/ 1 h 252"/>
                  <a:gd name="T32" fmla="*/ 1 w 306"/>
                  <a:gd name="T33" fmla="*/ 1 h 252"/>
                  <a:gd name="T34" fmla="*/ 1 w 306"/>
                  <a:gd name="T35" fmla="*/ 1 h 252"/>
                  <a:gd name="T36" fmla="*/ 1 w 306"/>
                  <a:gd name="T37" fmla="*/ 1 h 252"/>
                  <a:gd name="T38" fmla="*/ 1 w 306"/>
                  <a:gd name="T39" fmla="*/ 1 h 252"/>
                  <a:gd name="T40" fmla="*/ 1 w 306"/>
                  <a:gd name="T41" fmla="*/ 1 h 252"/>
                  <a:gd name="T42" fmla="*/ 1 w 306"/>
                  <a:gd name="T43" fmla="*/ 1 h 252"/>
                  <a:gd name="T44" fmla="*/ 1 w 306"/>
                  <a:gd name="T45" fmla="*/ 1 h 252"/>
                  <a:gd name="T46" fmla="*/ 1 w 306"/>
                  <a:gd name="T47" fmla="*/ 1 h 252"/>
                  <a:gd name="T48" fmla="*/ 1 w 306"/>
                  <a:gd name="T49" fmla="*/ 1 h 252"/>
                  <a:gd name="T50" fmla="*/ 1 w 306"/>
                  <a:gd name="T51" fmla="*/ 1 h 252"/>
                  <a:gd name="T52" fmla="*/ 1 w 306"/>
                  <a:gd name="T53" fmla="*/ 1 h 252"/>
                  <a:gd name="T54" fmla="*/ 1 w 306"/>
                  <a:gd name="T55" fmla="*/ 1 h 252"/>
                  <a:gd name="T56" fmla="*/ 1 w 306"/>
                  <a:gd name="T57" fmla="*/ 1 h 252"/>
                  <a:gd name="T58" fmla="*/ 1 w 306"/>
                  <a:gd name="T59" fmla="*/ 1 h 252"/>
                  <a:gd name="T60" fmla="*/ 1 w 306"/>
                  <a:gd name="T61" fmla="*/ 1 h 252"/>
                  <a:gd name="T62" fmla="*/ 1 w 306"/>
                  <a:gd name="T63" fmla="*/ 1 h 252"/>
                  <a:gd name="T64" fmla="*/ 1 w 306"/>
                  <a:gd name="T65" fmla="*/ 1 h 252"/>
                  <a:gd name="T66" fmla="*/ 1 w 306"/>
                  <a:gd name="T67" fmla="*/ 1 h 252"/>
                  <a:gd name="T68" fmla="*/ 1 w 306"/>
                  <a:gd name="T69" fmla="*/ 1 h 252"/>
                  <a:gd name="T70" fmla="*/ 1 w 306"/>
                  <a:gd name="T71" fmla="*/ 1 h 252"/>
                  <a:gd name="T72" fmla="*/ 1 w 306"/>
                  <a:gd name="T73" fmla="*/ 1 h 252"/>
                  <a:gd name="T74" fmla="*/ 1 w 306"/>
                  <a:gd name="T75" fmla="*/ 1 h 252"/>
                  <a:gd name="T76" fmla="*/ 1 w 306"/>
                  <a:gd name="T77" fmla="*/ 1 h 252"/>
                  <a:gd name="T78" fmla="*/ 1 w 306"/>
                  <a:gd name="T79" fmla="*/ 1 h 252"/>
                  <a:gd name="T80" fmla="*/ 1 w 306"/>
                  <a:gd name="T81" fmla="*/ 1 h 252"/>
                  <a:gd name="T82" fmla="*/ 1 w 306"/>
                  <a:gd name="T83" fmla="*/ 1 h 252"/>
                  <a:gd name="T84" fmla="*/ 1 w 306"/>
                  <a:gd name="T85" fmla="*/ 1 h 252"/>
                  <a:gd name="T86" fmla="*/ 1 w 306"/>
                  <a:gd name="T87" fmla="*/ 1 h 252"/>
                  <a:gd name="T88" fmla="*/ 1 w 306"/>
                  <a:gd name="T89" fmla="*/ 1 h 252"/>
                  <a:gd name="T90" fmla="*/ 1 w 306"/>
                  <a:gd name="T91" fmla="*/ 1 h 252"/>
                  <a:gd name="T92" fmla="*/ 1 w 306"/>
                  <a:gd name="T93" fmla="*/ 1 h 252"/>
                  <a:gd name="T94" fmla="*/ 1 w 306"/>
                  <a:gd name="T95" fmla="*/ 1 h 252"/>
                  <a:gd name="T96" fmla="*/ 1 w 306"/>
                  <a:gd name="T97" fmla="*/ 1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252"/>
                  <a:gd name="T149" fmla="*/ 306 w 306"/>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252">
                    <a:moveTo>
                      <a:pt x="6" y="0"/>
                    </a:moveTo>
                    <a:lnTo>
                      <a:pt x="24" y="2"/>
                    </a:lnTo>
                    <a:lnTo>
                      <a:pt x="44" y="5"/>
                    </a:lnTo>
                    <a:lnTo>
                      <a:pt x="62" y="7"/>
                    </a:lnTo>
                    <a:lnTo>
                      <a:pt x="80" y="9"/>
                    </a:lnTo>
                    <a:lnTo>
                      <a:pt x="100" y="12"/>
                    </a:lnTo>
                    <a:lnTo>
                      <a:pt x="118" y="14"/>
                    </a:lnTo>
                    <a:lnTo>
                      <a:pt x="137" y="16"/>
                    </a:lnTo>
                    <a:lnTo>
                      <a:pt x="156" y="18"/>
                    </a:lnTo>
                    <a:lnTo>
                      <a:pt x="175" y="22"/>
                    </a:lnTo>
                    <a:lnTo>
                      <a:pt x="193" y="24"/>
                    </a:lnTo>
                    <a:lnTo>
                      <a:pt x="212" y="27"/>
                    </a:lnTo>
                    <a:lnTo>
                      <a:pt x="231" y="29"/>
                    </a:lnTo>
                    <a:lnTo>
                      <a:pt x="250" y="31"/>
                    </a:lnTo>
                    <a:lnTo>
                      <a:pt x="268" y="33"/>
                    </a:lnTo>
                    <a:lnTo>
                      <a:pt x="288" y="36"/>
                    </a:lnTo>
                    <a:lnTo>
                      <a:pt x="306" y="38"/>
                    </a:lnTo>
                    <a:lnTo>
                      <a:pt x="304" y="43"/>
                    </a:lnTo>
                    <a:lnTo>
                      <a:pt x="300" y="46"/>
                    </a:lnTo>
                    <a:lnTo>
                      <a:pt x="297" y="50"/>
                    </a:lnTo>
                    <a:lnTo>
                      <a:pt x="295" y="53"/>
                    </a:lnTo>
                    <a:lnTo>
                      <a:pt x="294" y="61"/>
                    </a:lnTo>
                    <a:lnTo>
                      <a:pt x="291" y="69"/>
                    </a:lnTo>
                    <a:lnTo>
                      <a:pt x="290" y="78"/>
                    </a:lnTo>
                    <a:lnTo>
                      <a:pt x="288" y="86"/>
                    </a:lnTo>
                    <a:lnTo>
                      <a:pt x="283" y="88"/>
                    </a:lnTo>
                    <a:lnTo>
                      <a:pt x="280" y="89"/>
                    </a:lnTo>
                    <a:lnTo>
                      <a:pt x="276" y="90"/>
                    </a:lnTo>
                    <a:lnTo>
                      <a:pt x="272" y="91"/>
                    </a:lnTo>
                    <a:lnTo>
                      <a:pt x="272" y="96"/>
                    </a:lnTo>
                    <a:lnTo>
                      <a:pt x="272" y="99"/>
                    </a:lnTo>
                    <a:lnTo>
                      <a:pt x="271" y="103"/>
                    </a:lnTo>
                    <a:lnTo>
                      <a:pt x="271" y="106"/>
                    </a:lnTo>
                    <a:lnTo>
                      <a:pt x="274" y="107"/>
                    </a:lnTo>
                    <a:lnTo>
                      <a:pt x="279" y="107"/>
                    </a:lnTo>
                    <a:lnTo>
                      <a:pt x="282" y="107"/>
                    </a:lnTo>
                    <a:lnTo>
                      <a:pt x="287" y="108"/>
                    </a:lnTo>
                    <a:lnTo>
                      <a:pt x="285" y="114"/>
                    </a:lnTo>
                    <a:lnTo>
                      <a:pt x="284" y="120"/>
                    </a:lnTo>
                    <a:lnTo>
                      <a:pt x="283" y="126"/>
                    </a:lnTo>
                    <a:lnTo>
                      <a:pt x="282" y="131"/>
                    </a:lnTo>
                    <a:lnTo>
                      <a:pt x="279" y="131"/>
                    </a:lnTo>
                    <a:lnTo>
                      <a:pt x="276" y="133"/>
                    </a:lnTo>
                    <a:lnTo>
                      <a:pt x="273" y="133"/>
                    </a:lnTo>
                    <a:lnTo>
                      <a:pt x="269" y="134"/>
                    </a:lnTo>
                    <a:lnTo>
                      <a:pt x="272" y="137"/>
                    </a:lnTo>
                    <a:lnTo>
                      <a:pt x="274" y="141"/>
                    </a:lnTo>
                    <a:lnTo>
                      <a:pt x="276" y="145"/>
                    </a:lnTo>
                    <a:lnTo>
                      <a:pt x="279" y="149"/>
                    </a:lnTo>
                    <a:lnTo>
                      <a:pt x="277" y="153"/>
                    </a:lnTo>
                    <a:lnTo>
                      <a:pt x="277" y="157"/>
                    </a:lnTo>
                    <a:lnTo>
                      <a:pt x="277" y="161"/>
                    </a:lnTo>
                    <a:lnTo>
                      <a:pt x="276" y="165"/>
                    </a:lnTo>
                    <a:lnTo>
                      <a:pt x="274" y="167"/>
                    </a:lnTo>
                    <a:lnTo>
                      <a:pt x="272" y="169"/>
                    </a:lnTo>
                    <a:lnTo>
                      <a:pt x="268" y="172"/>
                    </a:lnTo>
                    <a:lnTo>
                      <a:pt x="266" y="174"/>
                    </a:lnTo>
                    <a:lnTo>
                      <a:pt x="268" y="177"/>
                    </a:lnTo>
                    <a:lnTo>
                      <a:pt x="272" y="181"/>
                    </a:lnTo>
                    <a:lnTo>
                      <a:pt x="274" y="184"/>
                    </a:lnTo>
                    <a:lnTo>
                      <a:pt x="276" y="188"/>
                    </a:lnTo>
                    <a:lnTo>
                      <a:pt x="275" y="191"/>
                    </a:lnTo>
                    <a:lnTo>
                      <a:pt x="274" y="195"/>
                    </a:lnTo>
                    <a:lnTo>
                      <a:pt x="273" y="198"/>
                    </a:lnTo>
                    <a:lnTo>
                      <a:pt x="272" y="202"/>
                    </a:lnTo>
                    <a:lnTo>
                      <a:pt x="269" y="205"/>
                    </a:lnTo>
                    <a:lnTo>
                      <a:pt x="268" y="207"/>
                    </a:lnTo>
                    <a:lnTo>
                      <a:pt x="266" y="211"/>
                    </a:lnTo>
                    <a:lnTo>
                      <a:pt x="264" y="214"/>
                    </a:lnTo>
                    <a:lnTo>
                      <a:pt x="261" y="219"/>
                    </a:lnTo>
                    <a:lnTo>
                      <a:pt x="259" y="224"/>
                    </a:lnTo>
                    <a:lnTo>
                      <a:pt x="257" y="229"/>
                    </a:lnTo>
                    <a:lnTo>
                      <a:pt x="254" y="234"/>
                    </a:lnTo>
                    <a:lnTo>
                      <a:pt x="252" y="237"/>
                    </a:lnTo>
                    <a:lnTo>
                      <a:pt x="249" y="240"/>
                    </a:lnTo>
                    <a:lnTo>
                      <a:pt x="245" y="243"/>
                    </a:lnTo>
                    <a:lnTo>
                      <a:pt x="242" y="247"/>
                    </a:lnTo>
                    <a:lnTo>
                      <a:pt x="234" y="249"/>
                    </a:lnTo>
                    <a:lnTo>
                      <a:pt x="222" y="251"/>
                    </a:lnTo>
                    <a:lnTo>
                      <a:pt x="209" y="252"/>
                    </a:lnTo>
                    <a:lnTo>
                      <a:pt x="196" y="252"/>
                    </a:lnTo>
                    <a:lnTo>
                      <a:pt x="181" y="252"/>
                    </a:lnTo>
                    <a:lnTo>
                      <a:pt x="163" y="252"/>
                    </a:lnTo>
                    <a:lnTo>
                      <a:pt x="147" y="250"/>
                    </a:lnTo>
                    <a:lnTo>
                      <a:pt x="130" y="249"/>
                    </a:lnTo>
                    <a:lnTo>
                      <a:pt x="113" y="247"/>
                    </a:lnTo>
                    <a:lnTo>
                      <a:pt x="95" y="243"/>
                    </a:lnTo>
                    <a:lnTo>
                      <a:pt x="79" y="240"/>
                    </a:lnTo>
                    <a:lnTo>
                      <a:pt x="64" y="236"/>
                    </a:lnTo>
                    <a:lnTo>
                      <a:pt x="50" y="232"/>
                    </a:lnTo>
                    <a:lnTo>
                      <a:pt x="39" y="228"/>
                    </a:lnTo>
                    <a:lnTo>
                      <a:pt x="29" y="222"/>
                    </a:lnTo>
                    <a:lnTo>
                      <a:pt x="21" y="218"/>
                    </a:lnTo>
                    <a:lnTo>
                      <a:pt x="17" y="207"/>
                    </a:lnTo>
                    <a:lnTo>
                      <a:pt x="15" y="196"/>
                    </a:lnTo>
                    <a:lnTo>
                      <a:pt x="14" y="186"/>
                    </a:lnTo>
                    <a:lnTo>
                      <a:pt x="14" y="174"/>
                    </a:lnTo>
                    <a:lnTo>
                      <a:pt x="11" y="172"/>
                    </a:lnTo>
                    <a:lnTo>
                      <a:pt x="9" y="169"/>
                    </a:lnTo>
                    <a:lnTo>
                      <a:pt x="7" y="168"/>
                    </a:lnTo>
                    <a:lnTo>
                      <a:pt x="4" y="166"/>
                    </a:lnTo>
                    <a:lnTo>
                      <a:pt x="4" y="161"/>
                    </a:lnTo>
                    <a:lnTo>
                      <a:pt x="4" y="158"/>
                    </a:lnTo>
                    <a:lnTo>
                      <a:pt x="3" y="154"/>
                    </a:lnTo>
                    <a:lnTo>
                      <a:pt x="3" y="151"/>
                    </a:lnTo>
                    <a:lnTo>
                      <a:pt x="8" y="149"/>
                    </a:lnTo>
                    <a:lnTo>
                      <a:pt x="12" y="146"/>
                    </a:lnTo>
                    <a:lnTo>
                      <a:pt x="16" y="145"/>
                    </a:lnTo>
                    <a:lnTo>
                      <a:pt x="21" y="143"/>
                    </a:lnTo>
                    <a:lnTo>
                      <a:pt x="16" y="142"/>
                    </a:lnTo>
                    <a:lnTo>
                      <a:pt x="10" y="141"/>
                    </a:lnTo>
                    <a:lnTo>
                      <a:pt x="6" y="141"/>
                    </a:lnTo>
                    <a:lnTo>
                      <a:pt x="0" y="139"/>
                    </a:lnTo>
                    <a:lnTo>
                      <a:pt x="1" y="134"/>
                    </a:lnTo>
                    <a:lnTo>
                      <a:pt x="2" y="128"/>
                    </a:lnTo>
                    <a:lnTo>
                      <a:pt x="2" y="122"/>
                    </a:lnTo>
                    <a:lnTo>
                      <a:pt x="3" y="116"/>
                    </a:lnTo>
                    <a:lnTo>
                      <a:pt x="8" y="115"/>
                    </a:lnTo>
                    <a:lnTo>
                      <a:pt x="12" y="114"/>
                    </a:lnTo>
                    <a:lnTo>
                      <a:pt x="16" y="113"/>
                    </a:lnTo>
                    <a:lnTo>
                      <a:pt x="21" y="112"/>
                    </a:lnTo>
                    <a:lnTo>
                      <a:pt x="17" y="108"/>
                    </a:lnTo>
                    <a:lnTo>
                      <a:pt x="14" y="104"/>
                    </a:lnTo>
                    <a:lnTo>
                      <a:pt x="10" y="100"/>
                    </a:lnTo>
                    <a:lnTo>
                      <a:pt x="7" y="97"/>
                    </a:lnTo>
                    <a:lnTo>
                      <a:pt x="7" y="93"/>
                    </a:lnTo>
                    <a:lnTo>
                      <a:pt x="7" y="90"/>
                    </a:lnTo>
                    <a:lnTo>
                      <a:pt x="6" y="86"/>
                    </a:lnTo>
                    <a:lnTo>
                      <a:pt x="6" y="83"/>
                    </a:lnTo>
                    <a:lnTo>
                      <a:pt x="10" y="81"/>
                    </a:lnTo>
                    <a:lnTo>
                      <a:pt x="16" y="80"/>
                    </a:lnTo>
                    <a:lnTo>
                      <a:pt x="21" y="77"/>
                    </a:lnTo>
                    <a:lnTo>
                      <a:pt x="25" y="75"/>
                    </a:lnTo>
                    <a:lnTo>
                      <a:pt x="25" y="73"/>
                    </a:lnTo>
                    <a:lnTo>
                      <a:pt x="25" y="69"/>
                    </a:lnTo>
                    <a:lnTo>
                      <a:pt x="25" y="66"/>
                    </a:lnTo>
                    <a:lnTo>
                      <a:pt x="25" y="62"/>
                    </a:lnTo>
                    <a:lnTo>
                      <a:pt x="21" y="60"/>
                    </a:lnTo>
                    <a:lnTo>
                      <a:pt x="17" y="58"/>
                    </a:lnTo>
                    <a:lnTo>
                      <a:pt x="14" y="55"/>
                    </a:lnTo>
                    <a:lnTo>
                      <a:pt x="10" y="53"/>
                    </a:lnTo>
                    <a:lnTo>
                      <a:pt x="11" y="45"/>
                    </a:lnTo>
                    <a:lnTo>
                      <a:pt x="12" y="38"/>
                    </a:lnTo>
                    <a:lnTo>
                      <a:pt x="12" y="30"/>
                    </a:lnTo>
                    <a:lnTo>
                      <a:pt x="14" y="23"/>
                    </a:lnTo>
                    <a:lnTo>
                      <a:pt x="11" y="17"/>
                    </a:lnTo>
                    <a:lnTo>
                      <a:pt x="10" y="12"/>
                    </a:lnTo>
                    <a:lnTo>
                      <a:pt x="8" y="6"/>
                    </a:lnTo>
                    <a:lnTo>
                      <a:pt x="6" y="0"/>
                    </a:lnTo>
                    <a:close/>
                  </a:path>
                </a:pathLst>
              </a:custGeom>
              <a:solidFill>
                <a:srgbClr val="4F5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5" name="Freeform 114">
                <a:extLst>
                  <a:ext uri="{FF2B5EF4-FFF2-40B4-BE49-F238E27FC236}">
                    <a16:creationId xmlns:a16="http://schemas.microsoft.com/office/drawing/2014/main" id="{8693B1F3-2B27-4D74-2F92-A498D6837D68}"/>
                  </a:ext>
                </a:extLst>
              </p:cNvPr>
              <p:cNvSpPr>
                <a:spLocks/>
              </p:cNvSpPr>
              <p:nvPr/>
            </p:nvSpPr>
            <p:spPr bwMode="auto">
              <a:xfrm>
                <a:off x="422" y="5240"/>
                <a:ext cx="141" cy="125"/>
              </a:xfrm>
              <a:custGeom>
                <a:avLst/>
                <a:gdLst>
                  <a:gd name="T0" fmla="*/ 0 w 283"/>
                  <a:gd name="T1" fmla="*/ 1 h 250"/>
                  <a:gd name="T2" fmla="*/ 0 w 283"/>
                  <a:gd name="T3" fmla="*/ 1 h 250"/>
                  <a:gd name="T4" fmla="*/ 0 w 283"/>
                  <a:gd name="T5" fmla="*/ 1 h 250"/>
                  <a:gd name="T6" fmla="*/ 0 w 283"/>
                  <a:gd name="T7" fmla="*/ 1 h 250"/>
                  <a:gd name="T8" fmla="*/ 0 w 283"/>
                  <a:gd name="T9" fmla="*/ 1 h 250"/>
                  <a:gd name="T10" fmla="*/ 0 w 283"/>
                  <a:gd name="T11" fmla="*/ 1 h 250"/>
                  <a:gd name="T12" fmla="*/ 0 w 283"/>
                  <a:gd name="T13" fmla="*/ 1 h 250"/>
                  <a:gd name="T14" fmla="*/ 0 w 283"/>
                  <a:gd name="T15" fmla="*/ 1 h 250"/>
                  <a:gd name="T16" fmla="*/ 0 w 283"/>
                  <a:gd name="T17" fmla="*/ 1 h 250"/>
                  <a:gd name="T18" fmla="*/ 0 w 283"/>
                  <a:gd name="T19" fmla="*/ 1 h 250"/>
                  <a:gd name="T20" fmla="*/ 0 w 283"/>
                  <a:gd name="T21" fmla="*/ 1 h 250"/>
                  <a:gd name="T22" fmla="*/ 0 w 283"/>
                  <a:gd name="T23" fmla="*/ 1 h 250"/>
                  <a:gd name="T24" fmla="*/ 0 w 283"/>
                  <a:gd name="T25" fmla="*/ 1 h 250"/>
                  <a:gd name="T26" fmla="*/ 0 w 283"/>
                  <a:gd name="T27" fmla="*/ 1 h 250"/>
                  <a:gd name="T28" fmla="*/ 0 w 283"/>
                  <a:gd name="T29" fmla="*/ 1 h 250"/>
                  <a:gd name="T30" fmla="*/ 0 w 283"/>
                  <a:gd name="T31" fmla="*/ 1 h 250"/>
                  <a:gd name="T32" fmla="*/ 0 w 283"/>
                  <a:gd name="T33" fmla="*/ 1 h 250"/>
                  <a:gd name="T34" fmla="*/ 0 w 283"/>
                  <a:gd name="T35" fmla="*/ 1 h 250"/>
                  <a:gd name="T36" fmla="*/ 0 w 283"/>
                  <a:gd name="T37" fmla="*/ 1 h 250"/>
                  <a:gd name="T38" fmla="*/ 0 w 283"/>
                  <a:gd name="T39" fmla="*/ 1 h 250"/>
                  <a:gd name="T40" fmla="*/ 0 w 283"/>
                  <a:gd name="T41" fmla="*/ 1 h 250"/>
                  <a:gd name="T42" fmla="*/ 0 w 283"/>
                  <a:gd name="T43" fmla="*/ 1 h 250"/>
                  <a:gd name="T44" fmla="*/ 0 w 283"/>
                  <a:gd name="T45" fmla="*/ 1 h 250"/>
                  <a:gd name="T46" fmla="*/ 0 w 283"/>
                  <a:gd name="T47" fmla="*/ 1 h 250"/>
                  <a:gd name="T48" fmla="*/ 0 w 283"/>
                  <a:gd name="T49" fmla="*/ 1 h 250"/>
                  <a:gd name="T50" fmla="*/ 0 w 283"/>
                  <a:gd name="T51" fmla="*/ 1 h 250"/>
                  <a:gd name="T52" fmla="*/ 0 w 283"/>
                  <a:gd name="T53" fmla="*/ 1 h 250"/>
                  <a:gd name="T54" fmla="*/ 0 w 283"/>
                  <a:gd name="T55" fmla="*/ 1 h 250"/>
                  <a:gd name="T56" fmla="*/ 0 w 283"/>
                  <a:gd name="T57" fmla="*/ 1 h 250"/>
                  <a:gd name="T58" fmla="*/ 0 w 283"/>
                  <a:gd name="T59" fmla="*/ 1 h 250"/>
                  <a:gd name="T60" fmla="*/ 0 w 283"/>
                  <a:gd name="T61" fmla="*/ 1 h 250"/>
                  <a:gd name="T62" fmla="*/ 0 w 283"/>
                  <a:gd name="T63" fmla="*/ 1 h 250"/>
                  <a:gd name="T64" fmla="*/ 0 w 283"/>
                  <a:gd name="T65" fmla="*/ 1 h 250"/>
                  <a:gd name="T66" fmla="*/ 0 w 283"/>
                  <a:gd name="T67" fmla="*/ 1 h 250"/>
                  <a:gd name="T68" fmla="*/ 0 w 283"/>
                  <a:gd name="T69" fmla="*/ 1 h 250"/>
                  <a:gd name="T70" fmla="*/ 0 w 283"/>
                  <a:gd name="T71" fmla="*/ 1 h 250"/>
                  <a:gd name="T72" fmla="*/ 0 w 283"/>
                  <a:gd name="T73" fmla="*/ 1 h 250"/>
                  <a:gd name="T74" fmla="*/ 0 w 283"/>
                  <a:gd name="T75" fmla="*/ 1 h 250"/>
                  <a:gd name="T76" fmla="*/ 0 w 283"/>
                  <a:gd name="T77" fmla="*/ 1 h 250"/>
                  <a:gd name="T78" fmla="*/ 0 w 283"/>
                  <a:gd name="T79" fmla="*/ 1 h 250"/>
                  <a:gd name="T80" fmla="*/ 0 w 283"/>
                  <a:gd name="T81" fmla="*/ 1 h 250"/>
                  <a:gd name="T82" fmla="*/ 0 w 283"/>
                  <a:gd name="T83" fmla="*/ 1 h 250"/>
                  <a:gd name="T84" fmla="*/ 0 w 283"/>
                  <a:gd name="T85" fmla="*/ 1 h 250"/>
                  <a:gd name="T86" fmla="*/ 0 w 283"/>
                  <a:gd name="T87" fmla="*/ 1 h 250"/>
                  <a:gd name="T88" fmla="*/ 0 w 283"/>
                  <a:gd name="T89" fmla="*/ 1 h 250"/>
                  <a:gd name="T90" fmla="*/ 0 w 283"/>
                  <a:gd name="T91" fmla="*/ 1 h 250"/>
                  <a:gd name="T92" fmla="*/ 0 w 283"/>
                  <a:gd name="T93" fmla="*/ 1 h 250"/>
                  <a:gd name="T94" fmla="*/ 0 w 283"/>
                  <a:gd name="T95" fmla="*/ 1 h 250"/>
                  <a:gd name="T96" fmla="*/ 0 w 283"/>
                  <a:gd name="T97" fmla="*/ 1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
                  <a:gd name="T148" fmla="*/ 0 h 250"/>
                  <a:gd name="T149" fmla="*/ 283 w 283"/>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 h="250">
                    <a:moveTo>
                      <a:pt x="7" y="0"/>
                    </a:moveTo>
                    <a:lnTo>
                      <a:pt x="24" y="3"/>
                    </a:lnTo>
                    <a:lnTo>
                      <a:pt x="42" y="5"/>
                    </a:lnTo>
                    <a:lnTo>
                      <a:pt x="59" y="7"/>
                    </a:lnTo>
                    <a:lnTo>
                      <a:pt x="76" y="10"/>
                    </a:lnTo>
                    <a:lnTo>
                      <a:pt x="94" y="12"/>
                    </a:lnTo>
                    <a:lnTo>
                      <a:pt x="111" y="14"/>
                    </a:lnTo>
                    <a:lnTo>
                      <a:pt x="128" y="16"/>
                    </a:lnTo>
                    <a:lnTo>
                      <a:pt x="145" y="19"/>
                    </a:lnTo>
                    <a:lnTo>
                      <a:pt x="162" y="21"/>
                    </a:lnTo>
                    <a:lnTo>
                      <a:pt x="179" y="23"/>
                    </a:lnTo>
                    <a:lnTo>
                      <a:pt x="196" y="26"/>
                    </a:lnTo>
                    <a:lnTo>
                      <a:pt x="213" y="27"/>
                    </a:lnTo>
                    <a:lnTo>
                      <a:pt x="231" y="29"/>
                    </a:lnTo>
                    <a:lnTo>
                      <a:pt x="248" y="31"/>
                    </a:lnTo>
                    <a:lnTo>
                      <a:pt x="265" y="34"/>
                    </a:lnTo>
                    <a:lnTo>
                      <a:pt x="283" y="36"/>
                    </a:lnTo>
                    <a:lnTo>
                      <a:pt x="280" y="39"/>
                    </a:lnTo>
                    <a:lnTo>
                      <a:pt x="278" y="43"/>
                    </a:lnTo>
                    <a:lnTo>
                      <a:pt x="274" y="48"/>
                    </a:lnTo>
                    <a:lnTo>
                      <a:pt x="272" y="51"/>
                    </a:lnTo>
                    <a:lnTo>
                      <a:pt x="271" y="59"/>
                    </a:lnTo>
                    <a:lnTo>
                      <a:pt x="269" y="67"/>
                    </a:lnTo>
                    <a:lnTo>
                      <a:pt x="268" y="75"/>
                    </a:lnTo>
                    <a:lnTo>
                      <a:pt x="265" y="83"/>
                    </a:lnTo>
                    <a:lnTo>
                      <a:pt x="262" y="84"/>
                    </a:lnTo>
                    <a:lnTo>
                      <a:pt x="258" y="87"/>
                    </a:lnTo>
                    <a:lnTo>
                      <a:pt x="255" y="88"/>
                    </a:lnTo>
                    <a:lnTo>
                      <a:pt x="250" y="89"/>
                    </a:lnTo>
                    <a:lnTo>
                      <a:pt x="250" y="94"/>
                    </a:lnTo>
                    <a:lnTo>
                      <a:pt x="250" y="97"/>
                    </a:lnTo>
                    <a:lnTo>
                      <a:pt x="249" y="101"/>
                    </a:lnTo>
                    <a:lnTo>
                      <a:pt x="249" y="104"/>
                    </a:lnTo>
                    <a:lnTo>
                      <a:pt x="253" y="104"/>
                    </a:lnTo>
                    <a:lnTo>
                      <a:pt x="257" y="104"/>
                    </a:lnTo>
                    <a:lnTo>
                      <a:pt x="261" y="105"/>
                    </a:lnTo>
                    <a:lnTo>
                      <a:pt x="264" y="105"/>
                    </a:lnTo>
                    <a:lnTo>
                      <a:pt x="263" y="111"/>
                    </a:lnTo>
                    <a:lnTo>
                      <a:pt x="262" y="117"/>
                    </a:lnTo>
                    <a:lnTo>
                      <a:pt x="261" y="122"/>
                    </a:lnTo>
                    <a:lnTo>
                      <a:pt x="260" y="128"/>
                    </a:lnTo>
                    <a:lnTo>
                      <a:pt x="257" y="129"/>
                    </a:lnTo>
                    <a:lnTo>
                      <a:pt x="254" y="129"/>
                    </a:lnTo>
                    <a:lnTo>
                      <a:pt x="251" y="131"/>
                    </a:lnTo>
                    <a:lnTo>
                      <a:pt x="248" y="132"/>
                    </a:lnTo>
                    <a:lnTo>
                      <a:pt x="250" y="135"/>
                    </a:lnTo>
                    <a:lnTo>
                      <a:pt x="253" y="139"/>
                    </a:lnTo>
                    <a:lnTo>
                      <a:pt x="254" y="142"/>
                    </a:lnTo>
                    <a:lnTo>
                      <a:pt x="256" y="145"/>
                    </a:lnTo>
                    <a:lnTo>
                      <a:pt x="256" y="150"/>
                    </a:lnTo>
                    <a:lnTo>
                      <a:pt x="256" y="154"/>
                    </a:lnTo>
                    <a:lnTo>
                      <a:pt x="255" y="158"/>
                    </a:lnTo>
                    <a:lnTo>
                      <a:pt x="255" y="163"/>
                    </a:lnTo>
                    <a:lnTo>
                      <a:pt x="253" y="165"/>
                    </a:lnTo>
                    <a:lnTo>
                      <a:pt x="250" y="166"/>
                    </a:lnTo>
                    <a:lnTo>
                      <a:pt x="247" y="169"/>
                    </a:lnTo>
                    <a:lnTo>
                      <a:pt x="245" y="171"/>
                    </a:lnTo>
                    <a:lnTo>
                      <a:pt x="247" y="174"/>
                    </a:lnTo>
                    <a:lnTo>
                      <a:pt x="250" y="178"/>
                    </a:lnTo>
                    <a:lnTo>
                      <a:pt x="253" y="181"/>
                    </a:lnTo>
                    <a:lnTo>
                      <a:pt x="255" y="184"/>
                    </a:lnTo>
                    <a:lnTo>
                      <a:pt x="254" y="188"/>
                    </a:lnTo>
                    <a:lnTo>
                      <a:pt x="253" y="192"/>
                    </a:lnTo>
                    <a:lnTo>
                      <a:pt x="251" y="195"/>
                    </a:lnTo>
                    <a:lnTo>
                      <a:pt x="250" y="200"/>
                    </a:lnTo>
                    <a:lnTo>
                      <a:pt x="248" y="202"/>
                    </a:lnTo>
                    <a:lnTo>
                      <a:pt x="246" y="205"/>
                    </a:lnTo>
                    <a:lnTo>
                      <a:pt x="245" y="208"/>
                    </a:lnTo>
                    <a:lnTo>
                      <a:pt x="242" y="211"/>
                    </a:lnTo>
                    <a:lnTo>
                      <a:pt x="240" y="216"/>
                    </a:lnTo>
                    <a:lnTo>
                      <a:pt x="239" y="220"/>
                    </a:lnTo>
                    <a:lnTo>
                      <a:pt x="236" y="225"/>
                    </a:lnTo>
                    <a:lnTo>
                      <a:pt x="234" y="230"/>
                    </a:lnTo>
                    <a:lnTo>
                      <a:pt x="231" y="233"/>
                    </a:lnTo>
                    <a:lnTo>
                      <a:pt x="228" y="237"/>
                    </a:lnTo>
                    <a:lnTo>
                      <a:pt x="225" y="240"/>
                    </a:lnTo>
                    <a:lnTo>
                      <a:pt x="221" y="243"/>
                    </a:lnTo>
                    <a:lnTo>
                      <a:pt x="213" y="246"/>
                    </a:lnTo>
                    <a:lnTo>
                      <a:pt x="204" y="248"/>
                    </a:lnTo>
                    <a:lnTo>
                      <a:pt x="193" y="249"/>
                    </a:lnTo>
                    <a:lnTo>
                      <a:pt x="179" y="250"/>
                    </a:lnTo>
                    <a:lnTo>
                      <a:pt x="165" y="250"/>
                    </a:lnTo>
                    <a:lnTo>
                      <a:pt x="150" y="249"/>
                    </a:lnTo>
                    <a:lnTo>
                      <a:pt x="135" y="248"/>
                    </a:lnTo>
                    <a:lnTo>
                      <a:pt x="119" y="247"/>
                    </a:lnTo>
                    <a:lnTo>
                      <a:pt x="103" y="245"/>
                    </a:lnTo>
                    <a:lnTo>
                      <a:pt x="88" y="242"/>
                    </a:lnTo>
                    <a:lnTo>
                      <a:pt x="73" y="239"/>
                    </a:lnTo>
                    <a:lnTo>
                      <a:pt x="59" y="235"/>
                    </a:lnTo>
                    <a:lnTo>
                      <a:pt x="45" y="231"/>
                    </a:lnTo>
                    <a:lnTo>
                      <a:pt x="35" y="227"/>
                    </a:lnTo>
                    <a:lnTo>
                      <a:pt x="24" y="223"/>
                    </a:lnTo>
                    <a:lnTo>
                      <a:pt x="18" y="218"/>
                    </a:lnTo>
                    <a:lnTo>
                      <a:pt x="14" y="208"/>
                    </a:lnTo>
                    <a:lnTo>
                      <a:pt x="13" y="196"/>
                    </a:lnTo>
                    <a:lnTo>
                      <a:pt x="12" y="185"/>
                    </a:lnTo>
                    <a:lnTo>
                      <a:pt x="13" y="174"/>
                    </a:lnTo>
                    <a:lnTo>
                      <a:pt x="11" y="172"/>
                    </a:lnTo>
                    <a:lnTo>
                      <a:pt x="8" y="170"/>
                    </a:lnTo>
                    <a:lnTo>
                      <a:pt x="6" y="167"/>
                    </a:lnTo>
                    <a:lnTo>
                      <a:pt x="4" y="165"/>
                    </a:lnTo>
                    <a:lnTo>
                      <a:pt x="4" y="162"/>
                    </a:lnTo>
                    <a:lnTo>
                      <a:pt x="4" y="158"/>
                    </a:lnTo>
                    <a:lnTo>
                      <a:pt x="4" y="155"/>
                    </a:lnTo>
                    <a:lnTo>
                      <a:pt x="3" y="150"/>
                    </a:lnTo>
                    <a:lnTo>
                      <a:pt x="7" y="148"/>
                    </a:lnTo>
                    <a:lnTo>
                      <a:pt x="11" y="147"/>
                    </a:lnTo>
                    <a:lnTo>
                      <a:pt x="15" y="144"/>
                    </a:lnTo>
                    <a:lnTo>
                      <a:pt x="19" y="142"/>
                    </a:lnTo>
                    <a:lnTo>
                      <a:pt x="14" y="142"/>
                    </a:lnTo>
                    <a:lnTo>
                      <a:pt x="10" y="141"/>
                    </a:lnTo>
                    <a:lnTo>
                      <a:pt x="5" y="141"/>
                    </a:lnTo>
                    <a:lnTo>
                      <a:pt x="0" y="140"/>
                    </a:lnTo>
                    <a:lnTo>
                      <a:pt x="1" y="134"/>
                    </a:lnTo>
                    <a:lnTo>
                      <a:pt x="3" y="127"/>
                    </a:lnTo>
                    <a:lnTo>
                      <a:pt x="3" y="121"/>
                    </a:lnTo>
                    <a:lnTo>
                      <a:pt x="4" y="116"/>
                    </a:lnTo>
                    <a:lnTo>
                      <a:pt x="7" y="114"/>
                    </a:lnTo>
                    <a:lnTo>
                      <a:pt x="12" y="113"/>
                    </a:lnTo>
                    <a:lnTo>
                      <a:pt x="15" y="113"/>
                    </a:lnTo>
                    <a:lnTo>
                      <a:pt x="19" y="112"/>
                    </a:lnTo>
                    <a:lnTo>
                      <a:pt x="16" y="109"/>
                    </a:lnTo>
                    <a:lnTo>
                      <a:pt x="13" y="104"/>
                    </a:lnTo>
                    <a:lnTo>
                      <a:pt x="10" y="101"/>
                    </a:lnTo>
                    <a:lnTo>
                      <a:pt x="7" y="97"/>
                    </a:lnTo>
                    <a:lnTo>
                      <a:pt x="6" y="94"/>
                    </a:lnTo>
                    <a:lnTo>
                      <a:pt x="6" y="90"/>
                    </a:lnTo>
                    <a:lnTo>
                      <a:pt x="6" y="87"/>
                    </a:lnTo>
                    <a:lnTo>
                      <a:pt x="6" y="83"/>
                    </a:lnTo>
                    <a:lnTo>
                      <a:pt x="11" y="81"/>
                    </a:lnTo>
                    <a:lnTo>
                      <a:pt x="15" y="79"/>
                    </a:lnTo>
                    <a:lnTo>
                      <a:pt x="19" y="78"/>
                    </a:lnTo>
                    <a:lnTo>
                      <a:pt x="23" y="75"/>
                    </a:lnTo>
                    <a:lnTo>
                      <a:pt x="23" y="73"/>
                    </a:lnTo>
                    <a:lnTo>
                      <a:pt x="23" y="69"/>
                    </a:lnTo>
                    <a:lnTo>
                      <a:pt x="23" y="66"/>
                    </a:lnTo>
                    <a:lnTo>
                      <a:pt x="23" y="63"/>
                    </a:lnTo>
                    <a:lnTo>
                      <a:pt x="20" y="60"/>
                    </a:lnTo>
                    <a:lnTo>
                      <a:pt x="16" y="58"/>
                    </a:lnTo>
                    <a:lnTo>
                      <a:pt x="13" y="56"/>
                    </a:lnTo>
                    <a:lnTo>
                      <a:pt x="10" y="53"/>
                    </a:lnTo>
                    <a:lnTo>
                      <a:pt x="11" y="45"/>
                    </a:lnTo>
                    <a:lnTo>
                      <a:pt x="12" y="38"/>
                    </a:lnTo>
                    <a:lnTo>
                      <a:pt x="13" y="31"/>
                    </a:lnTo>
                    <a:lnTo>
                      <a:pt x="14" y="25"/>
                    </a:lnTo>
                    <a:lnTo>
                      <a:pt x="13" y="19"/>
                    </a:lnTo>
                    <a:lnTo>
                      <a:pt x="11" y="12"/>
                    </a:lnTo>
                    <a:lnTo>
                      <a:pt x="10" y="6"/>
                    </a:lnTo>
                    <a:lnTo>
                      <a:pt x="7" y="0"/>
                    </a:lnTo>
                    <a:close/>
                  </a:path>
                </a:pathLst>
              </a:custGeom>
              <a:solidFill>
                <a:srgbClr val="59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6" name="Freeform 115">
                <a:extLst>
                  <a:ext uri="{FF2B5EF4-FFF2-40B4-BE49-F238E27FC236}">
                    <a16:creationId xmlns:a16="http://schemas.microsoft.com/office/drawing/2014/main" id="{BBB374F7-8F80-A573-C55E-F904849D733E}"/>
                  </a:ext>
                </a:extLst>
              </p:cNvPr>
              <p:cNvSpPr>
                <a:spLocks/>
              </p:cNvSpPr>
              <p:nvPr/>
            </p:nvSpPr>
            <p:spPr bwMode="auto">
              <a:xfrm>
                <a:off x="427" y="5241"/>
                <a:ext cx="130" cy="124"/>
              </a:xfrm>
              <a:custGeom>
                <a:avLst/>
                <a:gdLst>
                  <a:gd name="T0" fmla="*/ 1 w 260"/>
                  <a:gd name="T1" fmla="*/ 1 h 246"/>
                  <a:gd name="T2" fmla="*/ 1 w 260"/>
                  <a:gd name="T3" fmla="*/ 1 h 246"/>
                  <a:gd name="T4" fmla="*/ 1 w 260"/>
                  <a:gd name="T5" fmla="*/ 1 h 246"/>
                  <a:gd name="T6" fmla="*/ 1 w 260"/>
                  <a:gd name="T7" fmla="*/ 1 h 246"/>
                  <a:gd name="T8" fmla="*/ 1 w 260"/>
                  <a:gd name="T9" fmla="*/ 1 h 246"/>
                  <a:gd name="T10" fmla="*/ 1 w 260"/>
                  <a:gd name="T11" fmla="*/ 1 h 246"/>
                  <a:gd name="T12" fmla="*/ 1 w 260"/>
                  <a:gd name="T13" fmla="*/ 1 h 246"/>
                  <a:gd name="T14" fmla="*/ 1 w 260"/>
                  <a:gd name="T15" fmla="*/ 1 h 246"/>
                  <a:gd name="T16" fmla="*/ 1 w 260"/>
                  <a:gd name="T17" fmla="*/ 1 h 246"/>
                  <a:gd name="T18" fmla="*/ 1 w 260"/>
                  <a:gd name="T19" fmla="*/ 1 h 246"/>
                  <a:gd name="T20" fmla="*/ 1 w 260"/>
                  <a:gd name="T21" fmla="*/ 1 h 246"/>
                  <a:gd name="T22" fmla="*/ 1 w 260"/>
                  <a:gd name="T23" fmla="*/ 1 h 246"/>
                  <a:gd name="T24" fmla="*/ 1 w 260"/>
                  <a:gd name="T25" fmla="*/ 1 h 246"/>
                  <a:gd name="T26" fmla="*/ 1 w 260"/>
                  <a:gd name="T27" fmla="*/ 1 h 246"/>
                  <a:gd name="T28" fmla="*/ 1 w 260"/>
                  <a:gd name="T29" fmla="*/ 1 h 246"/>
                  <a:gd name="T30" fmla="*/ 1 w 260"/>
                  <a:gd name="T31" fmla="*/ 1 h 246"/>
                  <a:gd name="T32" fmla="*/ 1 w 260"/>
                  <a:gd name="T33" fmla="*/ 1 h 246"/>
                  <a:gd name="T34" fmla="*/ 1 w 260"/>
                  <a:gd name="T35" fmla="*/ 1 h 246"/>
                  <a:gd name="T36" fmla="*/ 1 w 260"/>
                  <a:gd name="T37" fmla="*/ 1 h 246"/>
                  <a:gd name="T38" fmla="*/ 1 w 260"/>
                  <a:gd name="T39" fmla="*/ 1 h 246"/>
                  <a:gd name="T40" fmla="*/ 1 w 260"/>
                  <a:gd name="T41" fmla="*/ 1 h 246"/>
                  <a:gd name="T42" fmla="*/ 1 w 260"/>
                  <a:gd name="T43" fmla="*/ 1 h 246"/>
                  <a:gd name="T44" fmla="*/ 1 w 260"/>
                  <a:gd name="T45" fmla="*/ 1 h 246"/>
                  <a:gd name="T46" fmla="*/ 1 w 260"/>
                  <a:gd name="T47" fmla="*/ 1 h 246"/>
                  <a:gd name="T48" fmla="*/ 1 w 260"/>
                  <a:gd name="T49" fmla="*/ 1 h 246"/>
                  <a:gd name="T50" fmla="*/ 1 w 260"/>
                  <a:gd name="T51" fmla="*/ 1 h 246"/>
                  <a:gd name="T52" fmla="*/ 1 w 260"/>
                  <a:gd name="T53" fmla="*/ 1 h 246"/>
                  <a:gd name="T54" fmla="*/ 1 w 260"/>
                  <a:gd name="T55" fmla="*/ 1 h 246"/>
                  <a:gd name="T56" fmla="*/ 1 w 260"/>
                  <a:gd name="T57" fmla="*/ 1 h 246"/>
                  <a:gd name="T58" fmla="*/ 1 w 260"/>
                  <a:gd name="T59" fmla="*/ 1 h 246"/>
                  <a:gd name="T60" fmla="*/ 1 w 260"/>
                  <a:gd name="T61" fmla="*/ 1 h 246"/>
                  <a:gd name="T62" fmla="*/ 1 w 260"/>
                  <a:gd name="T63" fmla="*/ 1 h 246"/>
                  <a:gd name="T64" fmla="*/ 1 w 260"/>
                  <a:gd name="T65" fmla="*/ 1 h 246"/>
                  <a:gd name="T66" fmla="*/ 1 w 260"/>
                  <a:gd name="T67" fmla="*/ 1 h 246"/>
                  <a:gd name="T68" fmla="*/ 1 w 260"/>
                  <a:gd name="T69" fmla="*/ 1 h 246"/>
                  <a:gd name="T70" fmla="*/ 1 w 260"/>
                  <a:gd name="T71" fmla="*/ 1 h 246"/>
                  <a:gd name="T72" fmla="*/ 1 w 260"/>
                  <a:gd name="T73" fmla="*/ 1 h 246"/>
                  <a:gd name="T74" fmla="*/ 1 w 260"/>
                  <a:gd name="T75" fmla="*/ 1 h 246"/>
                  <a:gd name="T76" fmla="*/ 1 w 260"/>
                  <a:gd name="T77" fmla="*/ 1 h 246"/>
                  <a:gd name="T78" fmla="*/ 1 w 260"/>
                  <a:gd name="T79" fmla="*/ 1 h 246"/>
                  <a:gd name="T80" fmla="*/ 1 w 260"/>
                  <a:gd name="T81" fmla="*/ 1 h 246"/>
                  <a:gd name="T82" fmla="*/ 1 w 260"/>
                  <a:gd name="T83" fmla="*/ 1 h 246"/>
                  <a:gd name="T84" fmla="*/ 1 w 260"/>
                  <a:gd name="T85" fmla="*/ 1 h 246"/>
                  <a:gd name="T86" fmla="*/ 1 w 260"/>
                  <a:gd name="T87" fmla="*/ 1 h 246"/>
                  <a:gd name="T88" fmla="*/ 1 w 260"/>
                  <a:gd name="T89" fmla="*/ 1 h 246"/>
                  <a:gd name="T90" fmla="*/ 1 w 260"/>
                  <a:gd name="T91" fmla="*/ 1 h 246"/>
                  <a:gd name="T92" fmla="*/ 1 w 260"/>
                  <a:gd name="T93" fmla="*/ 1 h 246"/>
                  <a:gd name="T94" fmla="*/ 1 w 260"/>
                  <a:gd name="T95" fmla="*/ 1 h 246"/>
                  <a:gd name="T96" fmla="*/ 1 w 260"/>
                  <a:gd name="T97" fmla="*/ 1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46"/>
                  <a:gd name="T149" fmla="*/ 260 w 260"/>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46">
                    <a:moveTo>
                      <a:pt x="8" y="0"/>
                    </a:moveTo>
                    <a:lnTo>
                      <a:pt x="24" y="2"/>
                    </a:lnTo>
                    <a:lnTo>
                      <a:pt x="39" y="3"/>
                    </a:lnTo>
                    <a:lnTo>
                      <a:pt x="55" y="6"/>
                    </a:lnTo>
                    <a:lnTo>
                      <a:pt x="71" y="8"/>
                    </a:lnTo>
                    <a:lnTo>
                      <a:pt x="86" y="10"/>
                    </a:lnTo>
                    <a:lnTo>
                      <a:pt x="102" y="11"/>
                    </a:lnTo>
                    <a:lnTo>
                      <a:pt x="118" y="14"/>
                    </a:lnTo>
                    <a:lnTo>
                      <a:pt x="134" y="16"/>
                    </a:lnTo>
                    <a:lnTo>
                      <a:pt x="149" y="18"/>
                    </a:lnTo>
                    <a:lnTo>
                      <a:pt x="166" y="21"/>
                    </a:lnTo>
                    <a:lnTo>
                      <a:pt x="182" y="22"/>
                    </a:lnTo>
                    <a:lnTo>
                      <a:pt x="197" y="24"/>
                    </a:lnTo>
                    <a:lnTo>
                      <a:pt x="213" y="26"/>
                    </a:lnTo>
                    <a:lnTo>
                      <a:pt x="229" y="29"/>
                    </a:lnTo>
                    <a:lnTo>
                      <a:pt x="244" y="30"/>
                    </a:lnTo>
                    <a:lnTo>
                      <a:pt x="260" y="32"/>
                    </a:lnTo>
                    <a:lnTo>
                      <a:pt x="258" y="35"/>
                    </a:lnTo>
                    <a:lnTo>
                      <a:pt x="255" y="39"/>
                    </a:lnTo>
                    <a:lnTo>
                      <a:pt x="252" y="44"/>
                    </a:lnTo>
                    <a:lnTo>
                      <a:pt x="250" y="47"/>
                    </a:lnTo>
                    <a:lnTo>
                      <a:pt x="249" y="55"/>
                    </a:lnTo>
                    <a:lnTo>
                      <a:pt x="247" y="63"/>
                    </a:lnTo>
                    <a:lnTo>
                      <a:pt x="245" y="71"/>
                    </a:lnTo>
                    <a:lnTo>
                      <a:pt x="244" y="79"/>
                    </a:lnTo>
                    <a:lnTo>
                      <a:pt x="240" y="80"/>
                    </a:lnTo>
                    <a:lnTo>
                      <a:pt x="237" y="83"/>
                    </a:lnTo>
                    <a:lnTo>
                      <a:pt x="234" y="84"/>
                    </a:lnTo>
                    <a:lnTo>
                      <a:pt x="230" y="85"/>
                    </a:lnTo>
                    <a:lnTo>
                      <a:pt x="229" y="88"/>
                    </a:lnTo>
                    <a:lnTo>
                      <a:pt x="229" y="92"/>
                    </a:lnTo>
                    <a:lnTo>
                      <a:pt x="229" y="95"/>
                    </a:lnTo>
                    <a:lnTo>
                      <a:pt x="228" y="99"/>
                    </a:lnTo>
                    <a:lnTo>
                      <a:pt x="231" y="100"/>
                    </a:lnTo>
                    <a:lnTo>
                      <a:pt x="235" y="100"/>
                    </a:lnTo>
                    <a:lnTo>
                      <a:pt x="238" y="100"/>
                    </a:lnTo>
                    <a:lnTo>
                      <a:pt x="242" y="101"/>
                    </a:lnTo>
                    <a:lnTo>
                      <a:pt x="240" y="107"/>
                    </a:lnTo>
                    <a:lnTo>
                      <a:pt x="240" y="113"/>
                    </a:lnTo>
                    <a:lnTo>
                      <a:pt x="239" y="118"/>
                    </a:lnTo>
                    <a:lnTo>
                      <a:pt x="238" y="124"/>
                    </a:lnTo>
                    <a:lnTo>
                      <a:pt x="236" y="124"/>
                    </a:lnTo>
                    <a:lnTo>
                      <a:pt x="234" y="125"/>
                    </a:lnTo>
                    <a:lnTo>
                      <a:pt x="230" y="125"/>
                    </a:lnTo>
                    <a:lnTo>
                      <a:pt x="228" y="127"/>
                    </a:lnTo>
                    <a:lnTo>
                      <a:pt x="230" y="130"/>
                    </a:lnTo>
                    <a:lnTo>
                      <a:pt x="231" y="133"/>
                    </a:lnTo>
                    <a:lnTo>
                      <a:pt x="234" y="138"/>
                    </a:lnTo>
                    <a:lnTo>
                      <a:pt x="235" y="141"/>
                    </a:lnTo>
                    <a:lnTo>
                      <a:pt x="234" y="146"/>
                    </a:lnTo>
                    <a:lnTo>
                      <a:pt x="234" y="150"/>
                    </a:lnTo>
                    <a:lnTo>
                      <a:pt x="234" y="153"/>
                    </a:lnTo>
                    <a:lnTo>
                      <a:pt x="232" y="158"/>
                    </a:lnTo>
                    <a:lnTo>
                      <a:pt x="230" y="160"/>
                    </a:lnTo>
                    <a:lnTo>
                      <a:pt x="228" y="161"/>
                    </a:lnTo>
                    <a:lnTo>
                      <a:pt x="225" y="163"/>
                    </a:lnTo>
                    <a:lnTo>
                      <a:pt x="223" y="166"/>
                    </a:lnTo>
                    <a:lnTo>
                      <a:pt x="225" y="169"/>
                    </a:lnTo>
                    <a:lnTo>
                      <a:pt x="228" y="173"/>
                    </a:lnTo>
                    <a:lnTo>
                      <a:pt x="230" y="176"/>
                    </a:lnTo>
                    <a:lnTo>
                      <a:pt x="232" y="178"/>
                    </a:lnTo>
                    <a:lnTo>
                      <a:pt x="231" y="183"/>
                    </a:lnTo>
                    <a:lnTo>
                      <a:pt x="230" y="186"/>
                    </a:lnTo>
                    <a:lnTo>
                      <a:pt x="229" y="190"/>
                    </a:lnTo>
                    <a:lnTo>
                      <a:pt x="228" y="194"/>
                    </a:lnTo>
                    <a:lnTo>
                      <a:pt x="227" y="197"/>
                    </a:lnTo>
                    <a:lnTo>
                      <a:pt x="224" y="200"/>
                    </a:lnTo>
                    <a:lnTo>
                      <a:pt x="223" y="203"/>
                    </a:lnTo>
                    <a:lnTo>
                      <a:pt x="221" y="206"/>
                    </a:lnTo>
                    <a:lnTo>
                      <a:pt x="220" y="211"/>
                    </a:lnTo>
                    <a:lnTo>
                      <a:pt x="217" y="216"/>
                    </a:lnTo>
                    <a:lnTo>
                      <a:pt x="216" y="221"/>
                    </a:lnTo>
                    <a:lnTo>
                      <a:pt x="214" y="226"/>
                    </a:lnTo>
                    <a:lnTo>
                      <a:pt x="210" y="229"/>
                    </a:lnTo>
                    <a:lnTo>
                      <a:pt x="208" y="231"/>
                    </a:lnTo>
                    <a:lnTo>
                      <a:pt x="205" y="235"/>
                    </a:lnTo>
                    <a:lnTo>
                      <a:pt x="202" y="238"/>
                    </a:lnTo>
                    <a:lnTo>
                      <a:pt x="196" y="242"/>
                    </a:lnTo>
                    <a:lnTo>
                      <a:pt x="186" y="244"/>
                    </a:lnTo>
                    <a:lnTo>
                      <a:pt x="175" y="245"/>
                    </a:lnTo>
                    <a:lnTo>
                      <a:pt x="163" y="246"/>
                    </a:lnTo>
                    <a:lnTo>
                      <a:pt x="151" y="246"/>
                    </a:lnTo>
                    <a:lnTo>
                      <a:pt x="137" y="246"/>
                    </a:lnTo>
                    <a:lnTo>
                      <a:pt x="122" y="245"/>
                    </a:lnTo>
                    <a:lnTo>
                      <a:pt x="107" y="243"/>
                    </a:lnTo>
                    <a:lnTo>
                      <a:pt x="93" y="241"/>
                    </a:lnTo>
                    <a:lnTo>
                      <a:pt x="78" y="238"/>
                    </a:lnTo>
                    <a:lnTo>
                      <a:pt x="64" y="236"/>
                    </a:lnTo>
                    <a:lnTo>
                      <a:pt x="52" y="233"/>
                    </a:lnTo>
                    <a:lnTo>
                      <a:pt x="40" y="228"/>
                    </a:lnTo>
                    <a:lnTo>
                      <a:pt x="30" y="224"/>
                    </a:lnTo>
                    <a:lnTo>
                      <a:pt x="22" y="220"/>
                    </a:lnTo>
                    <a:lnTo>
                      <a:pt x="15" y="215"/>
                    </a:lnTo>
                    <a:lnTo>
                      <a:pt x="12" y="205"/>
                    </a:lnTo>
                    <a:lnTo>
                      <a:pt x="11" y="193"/>
                    </a:lnTo>
                    <a:lnTo>
                      <a:pt x="10" y="182"/>
                    </a:lnTo>
                    <a:lnTo>
                      <a:pt x="11" y="171"/>
                    </a:lnTo>
                    <a:lnTo>
                      <a:pt x="9" y="169"/>
                    </a:lnTo>
                    <a:lnTo>
                      <a:pt x="8" y="167"/>
                    </a:lnTo>
                    <a:lnTo>
                      <a:pt x="5" y="166"/>
                    </a:lnTo>
                    <a:lnTo>
                      <a:pt x="3" y="163"/>
                    </a:lnTo>
                    <a:lnTo>
                      <a:pt x="3" y="160"/>
                    </a:lnTo>
                    <a:lnTo>
                      <a:pt x="3" y="155"/>
                    </a:lnTo>
                    <a:lnTo>
                      <a:pt x="3" y="152"/>
                    </a:lnTo>
                    <a:lnTo>
                      <a:pt x="3" y="148"/>
                    </a:lnTo>
                    <a:lnTo>
                      <a:pt x="7" y="146"/>
                    </a:lnTo>
                    <a:lnTo>
                      <a:pt x="10" y="144"/>
                    </a:lnTo>
                    <a:lnTo>
                      <a:pt x="13" y="143"/>
                    </a:lnTo>
                    <a:lnTo>
                      <a:pt x="18" y="140"/>
                    </a:lnTo>
                    <a:lnTo>
                      <a:pt x="13" y="139"/>
                    </a:lnTo>
                    <a:lnTo>
                      <a:pt x="9" y="139"/>
                    </a:lnTo>
                    <a:lnTo>
                      <a:pt x="4" y="139"/>
                    </a:lnTo>
                    <a:lnTo>
                      <a:pt x="0" y="138"/>
                    </a:lnTo>
                    <a:lnTo>
                      <a:pt x="1" y="132"/>
                    </a:lnTo>
                    <a:lnTo>
                      <a:pt x="2" y="125"/>
                    </a:lnTo>
                    <a:lnTo>
                      <a:pt x="2" y="120"/>
                    </a:lnTo>
                    <a:lnTo>
                      <a:pt x="3" y="114"/>
                    </a:lnTo>
                    <a:lnTo>
                      <a:pt x="7" y="113"/>
                    </a:lnTo>
                    <a:lnTo>
                      <a:pt x="10" y="112"/>
                    </a:lnTo>
                    <a:lnTo>
                      <a:pt x="13" y="112"/>
                    </a:lnTo>
                    <a:lnTo>
                      <a:pt x="18" y="110"/>
                    </a:lnTo>
                    <a:lnTo>
                      <a:pt x="15" y="106"/>
                    </a:lnTo>
                    <a:lnTo>
                      <a:pt x="12" y="102"/>
                    </a:lnTo>
                    <a:lnTo>
                      <a:pt x="9" y="99"/>
                    </a:lnTo>
                    <a:lnTo>
                      <a:pt x="7" y="95"/>
                    </a:lnTo>
                    <a:lnTo>
                      <a:pt x="7" y="92"/>
                    </a:lnTo>
                    <a:lnTo>
                      <a:pt x="7" y="88"/>
                    </a:lnTo>
                    <a:lnTo>
                      <a:pt x="7" y="85"/>
                    </a:lnTo>
                    <a:lnTo>
                      <a:pt x="5" y="82"/>
                    </a:lnTo>
                    <a:lnTo>
                      <a:pt x="10" y="79"/>
                    </a:lnTo>
                    <a:lnTo>
                      <a:pt x="13" y="77"/>
                    </a:lnTo>
                    <a:lnTo>
                      <a:pt x="18" y="76"/>
                    </a:lnTo>
                    <a:lnTo>
                      <a:pt x="22" y="74"/>
                    </a:lnTo>
                    <a:lnTo>
                      <a:pt x="23" y="70"/>
                    </a:lnTo>
                    <a:lnTo>
                      <a:pt x="23" y="67"/>
                    </a:lnTo>
                    <a:lnTo>
                      <a:pt x="23" y="64"/>
                    </a:lnTo>
                    <a:lnTo>
                      <a:pt x="23" y="61"/>
                    </a:lnTo>
                    <a:lnTo>
                      <a:pt x="19" y="59"/>
                    </a:lnTo>
                    <a:lnTo>
                      <a:pt x="17" y="56"/>
                    </a:lnTo>
                    <a:lnTo>
                      <a:pt x="13" y="54"/>
                    </a:lnTo>
                    <a:lnTo>
                      <a:pt x="10" y="52"/>
                    </a:lnTo>
                    <a:lnTo>
                      <a:pt x="11" y="45"/>
                    </a:lnTo>
                    <a:lnTo>
                      <a:pt x="12" y="37"/>
                    </a:lnTo>
                    <a:lnTo>
                      <a:pt x="12" y="30"/>
                    </a:lnTo>
                    <a:lnTo>
                      <a:pt x="13" y="23"/>
                    </a:lnTo>
                    <a:lnTo>
                      <a:pt x="12" y="17"/>
                    </a:lnTo>
                    <a:lnTo>
                      <a:pt x="11" y="11"/>
                    </a:lnTo>
                    <a:lnTo>
                      <a:pt x="9" y="6"/>
                    </a:lnTo>
                    <a:lnTo>
                      <a:pt x="8" y="0"/>
                    </a:lnTo>
                    <a:close/>
                  </a:path>
                </a:pathLst>
              </a:custGeom>
              <a:solidFill>
                <a:srgbClr val="636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7" name="Freeform 116">
                <a:extLst>
                  <a:ext uri="{FF2B5EF4-FFF2-40B4-BE49-F238E27FC236}">
                    <a16:creationId xmlns:a16="http://schemas.microsoft.com/office/drawing/2014/main" id="{6C7E4D27-BC98-A0D2-0789-A352F321768D}"/>
                  </a:ext>
                </a:extLst>
              </p:cNvPr>
              <p:cNvSpPr>
                <a:spLocks/>
              </p:cNvSpPr>
              <p:nvPr/>
            </p:nvSpPr>
            <p:spPr bwMode="auto">
              <a:xfrm>
                <a:off x="433" y="5243"/>
                <a:ext cx="118" cy="121"/>
              </a:xfrm>
              <a:custGeom>
                <a:avLst/>
                <a:gdLst>
                  <a:gd name="T0" fmla="*/ 1 w 236"/>
                  <a:gd name="T1" fmla="*/ 0 h 243"/>
                  <a:gd name="T2" fmla="*/ 1 w 236"/>
                  <a:gd name="T3" fmla="*/ 0 h 243"/>
                  <a:gd name="T4" fmla="*/ 1 w 236"/>
                  <a:gd name="T5" fmla="*/ 0 h 243"/>
                  <a:gd name="T6" fmla="*/ 1 w 236"/>
                  <a:gd name="T7" fmla="*/ 0 h 243"/>
                  <a:gd name="T8" fmla="*/ 1 w 236"/>
                  <a:gd name="T9" fmla="*/ 0 h 243"/>
                  <a:gd name="T10" fmla="*/ 1 w 236"/>
                  <a:gd name="T11" fmla="*/ 0 h 243"/>
                  <a:gd name="T12" fmla="*/ 1 w 236"/>
                  <a:gd name="T13" fmla="*/ 0 h 243"/>
                  <a:gd name="T14" fmla="*/ 1 w 236"/>
                  <a:gd name="T15" fmla="*/ 0 h 243"/>
                  <a:gd name="T16" fmla="*/ 1 w 236"/>
                  <a:gd name="T17" fmla="*/ 0 h 243"/>
                  <a:gd name="T18" fmla="*/ 1 w 236"/>
                  <a:gd name="T19" fmla="*/ 0 h 243"/>
                  <a:gd name="T20" fmla="*/ 1 w 236"/>
                  <a:gd name="T21" fmla="*/ 0 h 243"/>
                  <a:gd name="T22" fmla="*/ 1 w 236"/>
                  <a:gd name="T23" fmla="*/ 0 h 243"/>
                  <a:gd name="T24" fmla="*/ 1 w 236"/>
                  <a:gd name="T25" fmla="*/ 0 h 243"/>
                  <a:gd name="T26" fmla="*/ 1 w 236"/>
                  <a:gd name="T27" fmla="*/ 0 h 243"/>
                  <a:gd name="T28" fmla="*/ 1 w 236"/>
                  <a:gd name="T29" fmla="*/ 0 h 243"/>
                  <a:gd name="T30" fmla="*/ 1 w 236"/>
                  <a:gd name="T31" fmla="*/ 0 h 243"/>
                  <a:gd name="T32" fmla="*/ 1 w 236"/>
                  <a:gd name="T33" fmla="*/ 0 h 243"/>
                  <a:gd name="T34" fmla="*/ 1 w 236"/>
                  <a:gd name="T35" fmla="*/ 0 h 243"/>
                  <a:gd name="T36" fmla="*/ 1 w 236"/>
                  <a:gd name="T37" fmla="*/ 0 h 243"/>
                  <a:gd name="T38" fmla="*/ 1 w 236"/>
                  <a:gd name="T39" fmla="*/ 0 h 243"/>
                  <a:gd name="T40" fmla="*/ 1 w 236"/>
                  <a:gd name="T41" fmla="*/ 0 h 243"/>
                  <a:gd name="T42" fmla="*/ 1 w 236"/>
                  <a:gd name="T43" fmla="*/ 0 h 243"/>
                  <a:gd name="T44" fmla="*/ 1 w 236"/>
                  <a:gd name="T45" fmla="*/ 0 h 243"/>
                  <a:gd name="T46" fmla="*/ 1 w 236"/>
                  <a:gd name="T47" fmla="*/ 0 h 243"/>
                  <a:gd name="T48" fmla="*/ 1 w 236"/>
                  <a:gd name="T49" fmla="*/ 0 h 243"/>
                  <a:gd name="T50" fmla="*/ 1 w 236"/>
                  <a:gd name="T51" fmla="*/ 0 h 243"/>
                  <a:gd name="T52" fmla="*/ 1 w 236"/>
                  <a:gd name="T53" fmla="*/ 0 h 243"/>
                  <a:gd name="T54" fmla="*/ 1 w 236"/>
                  <a:gd name="T55" fmla="*/ 0 h 243"/>
                  <a:gd name="T56" fmla="*/ 1 w 236"/>
                  <a:gd name="T57" fmla="*/ 0 h 243"/>
                  <a:gd name="T58" fmla="*/ 1 w 236"/>
                  <a:gd name="T59" fmla="*/ 0 h 243"/>
                  <a:gd name="T60" fmla="*/ 1 w 236"/>
                  <a:gd name="T61" fmla="*/ 0 h 243"/>
                  <a:gd name="T62" fmla="*/ 1 w 236"/>
                  <a:gd name="T63" fmla="*/ 0 h 243"/>
                  <a:gd name="T64" fmla="*/ 1 w 236"/>
                  <a:gd name="T65" fmla="*/ 0 h 243"/>
                  <a:gd name="T66" fmla="*/ 1 w 236"/>
                  <a:gd name="T67" fmla="*/ 0 h 243"/>
                  <a:gd name="T68" fmla="*/ 0 w 236"/>
                  <a:gd name="T69" fmla="*/ 0 h 243"/>
                  <a:gd name="T70" fmla="*/ 1 w 236"/>
                  <a:gd name="T71" fmla="*/ 0 h 243"/>
                  <a:gd name="T72" fmla="*/ 1 w 236"/>
                  <a:gd name="T73" fmla="*/ 0 h 243"/>
                  <a:gd name="T74" fmla="*/ 1 w 236"/>
                  <a:gd name="T75" fmla="*/ 0 h 243"/>
                  <a:gd name="T76" fmla="*/ 1 w 236"/>
                  <a:gd name="T77" fmla="*/ 0 h 243"/>
                  <a:gd name="T78" fmla="*/ 1 w 236"/>
                  <a:gd name="T79" fmla="*/ 0 h 243"/>
                  <a:gd name="T80" fmla="*/ 1 w 236"/>
                  <a:gd name="T81" fmla="*/ 0 h 243"/>
                  <a:gd name="T82" fmla="*/ 1 w 236"/>
                  <a:gd name="T83" fmla="*/ 0 h 243"/>
                  <a:gd name="T84" fmla="*/ 1 w 236"/>
                  <a:gd name="T85" fmla="*/ 0 h 243"/>
                  <a:gd name="T86" fmla="*/ 1 w 236"/>
                  <a:gd name="T87" fmla="*/ 0 h 243"/>
                  <a:gd name="T88" fmla="*/ 1 w 236"/>
                  <a:gd name="T89" fmla="*/ 0 h 243"/>
                  <a:gd name="T90" fmla="*/ 1 w 236"/>
                  <a:gd name="T91" fmla="*/ 0 h 243"/>
                  <a:gd name="T92" fmla="*/ 1 w 236"/>
                  <a:gd name="T93" fmla="*/ 0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
                  <a:gd name="T142" fmla="*/ 0 h 243"/>
                  <a:gd name="T143" fmla="*/ 236 w 236"/>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 h="243">
                    <a:moveTo>
                      <a:pt x="8" y="0"/>
                    </a:moveTo>
                    <a:lnTo>
                      <a:pt x="22" y="2"/>
                    </a:lnTo>
                    <a:lnTo>
                      <a:pt x="37" y="4"/>
                    </a:lnTo>
                    <a:lnTo>
                      <a:pt x="51" y="6"/>
                    </a:lnTo>
                    <a:lnTo>
                      <a:pt x="66" y="8"/>
                    </a:lnTo>
                    <a:lnTo>
                      <a:pt x="80" y="9"/>
                    </a:lnTo>
                    <a:lnTo>
                      <a:pt x="93" y="12"/>
                    </a:lnTo>
                    <a:lnTo>
                      <a:pt x="108" y="13"/>
                    </a:lnTo>
                    <a:lnTo>
                      <a:pt x="122" y="15"/>
                    </a:lnTo>
                    <a:lnTo>
                      <a:pt x="136" y="17"/>
                    </a:lnTo>
                    <a:lnTo>
                      <a:pt x="151" y="19"/>
                    </a:lnTo>
                    <a:lnTo>
                      <a:pt x="165" y="21"/>
                    </a:lnTo>
                    <a:lnTo>
                      <a:pt x="180" y="22"/>
                    </a:lnTo>
                    <a:lnTo>
                      <a:pt x="194" y="24"/>
                    </a:lnTo>
                    <a:lnTo>
                      <a:pt x="208" y="27"/>
                    </a:lnTo>
                    <a:lnTo>
                      <a:pt x="223" y="28"/>
                    </a:lnTo>
                    <a:lnTo>
                      <a:pt x="236" y="30"/>
                    </a:lnTo>
                    <a:lnTo>
                      <a:pt x="234" y="33"/>
                    </a:lnTo>
                    <a:lnTo>
                      <a:pt x="233" y="37"/>
                    </a:lnTo>
                    <a:lnTo>
                      <a:pt x="231" y="40"/>
                    </a:lnTo>
                    <a:lnTo>
                      <a:pt x="228" y="45"/>
                    </a:lnTo>
                    <a:lnTo>
                      <a:pt x="227" y="53"/>
                    </a:lnTo>
                    <a:lnTo>
                      <a:pt x="225" y="61"/>
                    </a:lnTo>
                    <a:lnTo>
                      <a:pt x="224" y="69"/>
                    </a:lnTo>
                    <a:lnTo>
                      <a:pt x="221" y="77"/>
                    </a:lnTo>
                    <a:lnTo>
                      <a:pt x="218" y="78"/>
                    </a:lnTo>
                    <a:lnTo>
                      <a:pt x="216" y="80"/>
                    </a:lnTo>
                    <a:lnTo>
                      <a:pt x="212" y="81"/>
                    </a:lnTo>
                    <a:lnTo>
                      <a:pt x="209" y="82"/>
                    </a:lnTo>
                    <a:lnTo>
                      <a:pt x="209" y="86"/>
                    </a:lnTo>
                    <a:lnTo>
                      <a:pt x="209" y="90"/>
                    </a:lnTo>
                    <a:lnTo>
                      <a:pt x="208" y="93"/>
                    </a:lnTo>
                    <a:lnTo>
                      <a:pt x="208" y="97"/>
                    </a:lnTo>
                    <a:lnTo>
                      <a:pt x="210" y="98"/>
                    </a:lnTo>
                    <a:lnTo>
                      <a:pt x="213" y="98"/>
                    </a:lnTo>
                    <a:lnTo>
                      <a:pt x="217" y="98"/>
                    </a:lnTo>
                    <a:lnTo>
                      <a:pt x="220" y="98"/>
                    </a:lnTo>
                    <a:lnTo>
                      <a:pt x="219" y="104"/>
                    </a:lnTo>
                    <a:lnTo>
                      <a:pt x="218" y="110"/>
                    </a:lnTo>
                    <a:lnTo>
                      <a:pt x="217" y="115"/>
                    </a:lnTo>
                    <a:lnTo>
                      <a:pt x="216" y="121"/>
                    </a:lnTo>
                    <a:lnTo>
                      <a:pt x="213" y="122"/>
                    </a:lnTo>
                    <a:lnTo>
                      <a:pt x="211" y="122"/>
                    </a:lnTo>
                    <a:lnTo>
                      <a:pt x="209" y="123"/>
                    </a:lnTo>
                    <a:lnTo>
                      <a:pt x="206" y="125"/>
                    </a:lnTo>
                    <a:lnTo>
                      <a:pt x="208" y="128"/>
                    </a:lnTo>
                    <a:lnTo>
                      <a:pt x="210" y="131"/>
                    </a:lnTo>
                    <a:lnTo>
                      <a:pt x="211" y="135"/>
                    </a:lnTo>
                    <a:lnTo>
                      <a:pt x="212" y="138"/>
                    </a:lnTo>
                    <a:lnTo>
                      <a:pt x="212" y="143"/>
                    </a:lnTo>
                    <a:lnTo>
                      <a:pt x="212" y="146"/>
                    </a:lnTo>
                    <a:lnTo>
                      <a:pt x="211" y="151"/>
                    </a:lnTo>
                    <a:lnTo>
                      <a:pt x="211" y="154"/>
                    </a:lnTo>
                    <a:lnTo>
                      <a:pt x="209" y="157"/>
                    </a:lnTo>
                    <a:lnTo>
                      <a:pt x="206" y="159"/>
                    </a:lnTo>
                    <a:lnTo>
                      <a:pt x="204" y="161"/>
                    </a:lnTo>
                    <a:lnTo>
                      <a:pt x="202" y="164"/>
                    </a:lnTo>
                    <a:lnTo>
                      <a:pt x="204" y="167"/>
                    </a:lnTo>
                    <a:lnTo>
                      <a:pt x="206" y="169"/>
                    </a:lnTo>
                    <a:lnTo>
                      <a:pt x="208" y="173"/>
                    </a:lnTo>
                    <a:lnTo>
                      <a:pt x="210" y="176"/>
                    </a:lnTo>
                    <a:lnTo>
                      <a:pt x="209" y="180"/>
                    </a:lnTo>
                    <a:lnTo>
                      <a:pt x="209" y="183"/>
                    </a:lnTo>
                    <a:lnTo>
                      <a:pt x="208" y="188"/>
                    </a:lnTo>
                    <a:lnTo>
                      <a:pt x="206" y="191"/>
                    </a:lnTo>
                    <a:lnTo>
                      <a:pt x="205" y="194"/>
                    </a:lnTo>
                    <a:lnTo>
                      <a:pt x="203" y="197"/>
                    </a:lnTo>
                    <a:lnTo>
                      <a:pt x="202" y="201"/>
                    </a:lnTo>
                    <a:lnTo>
                      <a:pt x="199" y="203"/>
                    </a:lnTo>
                    <a:lnTo>
                      <a:pt x="198" y="207"/>
                    </a:lnTo>
                    <a:lnTo>
                      <a:pt x="196" y="213"/>
                    </a:lnTo>
                    <a:lnTo>
                      <a:pt x="195" y="218"/>
                    </a:lnTo>
                    <a:lnTo>
                      <a:pt x="193" y="224"/>
                    </a:lnTo>
                    <a:lnTo>
                      <a:pt x="190" y="226"/>
                    </a:lnTo>
                    <a:lnTo>
                      <a:pt x="188" y="229"/>
                    </a:lnTo>
                    <a:lnTo>
                      <a:pt x="185" y="233"/>
                    </a:lnTo>
                    <a:lnTo>
                      <a:pt x="182" y="236"/>
                    </a:lnTo>
                    <a:lnTo>
                      <a:pt x="167" y="241"/>
                    </a:lnTo>
                    <a:lnTo>
                      <a:pt x="146" y="243"/>
                    </a:lnTo>
                    <a:lnTo>
                      <a:pt x="122" y="243"/>
                    </a:lnTo>
                    <a:lnTo>
                      <a:pt x="96" y="241"/>
                    </a:lnTo>
                    <a:lnTo>
                      <a:pt x="70" y="237"/>
                    </a:lnTo>
                    <a:lnTo>
                      <a:pt x="46" y="231"/>
                    </a:lnTo>
                    <a:lnTo>
                      <a:pt x="26" y="224"/>
                    </a:lnTo>
                    <a:lnTo>
                      <a:pt x="12" y="214"/>
                    </a:lnTo>
                    <a:lnTo>
                      <a:pt x="11" y="204"/>
                    </a:lnTo>
                    <a:lnTo>
                      <a:pt x="9" y="192"/>
                    </a:lnTo>
                    <a:lnTo>
                      <a:pt x="9" y="182"/>
                    </a:lnTo>
                    <a:lnTo>
                      <a:pt x="9" y="171"/>
                    </a:lnTo>
                    <a:lnTo>
                      <a:pt x="8" y="168"/>
                    </a:lnTo>
                    <a:lnTo>
                      <a:pt x="6" y="167"/>
                    </a:lnTo>
                    <a:lnTo>
                      <a:pt x="5" y="165"/>
                    </a:lnTo>
                    <a:lnTo>
                      <a:pt x="2" y="163"/>
                    </a:lnTo>
                    <a:lnTo>
                      <a:pt x="2" y="159"/>
                    </a:lnTo>
                    <a:lnTo>
                      <a:pt x="2" y="156"/>
                    </a:lnTo>
                    <a:lnTo>
                      <a:pt x="2" y="152"/>
                    </a:lnTo>
                    <a:lnTo>
                      <a:pt x="2" y="148"/>
                    </a:lnTo>
                    <a:lnTo>
                      <a:pt x="6" y="145"/>
                    </a:lnTo>
                    <a:lnTo>
                      <a:pt x="9" y="144"/>
                    </a:lnTo>
                    <a:lnTo>
                      <a:pt x="13" y="142"/>
                    </a:lnTo>
                    <a:lnTo>
                      <a:pt x="16" y="139"/>
                    </a:lnTo>
                    <a:lnTo>
                      <a:pt x="12" y="139"/>
                    </a:lnTo>
                    <a:lnTo>
                      <a:pt x="8" y="138"/>
                    </a:lnTo>
                    <a:lnTo>
                      <a:pt x="4" y="138"/>
                    </a:lnTo>
                    <a:lnTo>
                      <a:pt x="0" y="138"/>
                    </a:lnTo>
                    <a:lnTo>
                      <a:pt x="1" y="133"/>
                    </a:lnTo>
                    <a:lnTo>
                      <a:pt x="2" y="126"/>
                    </a:lnTo>
                    <a:lnTo>
                      <a:pt x="2" y="119"/>
                    </a:lnTo>
                    <a:lnTo>
                      <a:pt x="4" y="113"/>
                    </a:lnTo>
                    <a:lnTo>
                      <a:pt x="6" y="112"/>
                    </a:lnTo>
                    <a:lnTo>
                      <a:pt x="9" y="111"/>
                    </a:lnTo>
                    <a:lnTo>
                      <a:pt x="13" y="111"/>
                    </a:lnTo>
                    <a:lnTo>
                      <a:pt x="16" y="110"/>
                    </a:lnTo>
                    <a:lnTo>
                      <a:pt x="14" y="106"/>
                    </a:lnTo>
                    <a:lnTo>
                      <a:pt x="12" y="103"/>
                    </a:lnTo>
                    <a:lnTo>
                      <a:pt x="9" y="99"/>
                    </a:lnTo>
                    <a:lnTo>
                      <a:pt x="7" y="96"/>
                    </a:lnTo>
                    <a:lnTo>
                      <a:pt x="6" y="92"/>
                    </a:lnTo>
                    <a:lnTo>
                      <a:pt x="6" y="89"/>
                    </a:lnTo>
                    <a:lnTo>
                      <a:pt x="6" y="85"/>
                    </a:lnTo>
                    <a:lnTo>
                      <a:pt x="6" y="82"/>
                    </a:lnTo>
                    <a:lnTo>
                      <a:pt x="9" y="80"/>
                    </a:lnTo>
                    <a:lnTo>
                      <a:pt x="14" y="77"/>
                    </a:lnTo>
                    <a:lnTo>
                      <a:pt x="17" y="76"/>
                    </a:lnTo>
                    <a:lnTo>
                      <a:pt x="21" y="74"/>
                    </a:lnTo>
                    <a:lnTo>
                      <a:pt x="21" y="70"/>
                    </a:lnTo>
                    <a:lnTo>
                      <a:pt x="21" y="67"/>
                    </a:lnTo>
                    <a:lnTo>
                      <a:pt x="21" y="65"/>
                    </a:lnTo>
                    <a:lnTo>
                      <a:pt x="21" y="61"/>
                    </a:lnTo>
                    <a:lnTo>
                      <a:pt x="19" y="59"/>
                    </a:lnTo>
                    <a:lnTo>
                      <a:pt x="16" y="57"/>
                    </a:lnTo>
                    <a:lnTo>
                      <a:pt x="13" y="54"/>
                    </a:lnTo>
                    <a:lnTo>
                      <a:pt x="11" y="52"/>
                    </a:lnTo>
                    <a:lnTo>
                      <a:pt x="12" y="45"/>
                    </a:lnTo>
                    <a:lnTo>
                      <a:pt x="13" y="37"/>
                    </a:lnTo>
                    <a:lnTo>
                      <a:pt x="13" y="30"/>
                    </a:lnTo>
                    <a:lnTo>
                      <a:pt x="14" y="23"/>
                    </a:lnTo>
                    <a:lnTo>
                      <a:pt x="13" y="17"/>
                    </a:lnTo>
                    <a:lnTo>
                      <a:pt x="12" y="12"/>
                    </a:lnTo>
                    <a:lnTo>
                      <a:pt x="9" y="6"/>
                    </a:lnTo>
                    <a:lnTo>
                      <a:pt x="8" y="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8" name="Freeform 117">
                <a:extLst>
                  <a:ext uri="{FF2B5EF4-FFF2-40B4-BE49-F238E27FC236}">
                    <a16:creationId xmlns:a16="http://schemas.microsoft.com/office/drawing/2014/main" id="{F3A4BB9D-1689-92DD-0426-3E31234EB52C}"/>
                  </a:ext>
                </a:extLst>
              </p:cNvPr>
              <p:cNvSpPr>
                <a:spLocks/>
              </p:cNvSpPr>
              <p:nvPr/>
            </p:nvSpPr>
            <p:spPr bwMode="auto">
              <a:xfrm>
                <a:off x="438" y="5244"/>
                <a:ext cx="107" cy="120"/>
              </a:xfrm>
              <a:custGeom>
                <a:avLst/>
                <a:gdLst>
                  <a:gd name="T0" fmla="*/ 1 w 214"/>
                  <a:gd name="T1" fmla="*/ 1 h 239"/>
                  <a:gd name="T2" fmla="*/ 1 w 214"/>
                  <a:gd name="T3" fmla="*/ 1 h 239"/>
                  <a:gd name="T4" fmla="*/ 1 w 214"/>
                  <a:gd name="T5" fmla="*/ 1 h 239"/>
                  <a:gd name="T6" fmla="*/ 1 w 214"/>
                  <a:gd name="T7" fmla="*/ 1 h 239"/>
                  <a:gd name="T8" fmla="*/ 1 w 214"/>
                  <a:gd name="T9" fmla="*/ 1 h 239"/>
                  <a:gd name="T10" fmla="*/ 1 w 214"/>
                  <a:gd name="T11" fmla="*/ 1 h 239"/>
                  <a:gd name="T12" fmla="*/ 1 w 214"/>
                  <a:gd name="T13" fmla="*/ 1 h 239"/>
                  <a:gd name="T14" fmla="*/ 1 w 214"/>
                  <a:gd name="T15" fmla="*/ 1 h 239"/>
                  <a:gd name="T16" fmla="*/ 1 w 214"/>
                  <a:gd name="T17" fmla="*/ 1 h 239"/>
                  <a:gd name="T18" fmla="*/ 1 w 214"/>
                  <a:gd name="T19" fmla="*/ 1 h 239"/>
                  <a:gd name="T20" fmla="*/ 1 w 214"/>
                  <a:gd name="T21" fmla="*/ 1 h 239"/>
                  <a:gd name="T22" fmla="*/ 1 w 214"/>
                  <a:gd name="T23" fmla="*/ 1 h 239"/>
                  <a:gd name="T24" fmla="*/ 1 w 214"/>
                  <a:gd name="T25" fmla="*/ 1 h 239"/>
                  <a:gd name="T26" fmla="*/ 1 w 214"/>
                  <a:gd name="T27" fmla="*/ 1 h 239"/>
                  <a:gd name="T28" fmla="*/ 1 w 214"/>
                  <a:gd name="T29" fmla="*/ 1 h 239"/>
                  <a:gd name="T30" fmla="*/ 1 w 214"/>
                  <a:gd name="T31" fmla="*/ 1 h 239"/>
                  <a:gd name="T32" fmla="*/ 1 w 214"/>
                  <a:gd name="T33" fmla="*/ 1 h 239"/>
                  <a:gd name="T34" fmla="*/ 1 w 214"/>
                  <a:gd name="T35" fmla="*/ 1 h 239"/>
                  <a:gd name="T36" fmla="*/ 1 w 214"/>
                  <a:gd name="T37" fmla="*/ 1 h 239"/>
                  <a:gd name="T38" fmla="*/ 1 w 214"/>
                  <a:gd name="T39" fmla="*/ 1 h 239"/>
                  <a:gd name="T40" fmla="*/ 1 w 214"/>
                  <a:gd name="T41" fmla="*/ 1 h 239"/>
                  <a:gd name="T42" fmla="*/ 1 w 214"/>
                  <a:gd name="T43" fmla="*/ 1 h 239"/>
                  <a:gd name="T44" fmla="*/ 1 w 214"/>
                  <a:gd name="T45" fmla="*/ 1 h 239"/>
                  <a:gd name="T46" fmla="*/ 1 w 214"/>
                  <a:gd name="T47" fmla="*/ 1 h 239"/>
                  <a:gd name="T48" fmla="*/ 1 w 214"/>
                  <a:gd name="T49" fmla="*/ 1 h 239"/>
                  <a:gd name="T50" fmla="*/ 1 w 214"/>
                  <a:gd name="T51" fmla="*/ 1 h 239"/>
                  <a:gd name="T52" fmla="*/ 1 w 214"/>
                  <a:gd name="T53" fmla="*/ 1 h 239"/>
                  <a:gd name="T54" fmla="*/ 1 w 214"/>
                  <a:gd name="T55" fmla="*/ 1 h 239"/>
                  <a:gd name="T56" fmla="*/ 1 w 214"/>
                  <a:gd name="T57" fmla="*/ 1 h 239"/>
                  <a:gd name="T58" fmla="*/ 1 w 214"/>
                  <a:gd name="T59" fmla="*/ 1 h 239"/>
                  <a:gd name="T60" fmla="*/ 1 w 214"/>
                  <a:gd name="T61" fmla="*/ 1 h 239"/>
                  <a:gd name="T62" fmla="*/ 1 w 214"/>
                  <a:gd name="T63" fmla="*/ 1 h 239"/>
                  <a:gd name="T64" fmla="*/ 1 w 214"/>
                  <a:gd name="T65" fmla="*/ 1 h 239"/>
                  <a:gd name="T66" fmla="*/ 1 w 214"/>
                  <a:gd name="T67" fmla="*/ 1 h 239"/>
                  <a:gd name="T68" fmla="*/ 0 w 214"/>
                  <a:gd name="T69" fmla="*/ 1 h 239"/>
                  <a:gd name="T70" fmla="*/ 1 w 214"/>
                  <a:gd name="T71" fmla="*/ 1 h 239"/>
                  <a:gd name="T72" fmla="*/ 1 w 214"/>
                  <a:gd name="T73" fmla="*/ 1 h 239"/>
                  <a:gd name="T74" fmla="*/ 1 w 214"/>
                  <a:gd name="T75" fmla="*/ 1 h 239"/>
                  <a:gd name="T76" fmla="*/ 1 w 214"/>
                  <a:gd name="T77" fmla="*/ 1 h 239"/>
                  <a:gd name="T78" fmla="*/ 1 w 214"/>
                  <a:gd name="T79" fmla="*/ 1 h 239"/>
                  <a:gd name="T80" fmla="*/ 1 w 214"/>
                  <a:gd name="T81" fmla="*/ 1 h 239"/>
                  <a:gd name="T82" fmla="*/ 1 w 214"/>
                  <a:gd name="T83" fmla="*/ 1 h 239"/>
                  <a:gd name="T84" fmla="*/ 1 w 214"/>
                  <a:gd name="T85" fmla="*/ 1 h 239"/>
                  <a:gd name="T86" fmla="*/ 1 w 214"/>
                  <a:gd name="T87" fmla="*/ 1 h 239"/>
                  <a:gd name="T88" fmla="*/ 1 w 214"/>
                  <a:gd name="T89" fmla="*/ 1 h 239"/>
                  <a:gd name="T90" fmla="*/ 1 w 214"/>
                  <a:gd name="T91" fmla="*/ 1 h 239"/>
                  <a:gd name="T92" fmla="*/ 1 w 214"/>
                  <a:gd name="T93" fmla="*/ 0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39"/>
                  <a:gd name="T143" fmla="*/ 214 w 214"/>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39">
                    <a:moveTo>
                      <a:pt x="10" y="0"/>
                    </a:moveTo>
                    <a:lnTo>
                      <a:pt x="23" y="1"/>
                    </a:lnTo>
                    <a:lnTo>
                      <a:pt x="35" y="3"/>
                    </a:lnTo>
                    <a:lnTo>
                      <a:pt x="48" y="4"/>
                    </a:lnTo>
                    <a:lnTo>
                      <a:pt x="61" y="5"/>
                    </a:lnTo>
                    <a:lnTo>
                      <a:pt x="73" y="8"/>
                    </a:lnTo>
                    <a:lnTo>
                      <a:pt x="86" y="9"/>
                    </a:lnTo>
                    <a:lnTo>
                      <a:pt x="99" y="11"/>
                    </a:lnTo>
                    <a:lnTo>
                      <a:pt x="112" y="12"/>
                    </a:lnTo>
                    <a:lnTo>
                      <a:pt x="125" y="15"/>
                    </a:lnTo>
                    <a:lnTo>
                      <a:pt x="138" y="16"/>
                    </a:lnTo>
                    <a:lnTo>
                      <a:pt x="150" y="18"/>
                    </a:lnTo>
                    <a:lnTo>
                      <a:pt x="163" y="19"/>
                    </a:lnTo>
                    <a:lnTo>
                      <a:pt x="176" y="21"/>
                    </a:lnTo>
                    <a:lnTo>
                      <a:pt x="188" y="23"/>
                    </a:lnTo>
                    <a:lnTo>
                      <a:pt x="201" y="25"/>
                    </a:lnTo>
                    <a:lnTo>
                      <a:pt x="214" y="26"/>
                    </a:lnTo>
                    <a:lnTo>
                      <a:pt x="212" y="29"/>
                    </a:lnTo>
                    <a:lnTo>
                      <a:pt x="209" y="33"/>
                    </a:lnTo>
                    <a:lnTo>
                      <a:pt x="208" y="36"/>
                    </a:lnTo>
                    <a:lnTo>
                      <a:pt x="206" y="41"/>
                    </a:lnTo>
                    <a:lnTo>
                      <a:pt x="205" y="49"/>
                    </a:lnTo>
                    <a:lnTo>
                      <a:pt x="202" y="56"/>
                    </a:lnTo>
                    <a:lnTo>
                      <a:pt x="201" y="64"/>
                    </a:lnTo>
                    <a:lnTo>
                      <a:pt x="199" y="72"/>
                    </a:lnTo>
                    <a:lnTo>
                      <a:pt x="197" y="73"/>
                    </a:lnTo>
                    <a:lnTo>
                      <a:pt x="194" y="74"/>
                    </a:lnTo>
                    <a:lnTo>
                      <a:pt x="191" y="77"/>
                    </a:lnTo>
                    <a:lnTo>
                      <a:pt x="188" y="78"/>
                    </a:lnTo>
                    <a:lnTo>
                      <a:pt x="187" y="82"/>
                    </a:lnTo>
                    <a:lnTo>
                      <a:pt x="187" y="86"/>
                    </a:lnTo>
                    <a:lnTo>
                      <a:pt x="187" y="89"/>
                    </a:lnTo>
                    <a:lnTo>
                      <a:pt x="186" y="93"/>
                    </a:lnTo>
                    <a:lnTo>
                      <a:pt x="188" y="93"/>
                    </a:lnTo>
                    <a:lnTo>
                      <a:pt x="192" y="93"/>
                    </a:lnTo>
                    <a:lnTo>
                      <a:pt x="195" y="94"/>
                    </a:lnTo>
                    <a:lnTo>
                      <a:pt x="198" y="94"/>
                    </a:lnTo>
                    <a:lnTo>
                      <a:pt x="197" y="100"/>
                    </a:lnTo>
                    <a:lnTo>
                      <a:pt x="197" y="106"/>
                    </a:lnTo>
                    <a:lnTo>
                      <a:pt x="195" y="111"/>
                    </a:lnTo>
                    <a:lnTo>
                      <a:pt x="194" y="117"/>
                    </a:lnTo>
                    <a:lnTo>
                      <a:pt x="192" y="117"/>
                    </a:lnTo>
                    <a:lnTo>
                      <a:pt x="190" y="118"/>
                    </a:lnTo>
                    <a:lnTo>
                      <a:pt x="187" y="118"/>
                    </a:lnTo>
                    <a:lnTo>
                      <a:pt x="185" y="119"/>
                    </a:lnTo>
                    <a:lnTo>
                      <a:pt x="186" y="123"/>
                    </a:lnTo>
                    <a:lnTo>
                      <a:pt x="188" y="126"/>
                    </a:lnTo>
                    <a:lnTo>
                      <a:pt x="190" y="131"/>
                    </a:lnTo>
                    <a:lnTo>
                      <a:pt x="191" y="134"/>
                    </a:lnTo>
                    <a:lnTo>
                      <a:pt x="190" y="138"/>
                    </a:lnTo>
                    <a:lnTo>
                      <a:pt x="190" y="142"/>
                    </a:lnTo>
                    <a:lnTo>
                      <a:pt x="190" y="146"/>
                    </a:lnTo>
                    <a:lnTo>
                      <a:pt x="188" y="150"/>
                    </a:lnTo>
                    <a:lnTo>
                      <a:pt x="187" y="153"/>
                    </a:lnTo>
                    <a:lnTo>
                      <a:pt x="185" y="154"/>
                    </a:lnTo>
                    <a:lnTo>
                      <a:pt x="184" y="156"/>
                    </a:lnTo>
                    <a:lnTo>
                      <a:pt x="182" y="159"/>
                    </a:lnTo>
                    <a:lnTo>
                      <a:pt x="184" y="162"/>
                    </a:lnTo>
                    <a:lnTo>
                      <a:pt x="185" y="165"/>
                    </a:lnTo>
                    <a:lnTo>
                      <a:pt x="187" y="169"/>
                    </a:lnTo>
                    <a:lnTo>
                      <a:pt x="188" y="171"/>
                    </a:lnTo>
                    <a:lnTo>
                      <a:pt x="187" y="176"/>
                    </a:lnTo>
                    <a:lnTo>
                      <a:pt x="186" y="179"/>
                    </a:lnTo>
                    <a:lnTo>
                      <a:pt x="185" y="183"/>
                    </a:lnTo>
                    <a:lnTo>
                      <a:pt x="184" y="186"/>
                    </a:lnTo>
                    <a:lnTo>
                      <a:pt x="183" y="188"/>
                    </a:lnTo>
                    <a:lnTo>
                      <a:pt x="182" y="192"/>
                    </a:lnTo>
                    <a:lnTo>
                      <a:pt x="179" y="195"/>
                    </a:lnTo>
                    <a:lnTo>
                      <a:pt x="178" y="198"/>
                    </a:lnTo>
                    <a:lnTo>
                      <a:pt x="177" y="202"/>
                    </a:lnTo>
                    <a:lnTo>
                      <a:pt x="176" y="208"/>
                    </a:lnTo>
                    <a:lnTo>
                      <a:pt x="174" y="213"/>
                    </a:lnTo>
                    <a:lnTo>
                      <a:pt x="172" y="218"/>
                    </a:lnTo>
                    <a:lnTo>
                      <a:pt x="170" y="222"/>
                    </a:lnTo>
                    <a:lnTo>
                      <a:pt x="168" y="224"/>
                    </a:lnTo>
                    <a:lnTo>
                      <a:pt x="165" y="228"/>
                    </a:lnTo>
                    <a:lnTo>
                      <a:pt x="163" y="231"/>
                    </a:lnTo>
                    <a:lnTo>
                      <a:pt x="149" y="237"/>
                    </a:lnTo>
                    <a:lnTo>
                      <a:pt x="131" y="239"/>
                    </a:lnTo>
                    <a:lnTo>
                      <a:pt x="109" y="239"/>
                    </a:lnTo>
                    <a:lnTo>
                      <a:pt x="85" y="238"/>
                    </a:lnTo>
                    <a:lnTo>
                      <a:pt x="62" y="233"/>
                    </a:lnTo>
                    <a:lnTo>
                      <a:pt x="40" y="228"/>
                    </a:lnTo>
                    <a:lnTo>
                      <a:pt x="21" y="221"/>
                    </a:lnTo>
                    <a:lnTo>
                      <a:pt x="10" y="212"/>
                    </a:lnTo>
                    <a:lnTo>
                      <a:pt x="9" y="201"/>
                    </a:lnTo>
                    <a:lnTo>
                      <a:pt x="8" y="190"/>
                    </a:lnTo>
                    <a:lnTo>
                      <a:pt x="8" y="179"/>
                    </a:lnTo>
                    <a:lnTo>
                      <a:pt x="9" y="169"/>
                    </a:lnTo>
                    <a:lnTo>
                      <a:pt x="8" y="167"/>
                    </a:lnTo>
                    <a:lnTo>
                      <a:pt x="5" y="164"/>
                    </a:lnTo>
                    <a:lnTo>
                      <a:pt x="4" y="163"/>
                    </a:lnTo>
                    <a:lnTo>
                      <a:pt x="2" y="161"/>
                    </a:lnTo>
                    <a:lnTo>
                      <a:pt x="2" y="157"/>
                    </a:lnTo>
                    <a:lnTo>
                      <a:pt x="2" y="153"/>
                    </a:lnTo>
                    <a:lnTo>
                      <a:pt x="2" y="149"/>
                    </a:lnTo>
                    <a:lnTo>
                      <a:pt x="2" y="146"/>
                    </a:lnTo>
                    <a:lnTo>
                      <a:pt x="5" y="144"/>
                    </a:lnTo>
                    <a:lnTo>
                      <a:pt x="9" y="141"/>
                    </a:lnTo>
                    <a:lnTo>
                      <a:pt x="11" y="140"/>
                    </a:lnTo>
                    <a:lnTo>
                      <a:pt x="15" y="138"/>
                    </a:lnTo>
                    <a:lnTo>
                      <a:pt x="11" y="137"/>
                    </a:lnTo>
                    <a:lnTo>
                      <a:pt x="8" y="137"/>
                    </a:lnTo>
                    <a:lnTo>
                      <a:pt x="4" y="137"/>
                    </a:lnTo>
                    <a:lnTo>
                      <a:pt x="0" y="135"/>
                    </a:lnTo>
                    <a:lnTo>
                      <a:pt x="1" y="130"/>
                    </a:lnTo>
                    <a:lnTo>
                      <a:pt x="2" y="123"/>
                    </a:lnTo>
                    <a:lnTo>
                      <a:pt x="2" y="117"/>
                    </a:lnTo>
                    <a:lnTo>
                      <a:pt x="3" y="111"/>
                    </a:lnTo>
                    <a:lnTo>
                      <a:pt x="6" y="110"/>
                    </a:lnTo>
                    <a:lnTo>
                      <a:pt x="9" y="109"/>
                    </a:lnTo>
                    <a:lnTo>
                      <a:pt x="12" y="109"/>
                    </a:lnTo>
                    <a:lnTo>
                      <a:pt x="15" y="108"/>
                    </a:lnTo>
                    <a:lnTo>
                      <a:pt x="12" y="104"/>
                    </a:lnTo>
                    <a:lnTo>
                      <a:pt x="11" y="101"/>
                    </a:lnTo>
                    <a:lnTo>
                      <a:pt x="9" y="97"/>
                    </a:lnTo>
                    <a:lnTo>
                      <a:pt x="6" y="93"/>
                    </a:lnTo>
                    <a:lnTo>
                      <a:pt x="6" y="91"/>
                    </a:lnTo>
                    <a:lnTo>
                      <a:pt x="6" y="87"/>
                    </a:lnTo>
                    <a:lnTo>
                      <a:pt x="6" y="84"/>
                    </a:lnTo>
                    <a:lnTo>
                      <a:pt x="6" y="79"/>
                    </a:lnTo>
                    <a:lnTo>
                      <a:pt x="9" y="78"/>
                    </a:lnTo>
                    <a:lnTo>
                      <a:pt x="12" y="76"/>
                    </a:lnTo>
                    <a:lnTo>
                      <a:pt x="16" y="74"/>
                    </a:lnTo>
                    <a:lnTo>
                      <a:pt x="19" y="72"/>
                    </a:lnTo>
                    <a:lnTo>
                      <a:pt x="19" y="69"/>
                    </a:lnTo>
                    <a:lnTo>
                      <a:pt x="20" y="65"/>
                    </a:lnTo>
                    <a:lnTo>
                      <a:pt x="20" y="63"/>
                    </a:lnTo>
                    <a:lnTo>
                      <a:pt x="20" y="59"/>
                    </a:lnTo>
                    <a:lnTo>
                      <a:pt x="18" y="57"/>
                    </a:lnTo>
                    <a:lnTo>
                      <a:pt x="16" y="55"/>
                    </a:lnTo>
                    <a:lnTo>
                      <a:pt x="12" y="53"/>
                    </a:lnTo>
                    <a:lnTo>
                      <a:pt x="10" y="50"/>
                    </a:lnTo>
                    <a:lnTo>
                      <a:pt x="11" y="43"/>
                    </a:lnTo>
                    <a:lnTo>
                      <a:pt x="12" y="36"/>
                    </a:lnTo>
                    <a:lnTo>
                      <a:pt x="12" y="29"/>
                    </a:lnTo>
                    <a:lnTo>
                      <a:pt x="13" y="21"/>
                    </a:lnTo>
                    <a:lnTo>
                      <a:pt x="12" y="16"/>
                    </a:lnTo>
                    <a:lnTo>
                      <a:pt x="12" y="10"/>
                    </a:lnTo>
                    <a:lnTo>
                      <a:pt x="11" y="5"/>
                    </a:lnTo>
                    <a:lnTo>
                      <a:pt x="10" y="0"/>
                    </a:lnTo>
                    <a:close/>
                  </a:path>
                </a:pathLst>
              </a:custGeom>
              <a:solidFill>
                <a:srgbClr val="777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19" name="Freeform 118">
                <a:extLst>
                  <a:ext uri="{FF2B5EF4-FFF2-40B4-BE49-F238E27FC236}">
                    <a16:creationId xmlns:a16="http://schemas.microsoft.com/office/drawing/2014/main" id="{CD729028-E83D-DD77-9DE3-0000DA90DECF}"/>
                  </a:ext>
                </a:extLst>
              </p:cNvPr>
              <p:cNvSpPr>
                <a:spLocks/>
              </p:cNvSpPr>
              <p:nvPr/>
            </p:nvSpPr>
            <p:spPr bwMode="auto">
              <a:xfrm>
                <a:off x="444" y="5245"/>
                <a:ext cx="95" cy="119"/>
              </a:xfrm>
              <a:custGeom>
                <a:avLst/>
                <a:gdLst>
                  <a:gd name="T0" fmla="*/ 1 w 190"/>
                  <a:gd name="T1" fmla="*/ 1 h 237"/>
                  <a:gd name="T2" fmla="*/ 1 w 190"/>
                  <a:gd name="T3" fmla="*/ 1 h 237"/>
                  <a:gd name="T4" fmla="*/ 1 w 190"/>
                  <a:gd name="T5" fmla="*/ 1 h 237"/>
                  <a:gd name="T6" fmla="*/ 1 w 190"/>
                  <a:gd name="T7" fmla="*/ 1 h 237"/>
                  <a:gd name="T8" fmla="*/ 1 w 190"/>
                  <a:gd name="T9" fmla="*/ 1 h 237"/>
                  <a:gd name="T10" fmla="*/ 1 w 190"/>
                  <a:gd name="T11" fmla="*/ 1 h 237"/>
                  <a:gd name="T12" fmla="*/ 1 w 190"/>
                  <a:gd name="T13" fmla="*/ 1 h 237"/>
                  <a:gd name="T14" fmla="*/ 1 w 190"/>
                  <a:gd name="T15" fmla="*/ 1 h 237"/>
                  <a:gd name="T16" fmla="*/ 1 w 190"/>
                  <a:gd name="T17" fmla="*/ 1 h 237"/>
                  <a:gd name="T18" fmla="*/ 1 w 190"/>
                  <a:gd name="T19" fmla="*/ 1 h 237"/>
                  <a:gd name="T20" fmla="*/ 1 w 190"/>
                  <a:gd name="T21" fmla="*/ 1 h 237"/>
                  <a:gd name="T22" fmla="*/ 1 w 190"/>
                  <a:gd name="T23" fmla="*/ 1 h 237"/>
                  <a:gd name="T24" fmla="*/ 1 w 190"/>
                  <a:gd name="T25" fmla="*/ 1 h 237"/>
                  <a:gd name="T26" fmla="*/ 1 w 190"/>
                  <a:gd name="T27" fmla="*/ 1 h 237"/>
                  <a:gd name="T28" fmla="*/ 1 w 190"/>
                  <a:gd name="T29" fmla="*/ 1 h 237"/>
                  <a:gd name="T30" fmla="*/ 1 w 190"/>
                  <a:gd name="T31" fmla="*/ 1 h 237"/>
                  <a:gd name="T32" fmla="*/ 1 w 190"/>
                  <a:gd name="T33" fmla="*/ 1 h 237"/>
                  <a:gd name="T34" fmla="*/ 1 w 190"/>
                  <a:gd name="T35" fmla="*/ 1 h 237"/>
                  <a:gd name="T36" fmla="*/ 1 w 190"/>
                  <a:gd name="T37" fmla="*/ 1 h 237"/>
                  <a:gd name="T38" fmla="*/ 1 w 190"/>
                  <a:gd name="T39" fmla="*/ 1 h 237"/>
                  <a:gd name="T40" fmla="*/ 1 w 190"/>
                  <a:gd name="T41" fmla="*/ 1 h 237"/>
                  <a:gd name="T42" fmla="*/ 1 w 190"/>
                  <a:gd name="T43" fmla="*/ 1 h 237"/>
                  <a:gd name="T44" fmla="*/ 1 w 190"/>
                  <a:gd name="T45" fmla="*/ 1 h 237"/>
                  <a:gd name="T46" fmla="*/ 1 w 190"/>
                  <a:gd name="T47" fmla="*/ 1 h 237"/>
                  <a:gd name="T48" fmla="*/ 1 w 190"/>
                  <a:gd name="T49" fmla="*/ 1 h 237"/>
                  <a:gd name="T50" fmla="*/ 1 w 190"/>
                  <a:gd name="T51" fmla="*/ 1 h 237"/>
                  <a:gd name="T52" fmla="*/ 1 w 190"/>
                  <a:gd name="T53" fmla="*/ 1 h 237"/>
                  <a:gd name="T54" fmla="*/ 1 w 190"/>
                  <a:gd name="T55" fmla="*/ 1 h 237"/>
                  <a:gd name="T56" fmla="*/ 1 w 190"/>
                  <a:gd name="T57" fmla="*/ 1 h 237"/>
                  <a:gd name="T58" fmla="*/ 1 w 190"/>
                  <a:gd name="T59" fmla="*/ 1 h 237"/>
                  <a:gd name="T60" fmla="*/ 1 w 190"/>
                  <a:gd name="T61" fmla="*/ 1 h 237"/>
                  <a:gd name="T62" fmla="*/ 1 w 190"/>
                  <a:gd name="T63" fmla="*/ 1 h 237"/>
                  <a:gd name="T64" fmla="*/ 1 w 190"/>
                  <a:gd name="T65" fmla="*/ 1 h 237"/>
                  <a:gd name="T66" fmla="*/ 1 w 190"/>
                  <a:gd name="T67" fmla="*/ 1 h 237"/>
                  <a:gd name="T68" fmla="*/ 1 w 190"/>
                  <a:gd name="T69" fmla="*/ 1 h 237"/>
                  <a:gd name="T70" fmla="*/ 1 w 190"/>
                  <a:gd name="T71" fmla="*/ 1 h 237"/>
                  <a:gd name="T72" fmla="*/ 1 w 190"/>
                  <a:gd name="T73" fmla="*/ 1 h 237"/>
                  <a:gd name="T74" fmla="*/ 1 w 190"/>
                  <a:gd name="T75" fmla="*/ 1 h 237"/>
                  <a:gd name="T76" fmla="*/ 1 w 190"/>
                  <a:gd name="T77" fmla="*/ 1 h 237"/>
                  <a:gd name="T78" fmla="*/ 1 w 190"/>
                  <a:gd name="T79" fmla="*/ 1 h 237"/>
                  <a:gd name="T80" fmla="*/ 1 w 190"/>
                  <a:gd name="T81" fmla="*/ 1 h 237"/>
                  <a:gd name="T82" fmla="*/ 1 w 190"/>
                  <a:gd name="T83" fmla="*/ 1 h 237"/>
                  <a:gd name="T84" fmla="*/ 1 w 190"/>
                  <a:gd name="T85" fmla="*/ 1 h 237"/>
                  <a:gd name="T86" fmla="*/ 1 w 190"/>
                  <a:gd name="T87" fmla="*/ 1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37"/>
                  <a:gd name="T134" fmla="*/ 190 w 190"/>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37">
                    <a:moveTo>
                      <a:pt x="10" y="0"/>
                    </a:moveTo>
                    <a:lnTo>
                      <a:pt x="33" y="3"/>
                    </a:lnTo>
                    <a:lnTo>
                      <a:pt x="55" y="6"/>
                    </a:lnTo>
                    <a:lnTo>
                      <a:pt x="78" y="9"/>
                    </a:lnTo>
                    <a:lnTo>
                      <a:pt x="100" y="11"/>
                    </a:lnTo>
                    <a:lnTo>
                      <a:pt x="123" y="15"/>
                    </a:lnTo>
                    <a:lnTo>
                      <a:pt x="145" y="17"/>
                    </a:lnTo>
                    <a:lnTo>
                      <a:pt x="168" y="21"/>
                    </a:lnTo>
                    <a:lnTo>
                      <a:pt x="190" y="23"/>
                    </a:lnTo>
                    <a:lnTo>
                      <a:pt x="189" y="26"/>
                    </a:lnTo>
                    <a:lnTo>
                      <a:pt x="187" y="31"/>
                    </a:lnTo>
                    <a:lnTo>
                      <a:pt x="186" y="34"/>
                    </a:lnTo>
                    <a:lnTo>
                      <a:pt x="183" y="39"/>
                    </a:lnTo>
                    <a:lnTo>
                      <a:pt x="182" y="47"/>
                    </a:lnTo>
                    <a:lnTo>
                      <a:pt x="180" y="54"/>
                    </a:lnTo>
                    <a:lnTo>
                      <a:pt x="179" y="62"/>
                    </a:lnTo>
                    <a:lnTo>
                      <a:pt x="177" y="70"/>
                    </a:lnTo>
                    <a:lnTo>
                      <a:pt x="175" y="71"/>
                    </a:lnTo>
                    <a:lnTo>
                      <a:pt x="173" y="72"/>
                    </a:lnTo>
                    <a:lnTo>
                      <a:pt x="169" y="75"/>
                    </a:lnTo>
                    <a:lnTo>
                      <a:pt x="167" y="76"/>
                    </a:lnTo>
                    <a:lnTo>
                      <a:pt x="167" y="80"/>
                    </a:lnTo>
                    <a:lnTo>
                      <a:pt x="167" y="84"/>
                    </a:lnTo>
                    <a:lnTo>
                      <a:pt x="166" y="87"/>
                    </a:lnTo>
                    <a:lnTo>
                      <a:pt x="166" y="91"/>
                    </a:lnTo>
                    <a:lnTo>
                      <a:pt x="168" y="91"/>
                    </a:lnTo>
                    <a:lnTo>
                      <a:pt x="171" y="91"/>
                    </a:lnTo>
                    <a:lnTo>
                      <a:pt x="173" y="91"/>
                    </a:lnTo>
                    <a:lnTo>
                      <a:pt x="175" y="92"/>
                    </a:lnTo>
                    <a:lnTo>
                      <a:pt x="174" y="98"/>
                    </a:lnTo>
                    <a:lnTo>
                      <a:pt x="174" y="102"/>
                    </a:lnTo>
                    <a:lnTo>
                      <a:pt x="173" y="108"/>
                    </a:lnTo>
                    <a:lnTo>
                      <a:pt x="172" y="114"/>
                    </a:lnTo>
                    <a:lnTo>
                      <a:pt x="169" y="115"/>
                    </a:lnTo>
                    <a:lnTo>
                      <a:pt x="168" y="115"/>
                    </a:lnTo>
                    <a:lnTo>
                      <a:pt x="166" y="116"/>
                    </a:lnTo>
                    <a:lnTo>
                      <a:pt x="164" y="117"/>
                    </a:lnTo>
                    <a:lnTo>
                      <a:pt x="165" y="121"/>
                    </a:lnTo>
                    <a:lnTo>
                      <a:pt x="166" y="124"/>
                    </a:lnTo>
                    <a:lnTo>
                      <a:pt x="167" y="128"/>
                    </a:lnTo>
                    <a:lnTo>
                      <a:pt x="168" y="131"/>
                    </a:lnTo>
                    <a:lnTo>
                      <a:pt x="168" y="136"/>
                    </a:lnTo>
                    <a:lnTo>
                      <a:pt x="168" y="139"/>
                    </a:lnTo>
                    <a:lnTo>
                      <a:pt x="167" y="143"/>
                    </a:lnTo>
                    <a:lnTo>
                      <a:pt x="167" y="147"/>
                    </a:lnTo>
                    <a:lnTo>
                      <a:pt x="166" y="150"/>
                    </a:lnTo>
                    <a:lnTo>
                      <a:pt x="164" y="151"/>
                    </a:lnTo>
                    <a:lnTo>
                      <a:pt x="163" y="153"/>
                    </a:lnTo>
                    <a:lnTo>
                      <a:pt x="160" y="155"/>
                    </a:lnTo>
                    <a:lnTo>
                      <a:pt x="161" y="159"/>
                    </a:lnTo>
                    <a:lnTo>
                      <a:pt x="163" y="162"/>
                    </a:lnTo>
                    <a:lnTo>
                      <a:pt x="165" y="166"/>
                    </a:lnTo>
                    <a:lnTo>
                      <a:pt x="166" y="169"/>
                    </a:lnTo>
                    <a:lnTo>
                      <a:pt x="165" y="173"/>
                    </a:lnTo>
                    <a:lnTo>
                      <a:pt x="165" y="176"/>
                    </a:lnTo>
                    <a:lnTo>
                      <a:pt x="164" y="180"/>
                    </a:lnTo>
                    <a:lnTo>
                      <a:pt x="163" y="183"/>
                    </a:lnTo>
                    <a:lnTo>
                      <a:pt x="161" y="185"/>
                    </a:lnTo>
                    <a:lnTo>
                      <a:pt x="160" y="189"/>
                    </a:lnTo>
                    <a:lnTo>
                      <a:pt x="158" y="192"/>
                    </a:lnTo>
                    <a:lnTo>
                      <a:pt x="157" y="195"/>
                    </a:lnTo>
                    <a:lnTo>
                      <a:pt x="156" y="200"/>
                    </a:lnTo>
                    <a:lnTo>
                      <a:pt x="154" y="205"/>
                    </a:lnTo>
                    <a:lnTo>
                      <a:pt x="152" y="211"/>
                    </a:lnTo>
                    <a:lnTo>
                      <a:pt x="151" y="216"/>
                    </a:lnTo>
                    <a:lnTo>
                      <a:pt x="149" y="219"/>
                    </a:lnTo>
                    <a:lnTo>
                      <a:pt x="148" y="222"/>
                    </a:lnTo>
                    <a:lnTo>
                      <a:pt x="145" y="226"/>
                    </a:lnTo>
                    <a:lnTo>
                      <a:pt x="143" y="229"/>
                    </a:lnTo>
                    <a:lnTo>
                      <a:pt x="131" y="235"/>
                    </a:lnTo>
                    <a:lnTo>
                      <a:pt x="114" y="237"/>
                    </a:lnTo>
                    <a:lnTo>
                      <a:pt x="95" y="237"/>
                    </a:lnTo>
                    <a:lnTo>
                      <a:pt x="74" y="236"/>
                    </a:lnTo>
                    <a:lnTo>
                      <a:pt x="53" y="233"/>
                    </a:lnTo>
                    <a:lnTo>
                      <a:pt x="33" y="227"/>
                    </a:lnTo>
                    <a:lnTo>
                      <a:pt x="17" y="220"/>
                    </a:lnTo>
                    <a:lnTo>
                      <a:pt x="7" y="212"/>
                    </a:lnTo>
                    <a:lnTo>
                      <a:pt x="6" y="200"/>
                    </a:lnTo>
                    <a:lnTo>
                      <a:pt x="6" y="190"/>
                    </a:lnTo>
                    <a:lnTo>
                      <a:pt x="6" y="180"/>
                    </a:lnTo>
                    <a:lnTo>
                      <a:pt x="7" y="168"/>
                    </a:lnTo>
                    <a:lnTo>
                      <a:pt x="6" y="166"/>
                    </a:lnTo>
                    <a:lnTo>
                      <a:pt x="5" y="165"/>
                    </a:lnTo>
                    <a:lnTo>
                      <a:pt x="2" y="162"/>
                    </a:lnTo>
                    <a:lnTo>
                      <a:pt x="1" y="161"/>
                    </a:lnTo>
                    <a:lnTo>
                      <a:pt x="1" y="157"/>
                    </a:lnTo>
                    <a:lnTo>
                      <a:pt x="1" y="153"/>
                    </a:lnTo>
                    <a:lnTo>
                      <a:pt x="1" y="150"/>
                    </a:lnTo>
                    <a:lnTo>
                      <a:pt x="1" y="146"/>
                    </a:lnTo>
                    <a:lnTo>
                      <a:pt x="5" y="144"/>
                    </a:lnTo>
                    <a:lnTo>
                      <a:pt x="7" y="142"/>
                    </a:lnTo>
                    <a:lnTo>
                      <a:pt x="10" y="139"/>
                    </a:lnTo>
                    <a:lnTo>
                      <a:pt x="13" y="137"/>
                    </a:lnTo>
                    <a:lnTo>
                      <a:pt x="9" y="137"/>
                    </a:lnTo>
                    <a:lnTo>
                      <a:pt x="7" y="136"/>
                    </a:lnTo>
                    <a:lnTo>
                      <a:pt x="4" y="136"/>
                    </a:lnTo>
                    <a:lnTo>
                      <a:pt x="0" y="136"/>
                    </a:lnTo>
                    <a:lnTo>
                      <a:pt x="1" y="130"/>
                    </a:lnTo>
                    <a:lnTo>
                      <a:pt x="2" y="123"/>
                    </a:lnTo>
                    <a:lnTo>
                      <a:pt x="2" y="117"/>
                    </a:lnTo>
                    <a:lnTo>
                      <a:pt x="4" y="110"/>
                    </a:lnTo>
                    <a:lnTo>
                      <a:pt x="6" y="110"/>
                    </a:lnTo>
                    <a:lnTo>
                      <a:pt x="9" y="109"/>
                    </a:lnTo>
                    <a:lnTo>
                      <a:pt x="12" y="109"/>
                    </a:lnTo>
                    <a:lnTo>
                      <a:pt x="14" y="108"/>
                    </a:lnTo>
                    <a:lnTo>
                      <a:pt x="12" y="105"/>
                    </a:lnTo>
                    <a:lnTo>
                      <a:pt x="10" y="101"/>
                    </a:lnTo>
                    <a:lnTo>
                      <a:pt x="8" y="98"/>
                    </a:lnTo>
                    <a:lnTo>
                      <a:pt x="6" y="93"/>
                    </a:lnTo>
                    <a:lnTo>
                      <a:pt x="6" y="91"/>
                    </a:lnTo>
                    <a:lnTo>
                      <a:pt x="6" y="87"/>
                    </a:lnTo>
                    <a:lnTo>
                      <a:pt x="6" y="84"/>
                    </a:lnTo>
                    <a:lnTo>
                      <a:pt x="6" y="80"/>
                    </a:lnTo>
                    <a:lnTo>
                      <a:pt x="9" y="78"/>
                    </a:lnTo>
                    <a:lnTo>
                      <a:pt x="13" y="76"/>
                    </a:lnTo>
                    <a:lnTo>
                      <a:pt x="15" y="74"/>
                    </a:lnTo>
                    <a:lnTo>
                      <a:pt x="19" y="72"/>
                    </a:lnTo>
                    <a:lnTo>
                      <a:pt x="19" y="69"/>
                    </a:lnTo>
                    <a:lnTo>
                      <a:pt x="19" y="66"/>
                    </a:lnTo>
                    <a:lnTo>
                      <a:pt x="19" y="63"/>
                    </a:lnTo>
                    <a:lnTo>
                      <a:pt x="19" y="60"/>
                    </a:lnTo>
                    <a:lnTo>
                      <a:pt x="16" y="57"/>
                    </a:lnTo>
                    <a:lnTo>
                      <a:pt x="15" y="55"/>
                    </a:lnTo>
                    <a:lnTo>
                      <a:pt x="13" y="53"/>
                    </a:lnTo>
                    <a:lnTo>
                      <a:pt x="10" y="51"/>
                    </a:lnTo>
                    <a:lnTo>
                      <a:pt x="12" y="44"/>
                    </a:lnTo>
                    <a:lnTo>
                      <a:pt x="13" y="37"/>
                    </a:lnTo>
                    <a:lnTo>
                      <a:pt x="13" y="30"/>
                    </a:lnTo>
                    <a:lnTo>
                      <a:pt x="14" y="23"/>
                    </a:lnTo>
                    <a:lnTo>
                      <a:pt x="13" y="17"/>
                    </a:lnTo>
                    <a:lnTo>
                      <a:pt x="13" y="11"/>
                    </a:lnTo>
                    <a:lnTo>
                      <a:pt x="12" y="6"/>
                    </a:lnTo>
                    <a:lnTo>
                      <a:pt x="10" y="0"/>
                    </a:lnTo>
                    <a:close/>
                  </a:path>
                </a:pathLst>
              </a:custGeom>
              <a:solidFill>
                <a:srgbClr val="82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0" name="Freeform 119">
                <a:extLst>
                  <a:ext uri="{FF2B5EF4-FFF2-40B4-BE49-F238E27FC236}">
                    <a16:creationId xmlns:a16="http://schemas.microsoft.com/office/drawing/2014/main" id="{095768BF-609F-4E1E-F193-7ADEF55B730F}"/>
                  </a:ext>
                </a:extLst>
              </p:cNvPr>
              <p:cNvSpPr>
                <a:spLocks/>
              </p:cNvSpPr>
              <p:nvPr/>
            </p:nvSpPr>
            <p:spPr bwMode="auto">
              <a:xfrm>
                <a:off x="449" y="5247"/>
                <a:ext cx="84" cy="117"/>
              </a:xfrm>
              <a:custGeom>
                <a:avLst/>
                <a:gdLst>
                  <a:gd name="T0" fmla="*/ 1 w 167"/>
                  <a:gd name="T1" fmla="*/ 1 h 234"/>
                  <a:gd name="T2" fmla="*/ 1 w 167"/>
                  <a:gd name="T3" fmla="*/ 1 h 234"/>
                  <a:gd name="T4" fmla="*/ 1 w 167"/>
                  <a:gd name="T5" fmla="*/ 1 h 234"/>
                  <a:gd name="T6" fmla="*/ 1 w 167"/>
                  <a:gd name="T7" fmla="*/ 1 h 234"/>
                  <a:gd name="T8" fmla="*/ 1 w 167"/>
                  <a:gd name="T9" fmla="*/ 1 h 234"/>
                  <a:gd name="T10" fmla="*/ 1 w 167"/>
                  <a:gd name="T11" fmla="*/ 1 h 234"/>
                  <a:gd name="T12" fmla="*/ 1 w 167"/>
                  <a:gd name="T13" fmla="*/ 1 h 234"/>
                  <a:gd name="T14" fmla="*/ 1 w 167"/>
                  <a:gd name="T15" fmla="*/ 1 h 234"/>
                  <a:gd name="T16" fmla="*/ 1 w 167"/>
                  <a:gd name="T17" fmla="*/ 1 h 234"/>
                  <a:gd name="T18" fmla="*/ 1 w 167"/>
                  <a:gd name="T19" fmla="*/ 1 h 234"/>
                  <a:gd name="T20" fmla="*/ 1 w 167"/>
                  <a:gd name="T21" fmla="*/ 1 h 234"/>
                  <a:gd name="T22" fmla="*/ 1 w 167"/>
                  <a:gd name="T23" fmla="*/ 1 h 234"/>
                  <a:gd name="T24" fmla="*/ 1 w 167"/>
                  <a:gd name="T25" fmla="*/ 1 h 234"/>
                  <a:gd name="T26" fmla="*/ 1 w 167"/>
                  <a:gd name="T27" fmla="*/ 1 h 234"/>
                  <a:gd name="T28" fmla="*/ 1 w 167"/>
                  <a:gd name="T29" fmla="*/ 1 h 234"/>
                  <a:gd name="T30" fmla="*/ 1 w 167"/>
                  <a:gd name="T31" fmla="*/ 1 h 234"/>
                  <a:gd name="T32" fmla="*/ 1 w 167"/>
                  <a:gd name="T33" fmla="*/ 1 h 234"/>
                  <a:gd name="T34" fmla="*/ 1 w 167"/>
                  <a:gd name="T35" fmla="*/ 1 h 234"/>
                  <a:gd name="T36" fmla="*/ 1 w 167"/>
                  <a:gd name="T37" fmla="*/ 1 h 234"/>
                  <a:gd name="T38" fmla="*/ 1 w 167"/>
                  <a:gd name="T39" fmla="*/ 1 h 234"/>
                  <a:gd name="T40" fmla="*/ 1 w 167"/>
                  <a:gd name="T41" fmla="*/ 1 h 234"/>
                  <a:gd name="T42" fmla="*/ 1 w 167"/>
                  <a:gd name="T43" fmla="*/ 1 h 234"/>
                  <a:gd name="T44" fmla="*/ 1 w 167"/>
                  <a:gd name="T45" fmla="*/ 1 h 234"/>
                  <a:gd name="T46" fmla="*/ 1 w 167"/>
                  <a:gd name="T47" fmla="*/ 1 h 234"/>
                  <a:gd name="T48" fmla="*/ 1 w 167"/>
                  <a:gd name="T49" fmla="*/ 1 h 234"/>
                  <a:gd name="T50" fmla="*/ 1 w 167"/>
                  <a:gd name="T51" fmla="*/ 1 h 234"/>
                  <a:gd name="T52" fmla="*/ 1 w 167"/>
                  <a:gd name="T53" fmla="*/ 1 h 234"/>
                  <a:gd name="T54" fmla="*/ 1 w 167"/>
                  <a:gd name="T55" fmla="*/ 1 h 234"/>
                  <a:gd name="T56" fmla="*/ 0 w 167"/>
                  <a:gd name="T57" fmla="*/ 1 h 234"/>
                  <a:gd name="T58" fmla="*/ 1 w 167"/>
                  <a:gd name="T59" fmla="*/ 1 h 234"/>
                  <a:gd name="T60" fmla="*/ 1 w 167"/>
                  <a:gd name="T61" fmla="*/ 1 h 234"/>
                  <a:gd name="T62" fmla="*/ 1 w 167"/>
                  <a:gd name="T63" fmla="*/ 1 h 234"/>
                  <a:gd name="T64" fmla="*/ 1 w 167"/>
                  <a:gd name="T65" fmla="*/ 1 h 234"/>
                  <a:gd name="T66" fmla="*/ 1 w 167"/>
                  <a:gd name="T67" fmla="*/ 1 h 234"/>
                  <a:gd name="T68" fmla="*/ 1 w 167"/>
                  <a:gd name="T69" fmla="*/ 1 h 234"/>
                  <a:gd name="T70" fmla="*/ 1 w 167"/>
                  <a:gd name="T71" fmla="*/ 1 h 234"/>
                  <a:gd name="T72" fmla="*/ 1 w 167"/>
                  <a:gd name="T73" fmla="*/ 1 h 234"/>
                  <a:gd name="T74" fmla="*/ 1 w 167"/>
                  <a:gd name="T75" fmla="*/ 1 h 234"/>
                  <a:gd name="T76" fmla="*/ 1 w 167"/>
                  <a:gd name="T77" fmla="*/ 1 h 234"/>
                  <a:gd name="T78" fmla="*/ 1 w 167"/>
                  <a:gd name="T79" fmla="*/ 1 h 234"/>
                  <a:gd name="T80" fmla="*/ 1 w 167"/>
                  <a:gd name="T81" fmla="*/ 1 h 234"/>
                  <a:gd name="T82" fmla="*/ 1 w 167"/>
                  <a:gd name="T83" fmla="*/ 1 h 234"/>
                  <a:gd name="T84" fmla="*/ 1 w 167"/>
                  <a:gd name="T85" fmla="*/ 1 h 234"/>
                  <a:gd name="T86" fmla="*/ 1 w 167"/>
                  <a:gd name="T87" fmla="*/ 1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234"/>
                  <a:gd name="T134" fmla="*/ 167 w 167"/>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234">
                    <a:moveTo>
                      <a:pt x="10" y="0"/>
                    </a:moveTo>
                    <a:lnTo>
                      <a:pt x="30" y="3"/>
                    </a:lnTo>
                    <a:lnTo>
                      <a:pt x="49" y="5"/>
                    </a:lnTo>
                    <a:lnTo>
                      <a:pt x="69" y="7"/>
                    </a:lnTo>
                    <a:lnTo>
                      <a:pt x="88" y="10"/>
                    </a:lnTo>
                    <a:lnTo>
                      <a:pt x="108" y="13"/>
                    </a:lnTo>
                    <a:lnTo>
                      <a:pt x="127" y="15"/>
                    </a:lnTo>
                    <a:lnTo>
                      <a:pt x="147" y="18"/>
                    </a:lnTo>
                    <a:lnTo>
                      <a:pt x="167" y="20"/>
                    </a:lnTo>
                    <a:lnTo>
                      <a:pt x="165" y="23"/>
                    </a:lnTo>
                    <a:lnTo>
                      <a:pt x="163" y="27"/>
                    </a:lnTo>
                    <a:lnTo>
                      <a:pt x="162" y="31"/>
                    </a:lnTo>
                    <a:lnTo>
                      <a:pt x="160" y="35"/>
                    </a:lnTo>
                    <a:lnTo>
                      <a:pt x="159" y="43"/>
                    </a:lnTo>
                    <a:lnTo>
                      <a:pt x="157" y="51"/>
                    </a:lnTo>
                    <a:lnTo>
                      <a:pt x="155" y="59"/>
                    </a:lnTo>
                    <a:lnTo>
                      <a:pt x="154" y="67"/>
                    </a:lnTo>
                    <a:lnTo>
                      <a:pt x="152" y="68"/>
                    </a:lnTo>
                    <a:lnTo>
                      <a:pt x="151" y="69"/>
                    </a:lnTo>
                    <a:lnTo>
                      <a:pt x="148" y="72"/>
                    </a:lnTo>
                    <a:lnTo>
                      <a:pt x="146" y="73"/>
                    </a:lnTo>
                    <a:lnTo>
                      <a:pt x="145" y="76"/>
                    </a:lnTo>
                    <a:lnTo>
                      <a:pt x="145" y="80"/>
                    </a:lnTo>
                    <a:lnTo>
                      <a:pt x="145" y="83"/>
                    </a:lnTo>
                    <a:lnTo>
                      <a:pt x="144" y="87"/>
                    </a:lnTo>
                    <a:lnTo>
                      <a:pt x="146" y="88"/>
                    </a:lnTo>
                    <a:lnTo>
                      <a:pt x="148" y="88"/>
                    </a:lnTo>
                    <a:lnTo>
                      <a:pt x="151" y="88"/>
                    </a:lnTo>
                    <a:lnTo>
                      <a:pt x="153" y="88"/>
                    </a:lnTo>
                    <a:lnTo>
                      <a:pt x="152" y="94"/>
                    </a:lnTo>
                    <a:lnTo>
                      <a:pt x="151" y="99"/>
                    </a:lnTo>
                    <a:lnTo>
                      <a:pt x="149" y="104"/>
                    </a:lnTo>
                    <a:lnTo>
                      <a:pt x="148" y="110"/>
                    </a:lnTo>
                    <a:lnTo>
                      <a:pt x="147" y="111"/>
                    </a:lnTo>
                    <a:lnTo>
                      <a:pt x="145" y="111"/>
                    </a:lnTo>
                    <a:lnTo>
                      <a:pt x="144" y="112"/>
                    </a:lnTo>
                    <a:lnTo>
                      <a:pt x="141" y="113"/>
                    </a:lnTo>
                    <a:lnTo>
                      <a:pt x="142" y="117"/>
                    </a:lnTo>
                    <a:lnTo>
                      <a:pt x="144" y="120"/>
                    </a:lnTo>
                    <a:lnTo>
                      <a:pt x="145" y="124"/>
                    </a:lnTo>
                    <a:lnTo>
                      <a:pt x="146" y="127"/>
                    </a:lnTo>
                    <a:lnTo>
                      <a:pt x="145" y="132"/>
                    </a:lnTo>
                    <a:lnTo>
                      <a:pt x="145" y="135"/>
                    </a:lnTo>
                    <a:lnTo>
                      <a:pt x="145" y="140"/>
                    </a:lnTo>
                    <a:lnTo>
                      <a:pt x="144" y="143"/>
                    </a:lnTo>
                    <a:lnTo>
                      <a:pt x="142" y="145"/>
                    </a:lnTo>
                    <a:lnTo>
                      <a:pt x="141" y="148"/>
                    </a:lnTo>
                    <a:lnTo>
                      <a:pt x="139" y="150"/>
                    </a:lnTo>
                    <a:lnTo>
                      <a:pt x="138" y="152"/>
                    </a:lnTo>
                    <a:lnTo>
                      <a:pt x="139" y="155"/>
                    </a:lnTo>
                    <a:lnTo>
                      <a:pt x="140" y="158"/>
                    </a:lnTo>
                    <a:lnTo>
                      <a:pt x="141" y="162"/>
                    </a:lnTo>
                    <a:lnTo>
                      <a:pt x="142" y="165"/>
                    </a:lnTo>
                    <a:lnTo>
                      <a:pt x="141" y="169"/>
                    </a:lnTo>
                    <a:lnTo>
                      <a:pt x="141" y="172"/>
                    </a:lnTo>
                    <a:lnTo>
                      <a:pt x="140" y="175"/>
                    </a:lnTo>
                    <a:lnTo>
                      <a:pt x="139" y="179"/>
                    </a:lnTo>
                    <a:lnTo>
                      <a:pt x="138" y="182"/>
                    </a:lnTo>
                    <a:lnTo>
                      <a:pt x="137" y="185"/>
                    </a:lnTo>
                    <a:lnTo>
                      <a:pt x="136" y="188"/>
                    </a:lnTo>
                    <a:lnTo>
                      <a:pt x="134" y="190"/>
                    </a:lnTo>
                    <a:lnTo>
                      <a:pt x="133" y="196"/>
                    </a:lnTo>
                    <a:lnTo>
                      <a:pt x="132" y="202"/>
                    </a:lnTo>
                    <a:lnTo>
                      <a:pt x="131" y="207"/>
                    </a:lnTo>
                    <a:lnTo>
                      <a:pt x="130" y="212"/>
                    </a:lnTo>
                    <a:lnTo>
                      <a:pt x="129" y="216"/>
                    </a:lnTo>
                    <a:lnTo>
                      <a:pt x="126" y="218"/>
                    </a:lnTo>
                    <a:lnTo>
                      <a:pt x="125" y="222"/>
                    </a:lnTo>
                    <a:lnTo>
                      <a:pt x="123" y="225"/>
                    </a:lnTo>
                    <a:lnTo>
                      <a:pt x="112" y="231"/>
                    </a:lnTo>
                    <a:lnTo>
                      <a:pt x="98" y="234"/>
                    </a:lnTo>
                    <a:lnTo>
                      <a:pt x="80" y="234"/>
                    </a:lnTo>
                    <a:lnTo>
                      <a:pt x="62" y="233"/>
                    </a:lnTo>
                    <a:lnTo>
                      <a:pt x="42" y="230"/>
                    </a:lnTo>
                    <a:lnTo>
                      <a:pt x="26" y="225"/>
                    </a:lnTo>
                    <a:lnTo>
                      <a:pt x="12" y="218"/>
                    </a:lnTo>
                    <a:lnTo>
                      <a:pt x="3" y="210"/>
                    </a:lnTo>
                    <a:lnTo>
                      <a:pt x="3" y="200"/>
                    </a:lnTo>
                    <a:lnTo>
                      <a:pt x="3" y="188"/>
                    </a:lnTo>
                    <a:lnTo>
                      <a:pt x="3" y="178"/>
                    </a:lnTo>
                    <a:lnTo>
                      <a:pt x="4" y="167"/>
                    </a:lnTo>
                    <a:lnTo>
                      <a:pt x="3" y="165"/>
                    </a:lnTo>
                    <a:lnTo>
                      <a:pt x="2" y="163"/>
                    </a:lnTo>
                    <a:lnTo>
                      <a:pt x="1" y="162"/>
                    </a:lnTo>
                    <a:lnTo>
                      <a:pt x="0" y="159"/>
                    </a:lnTo>
                    <a:lnTo>
                      <a:pt x="0" y="156"/>
                    </a:lnTo>
                    <a:lnTo>
                      <a:pt x="0" y="152"/>
                    </a:lnTo>
                    <a:lnTo>
                      <a:pt x="0" y="149"/>
                    </a:lnTo>
                    <a:lnTo>
                      <a:pt x="1" y="144"/>
                    </a:lnTo>
                    <a:lnTo>
                      <a:pt x="3" y="142"/>
                    </a:lnTo>
                    <a:lnTo>
                      <a:pt x="5" y="140"/>
                    </a:lnTo>
                    <a:lnTo>
                      <a:pt x="8" y="139"/>
                    </a:lnTo>
                    <a:lnTo>
                      <a:pt x="10" y="136"/>
                    </a:lnTo>
                    <a:lnTo>
                      <a:pt x="8" y="136"/>
                    </a:lnTo>
                    <a:lnTo>
                      <a:pt x="5" y="135"/>
                    </a:lnTo>
                    <a:lnTo>
                      <a:pt x="2" y="135"/>
                    </a:lnTo>
                    <a:lnTo>
                      <a:pt x="0" y="135"/>
                    </a:lnTo>
                    <a:lnTo>
                      <a:pt x="0" y="128"/>
                    </a:lnTo>
                    <a:lnTo>
                      <a:pt x="1" y="122"/>
                    </a:lnTo>
                    <a:lnTo>
                      <a:pt x="1" y="116"/>
                    </a:lnTo>
                    <a:lnTo>
                      <a:pt x="2" y="110"/>
                    </a:lnTo>
                    <a:lnTo>
                      <a:pt x="4" y="109"/>
                    </a:lnTo>
                    <a:lnTo>
                      <a:pt x="7" y="109"/>
                    </a:lnTo>
                    <a:lnTo>
                      <a:pt x="9" y="107"/>
                    </a:lnTo>
                    <a:lnTo>
                      <a:pt x="11" y="107"/>
                    </a:lnTo>
                    <a:lnTo>
                      <a:pt x="10" y="104"/>
                    </a:lnTo>
                    <a:lnTo>
                      <a:pt x="9" y="99"/>
                    </a:lnTo>
                    <a:lnTo>
                      <a:pt x="7" y="96"/>
                    </a:lnTo>
                    <a:lnTo>
                      <a:pt x="5" y="92"/>
                    </a:lnTo>
                    <a:lnTo>
                      <a:pt x="5" y="90"/>
                    </a:lnTo>
                    <a:lnTo>
                      <a:pt x="5" y="87"/>
                    </a:lnTo>
                    <a:lnTo>
                      <a:pt x="5" y="83"/>
                    </a:lnTo>
                    <a:lnTo>
                      <a:pt x="5" y="80"/>
                    </a:lnTo>
                    <a:lnTo>
                      <a:pt x="8" y="77"/>
                    </a:lnTo>
                    <a:lnTo>
                      <a:pt x="11" y="75"/>
                    </a:lnTo>
                    <a:lnTo>
                      <a:pt x="13" y="73"/>
                    </a:lnTo>
                    <a:lnTo>
                      <a:pt x="16" y="71"/>
                    </a:lnTo>
                    <a:lnTo>
                      <a:pt x="16" y="68"/>
                    </a:lnTo>
                    <a:lnTo>
                      <a:pt x="17" y="65"/>
                    </a:lnTo>
                    <a:lnTo>
                      <a:pt x="17" y="63"/>
                    </a:lnTo>
                    <a:lnTo>
                      <a:pt x="17" y="59"/>
                    </a:lnTo>
                    <a:lnTo>
                      <a:pt x="15" y="57"/>
                    </a:lnTo>
                    <a:lnTo>
                      <a:pt x="13" y="54"/>
                    </a:lnTo>
                    <a:lnTo>
                      <a:pt x="11" y="52"/>
                    </a:lnTo>
                    <a:lnTo>
                      <a:pt x="9" y="50"/>
                    </a:lnTo>
                    <a:lnTo>
                      <a:pt x="10" y="43"/>
                    </a:lnTo>
                    <a:lnTo>
                      <a:pt x="11" y="36"/>
                    </a:lnTo>
                    <a:lnTo>
                      <a:pt x="11" y="29"/>
                    </a:lnTo>
                    <a:lnTo>
                      <a:pt x="12" y="22"/>
                    </a:lnTo>
                    <a:lnTo>
                      <a:pt x="12" y="16"/>
                    </a:lnTo>
                    <a:lnTo>
                      <a:pt x="11" y="11"/>
                    </a:lnTo>
                    <a:lnTo>
                      <a:pt x="11" y="6"/>
                    </a:lnTo>
                    <a:lnTo>
                      <a:pt x="10" y="0"/>
                    </a:lnTo>
                    <a:close/>
                  </a:path>
                </a:pathLst>
              </a:custGeom>
              <a:solidFill>
                <a:srgbClr val="8989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1" name="Freeform 120">
                <a:extLst>
                  <a:ext uri="{FF2B5EF4-FFF2-40B4-BE49-F238E27FC236}">
                    <a16:creationId xmlns:a16="http://schemas.microsoft.com/office/drawing/2014/main" id="{9002F260-A071-40CD-6B86-ABD308A7A378}"/>
                  </a:ext>
                </a:extLst>
              </p:cNvPr>
              <p:cNvSpPr>
                <a:spLocks/>
              </p:cNvSpPr>
              <p:nvPr/>
            </p:nvSpPr>
            <p:spPr bwMode="auto">
              <a:xfrm>
                <a:off x="454" y="5248"/>
                <a:ext cx="72" cy="116"/>
              </a:xfrm>
              <a:custGeom>
                <a:avLst/>
                <a:gdLst>
                  <a:gd name="T0" fmla="*/ 1 w 144"/>
                  <a:gd name="T1" fmla="*/ 1 h 231"/>
                  <a:gd name="T2" fmla="*/ 1 w 144"/>
                  <a:gd name="T3" fmla="*/ 1 h 231"/>
                  <a:gd name="T4" fmla="*/ 1 w 144"/>
                  <a:gd name="T5" fmla="*/ 1 h 231"/>
                  <a:gd name="T6" fmla="*/ 1 w 144"/>
                  <a:gd name="T7" fmla="*/ 1 h 231"/>
                  <a:gd name="T8" fmla="*/ 1 w 144"/>
                  <a:gd name="T9" fmla="*/ 1 h 231"/>
                  <a:gd name="T10" fmla="*/ 1 w 144"/>
                  <a:gd name="T11" fmla="*/ 1 h 231"/>
                  <a:gd name="T12" fmla="*/ 1 w 144"/>
                  <a:gd name="T13" fmla="*/ 1 h 231"/>
                  <a:gd name="T14" fmla="*/ 1 w 144"/>
                  <a:gd name="T15" fmla="*/ 1 h 231"/>
                  <a:gd name="T16" fmla="*/ 1 w 144"/>
                  <a:gd name="T17" fmla="*/ 1 h 231"/>
                  <a:gd name="T18" fmla="*/ 1 w 144"/>
                  <a:gd name="T19" fmla="*/ 1 h 231"/>
                  <a:gd name="T20" fmla="*/ 1 w 144"/>
                  <a:gd name="T21" fmla="*/ 1 h 231"/>
                  <a:gd name="T22" fmla="*/ 1 w 144"/>
                  <a:gd name="T23" fmla="*/ 1 h 231"/>
                  <a:gd name="T24" fmla="*/ 1 w 144"/>
                  <a:gd name="T25" fmla="*/ 1 h 231"/>
                  <a:gd name="T26" fmla="*/ 1 w 144"/>
                  <a:gd name="T27" fmla="*/ 1 h 231"/>
                  <a:gd name="T28" fmla="*/ 1 w 144"/>
                  <a:gd name="T29" fmla="*/ 1 h 231"/>
                  <a:gd name="T30" fmla="*/ 1 w 144"/>
                  <a:gd name="T31" fmla="*/ 1 h 231"/>
                  <a:gd name="T32" fmla="*/ 1 w 144"/>
                  <a:gd name="T33" fmla="*/ 1 h 231"/>
                  <a:gd name="T34" fmla="*/ 1 w 144"/>
                  <a:gd name="T35" fmla="*/ 1 h 231"/>
                  <a:gd name="T36" fmla="*/ 1 w 144"/>
                  <a:gd name="T37" fmla="*/ 1 h 231"/>
                  <a:gd name="T38" fmla="*/ 1 w 144"/>
                  <a:gd name="T39" fmla="*/ 1 h 231"/>
                  <a:gd name="T40" fmla="*/ 1 w 144"/>
                  <a:gd name="T41" fmla="*/ 1 h 231"/>
                  <a:gd name="T42" fmla="*/ 1 w 144"/>
                  <a:gd name="T43" fmla="*/ 1 h 231"/>
                  <a:gd name="T44" fmla="*/ 1 w 144"/>
                  <a:gd name="T45" fmla="*/ 1 h 231"/>
                  <a:gd name="T46" fmla="*/ 1 w 144"/>
                  <a:gd name="T47" fmla="*/ 1 h 231"/>
                  <a:gd name="T48" fmla="*/ 1 w 144"/>
                  <a:gd name="T49" fmla="*/ 1 h 231"/>
                  <a:gd name="T50" fmla="*/ 1 w 144"/>
                  <a:gd name="T51" fmla="*/ 1 h 231"/>
                  <a:gd name="T52" fmla="*/ 1 w 144"/>
                  <a:gd name="T53" fmla="*/ 1 h 231"/>
                  <a:gd name="T54" fmla="*/ 1 w 144"/>
                  <a:gd name="T55" fmla="*/ 1 h 231"/>
                  <a:gd name="T56" fmla="*/ 1 w 144"/>
                  <a:gd name="T57" fmla="*/ 1 h 231"/>
                  <a:gd name="T58" fmla="*/ 1 w 144"/>
                  <a:gd name="T59" fmla="*/ 1 h 231"/>
                  <a:gd name="T60" fmla="*/ 1 w 144"/>
                  <a:gd name="T61" fmla="*/ 1 h 231"/>
                  <a:gd name="T62" fmla="*/ 1 w 144"/>
                  <a:gd name="T63" fmla="*/ 1 h 231"/>
                  <a:gd name="T64" fmla="*/ 1 w 144"/>
                  <a:gd name="T65" fmla="*/ 1 h 231"/>
                  <a:gd name="T66" fmla="*/ 1 w 144"/>
                  <a:gd name="T67" fmla="*/ 1 h 231"/>
                  <a:gd name="T68" fmla="*/ 1 w 144"/>
                  <a:gd name="T69" fmla="*/ 1 h 231"/>
                  <a:gd name="T70" fmla="*/ 1 w 144"/>
                  <a:gd name="T71" fmla="*/ 1 h 231"/>
                  <a:gd name="T72" fmla="*/ 1 w 144"/>
                  <a:gd name="T73" fmla="*/ 1 h 231"/>
                  <a:gd name="T74" fmla="*/ 1 w 144"/>
                  <a:gd name="T75" fmla="*/ 1 h 231"/>
                  <a:gd name="T76" fmla="*/ 1 w 144"/>
                  <a:gd name="T77" fmla="*/ 1 h 231"/>
                  <a:gd name="T78" fmla="*/ 1 w 144"/>
                  <a:gd name="T79" fmla="*/ 1 h 231"/>
                  <a:gd name="T80" fmla="*/ 1 w 144"/>
                  <a:gd name="T81" fmla="*/ 1 h 231"/>
                  <a:gd name="T82" fmla="*/ 1 w 144"/>
                  <a:gd name="T83" fmla="*/ 1 h 231"/>
                  <a:gd name="T84" fmla="*/ 1 w 144"/>
                  <a:gd name="T85" fmla="*/ 1 h 231"/>
                  <a:gd name="T86" fmla="*/ 1 w 144"/>
                  <a:gd name="T87" fmla="*/ 1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231"/>
                  <a:gd name="T134" fmla="*/ 144 w 144"/>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231">
                    <a:moveTo>
                      <a:pt x="11" y="0"/>
                    </a:moveTo>
                    <a:lnTo>
                      <a:pt x="29" y="2"/>
                    </a:lnTo>
                    <a:lnTo>
                      <a:pt x="45" y="4"/>
                    </a:lnTo>
                    <a:lnTo>
                      <a:pt x="62" y="7"/>
                    </a:lnTo>
                    <a:lnTo>
                      <a:pt x="78" y="8"/>
                    </a:lnTo>
                    <a:lnTo>
                      <a:pt x="94" y="10"/>
                    </a:lnTo>
                    <a:lnTo>
                      <a:pt x="111" y="12"/>
                    </a:lnTo>
                    <a:lnTo>
                      <a:pt x="128" y="15"/>
                    </a:lnTo>
                    <a:lnTo>
                      <a:pt x="144" y="17"/>
                    </a:lnTo>
                    <a:lnTo>
                      <a:pt x="143" y="20"/>
                    </a:lnTo>
                    <a:lnTo>
                      <a:pt x="142" y="24"/>
                    </a:lnTo>
                    <a:lnTo>
                      <a:pt x="139" y="28"/>
                    </a:lnTo>
                    <a:lnTo>
                      <a:pt x="138" y="32"/>
                    </a:lnTo>
                    <a:lnTo>
                      <a:pt x="137" y="40"/>
                    </a:lnTo>
                    <a:lnTo>
                      <a:pt x="136" y="47"/>
                    </a:lnTo>
                    <a:lnTo>
                      <a:pt x="135" y="55"/>
                    </a:lnTo>
                    <a:lnTo>
                      <a:pt x="134" y="63"/>
                    </a:lnTo>
                    <a:lnTo>
                      <a:pt x="131" y="64"/>
                    </a:lnTo>
                    <a:lnTo>
                      <a:pt x="129" y="66"/>
                    </a:lnTo>
                    <a:lnTo>
                      <a:pt x="128" y="68"/>
                    </a:lnTo>
                    <a:lnTo>
                      <a:pt x="126" y="70"/>
                    </a:lnTo>
                    <a:lnTo>
                      <a:pt x="124" y="73"/>
                    </a:lnTo>
                    <a:lnTo>
                      <a:pt x="124" y="77"/>
                    </a:lnTo>
                    <a:lnTo>
                      <a:pt x="124" y="80"/>
                    </a:lnTo>
                    <a:lnTo>
                      <a:pt x="124" y="84"/>
                    </a:lnTo>
                    <a:lnTo>
                      <a:pt x="127" y="84"/>
                    </a:lnTo>
                    <a:lnTo>
                      <a:pt x="128" y="84"/>
                    </a:lnTo>
                    <a:lnTo>
                      <a:pt x="130" y="85"/>
                    </a:lnTo>
                    <a:lnTo>
                      <a:pt x="131" y="85"/>
                    </a:lnTo>
                    <a:lnTo>
                      <a:pt x="130" y="91"/>
                    </a:lnTo>
                    <a:lnTo>
                      <a:pt x="130" y="95"/>
                    </a:lnTo>
                    <a:lnTo>
                      <a:pt x="129" y="101"/>
                    </a:lnTo>
                    <a:lnTo>
                      <a:pt x="128" y="107"/>
                    </a:lnTo>
                    <a:lnTo>
                      <a:pt x="127" y="108"/>
                    </a:lnTo>
                    <a:lnTo>
                      <a:pt x="124" y="108"/>
                    </a:lnTo>
                    <a:lnTo>
                      <a:pt x="123" y="109"/>
                    </a:lnTo>
                    <a:lnTo>
                      <a:pt x="122" y="110"/>
                    </a:lnTo>
                    <a:lnTo>
                      <a:pt x="123" y="114"/>
                    </a:lnTo>
                    <a:lnTo>
                      <a:pt x="123" y="117"/>
                    </a:lnTo>
                    <a:lnTo>
                      <a:pt x="123" y="121"/>
                    </a:lnTo>
                    <a:lnTo>
                      <a:pt x="124" y="124"/>
                    </a:lnTo>
                    <a:lnTo>
                      <a:pt x="124" y="127"/>
                    </a:lnTo>
                    <a:lnTo>
                      <a:pt x="124" y="132"/>
                    </a:lnTo>
                    <a:lnTo>
                      <a:pt x="123" y="136"/>
                    </a:lnTo>
                    <a:lnTo>
                      <a:pt x="123" y="140"/>
                    </a:lnTo>
                    <a:lnTo>
                      <a:pt x="122" y="142"/>
                    </a:lnTo>
                    <a:lnTo>
                      <a:pt x="121" y="144"/>
                    </a:lnTo>
                    <a:lnTo>
                      <a:pt x="119" y="146"/>
                    </a:lnTo>
                    <a:lnTo>
                      <a:pt x="117" y="148"/>
                    </a:lnTo>
                    <a:lnTo>
                      <a:pt x="119" y="152"/>
                    </a:lnTo>
                    <a:lnTo>
                      <a:pt x="120" y="154"/>
                    </a:lnTo>
                    <a:lnTo>
                      <a:pt x="120" y="157"/>
                    </a:lnTo>
                    <a:lnTo>
                      <a:pt x="121" y="161"/>
                    </a:lnTo>
                    <a:lnTo>
                      <a:pt x="121" y="164"/>
                    </a:lnTo>
                    <a:lnTo>
                      <a:pt x="120" y="168"/>
                    </a:lnTo>
                    <a:lnTo>
                      <a:pt x="120" y="171"/>
                    </a:lnTo>
                    <a:lnTo>
                      <a:pt x="119" y="175"/>
                    </a:lnTo>
                    <a:lnTo>
                      <a:pt x="117" y="178"/>
                    </a:lnTo>
                    <a:lnTo>
                      <a:pt x="116" y="180"/>
                    </a:lnTo>
                    <a:lnTo>
                      <a:pt x="115" y="184"/>
                    </a:lnTo>
                    <a:lnTo>
                      <a:pt x="114" y="186"/>
                    </a:lnTo>
                    <a:lnTo>
                      <a:pt x="113" y="192"/>
                    </a:lnTo>
                    <a:lnTo>
                      <a:pt x="113" y="198"/>
                    </a:lnTo>
                    <a:lnTo>
                      <a:pt x="112" y="202"/>
                    </a:lnTo>
                    <a:lnTo>
                      <a:pt x="111" y="208"/>
                    </a:lnTo>
                    <a:lnTo>
                      <a:pt x="109" y="212"/>
                    </a:lnTo>
                    <a:lnTo>
                      <a:pt x="107" y="214"/>
                    </a:lnTo>
                    <a:lnTo>
                      <a:pt x="106" y="217"/>
                    </a:lnTo>
                    <a:lnTo>
                      <a:pt x="104" y="221"/>
                    </a:lnTo>
                    <a:lnTo>
                      <a:pt x="94" y="227"/>
                    </a:lnTo>
                    <a:lnTo>
                      <a:pt x="82" y="230"/>
                    </a:lnTo>
                    <a:lnTo>
                      <a:pt x="67" y="231"/>
                    </a:lnTo>
                    <a:lnTo>
                      <a:pt x="51" y="230"/>
                    </a:lnTo>
                    <a:lnTo>
                      <a:pt x="36" y="228"/>
                    </a:lnTo>
                    <a:lnTo>
                      <a:pt x="21" y="223"/>
                    </a:lnTo>
                    <a:lnTo>
                      <a:pt x="9" y="216"/>
                    </a:lnTo>
                    <a:lnTo>
                      <a:pt x="1" y="208"/>
                    </a:lnTo>
                    <a:lnTo>
                      <a:pt x="1" y="198"/>
                    </a:lnTo>
                    <a:lnTo>
                      <a:pt x="2" y="186"/>
                    </a:lnTo>
                    <a:lnTo>
                      <a:pt x="3" y="176"/>
                    </a:lnTo>
                    <a:lnTo>
                      <a:pt x="5" y="164"/>
                    </a:lnTo>
                    <a:lnTo>
                      <a:pt x="3" y="163"/>
                    </a:lnTo>
                    <a:lnTo>
                      <a:pt x="2" y="162"/>
                    </a:lnTo>
                    <a:lnTo>
                      <a:pt x="1" y="160"/>
                    </a:lnTo>
                    <a:lnTo>
                      <a:pt x="0" y="159"/>
                    </a:lnTo>
                    <a:lnTo>
                      <a:pt x="0" y="154"/>
                    </a:lnTo>
                    <a:lnTo>
                      <a:pt x="1" y="151"/>
                    </a:lnTo>
                    <a:lnTo>
                      <a:pt x="1" y="147"/>
                    </a:lnTo>
                    <a:lnTo>
                      <a:pt x="1" y="144"/>
                    </a:lnTo>
                    <a:lnTo>
                      <a:pt x="3" y="141"/>
                    </a:lnTo>
                    <a:lnTo>
                      <a:pt x="6" y="139"/>
                    </a:lnTo>
                    <a:lnTo>
                      <a:pt x="7" y="137"/>
                    </a:lnTo>
                    <a:lnTo>
                      <a:pt x="9" y="134"/>
                    </a:lnTo>
                    <a:lnTo>
                      <a:pt x="7" y="134"/>
                    </a:lnTo>
                    <a:lnTo>
                      <a:pt x="5" y="134"/>
                    </a:lnTo>
                    <a:lnTo>
                      <a:pt x="2" y="134"/>
                    </a:lnTo>
                    <a:lnTo>
                      <a:pt x="0" y="133"/>
                    </a:lnTo>
                    <a:lnTo>
                      <a:pt x="1" y="127"/>
                    </a:lnTo>
                    <a:lnTo>
                      <a:pt x="2" y="121"/>
                    </a:lnTo>
                    <a:lnTo>
                      <a:pt x="2" y="114"/>
                    </a:lnTo>
                    <a:lnTo>
                      <a:pt x="3" y="108"/>
                    </a:lnTo>
                    <a:lnTo>
                      <a:pt x="6" y="108"/>
                    </a:lnTo>
                    <a:lnTo>
                      <a:pt x="7" y="107"/>
                    </a:lnTo>
                    <a:lnTo>
                      <a:pt x="9" y="107"/>
                    </a:lnTo>
                    <a:lnTo>
                      <a:pt x="11" y="106"/>
                    </a:lnTo>
                    <a:lnTo>
                      <a:pt x="10" y="102"/>
                    </a:lnTo>
                    <a:lnTo>
                      <a:pt x="9" y="99"/>
                    </a:lnTo>
                    <a:lnTo>
                      <a:pt x="7" y="95"/>
                    </a:lnTo>
                    <a:lnTo>
                      <a:pt x="6" y="92"/>
                    </a:lnTo>
                    <a:lnTo>
                      <a:pt x="6" y="89"/>
                    </a:lnTo>
                    <a:lnTo>
                      <a:pt x="6" y="86"/>
                    </a:lnTo>
                    <a:lnTo>
                      <a:pt x="6" y="83"/>
                    </a:lnTo>
                    <a:lnTo>
                      <a:pt x="7" y="79"/>
                    </a:lnTo>
                    <a:lnTo>
                      <a:pt x="9" y="77"/>
                    </a:lnTo>
                    <a:lnTo>
                      <a:pt x="11" y="74"/>
                    </a:lnTo>
                    <a:lnTo>
                      <a:pt x="13" y="72"/>
                    </a:lnTo>
                    <a:lnTo>
                      <a:pt x="15" y="70"/>
                    </a:lnTo>
                    <a:lnTo>
                      <a:pt x="16" y="68"/>
                    </a:lnTo>
                    <a:lnTo>
                      <a:pt x="16" y="64"/>
                    </a:lnTo>
                    <a:lnTo>
                      <a:pt x="16" y="62"/>
                    </a:lnTo>
                    <a:lnTo>
                      <a:pt x="16" y="58"/>
                    </a:lnTo>
                    <a:lnTo>
                      <a:pt x="15" y="56"/>
                    </a:lnTo>
                    <a:lnTo>
                      <a:pt x="14" y="54"/>
                    </a:lnTo>
                    <a:lnTo>
                      <a:pt x="11" y="53"/>
                    </a:lnTo>
                    <a:lnTo>
                      <a:pt x="10" y="50"/>
                    </a:lnTo>
                    <a:lnTo>
                      <a:pt x="11" y="43"/>
                    </a:lnTo>
                    <a:lnTo>
                      <a:pt x="13" y="35"/>
                    </a:lnTo>
                    <a:lnTo>
                      <a:pt x="13" y="28"/>
                    </a:lnTo>
                    <a:lnTo>
                      <a:pt x="14" y="20"/>
                    </a:lnTo>
                    <a:lnTo>
                      <a:pt x="13" y="16"/>
                    </a:lnTo>
                    <a:lnTo>
                      <a:pt x="13" y="11"/>
                    </a:lnTo>
                    <a:lnTo>
                      <a:pt x="13" y="5"/>
                    </a:lnTo>
                    <a:lnTo>
                      <a:pt x="11" y="0"/>
                    </a:lnTo>
                    <a:close/>
                  </a:path>
                </a:pathLst>
              </a:custGeom>
              <a:solidFill>
                <a:srgbClr val="9393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2" name="Freeform 121">
                <a:extLst>
                  <a:ext uri="{FF2B5EF4-FFF2-40B4-BE49-F238E27FC236}">
                    <a16:creationId xmlns:a16="http://schemas.microsoft.com/office/drawing/2014/main" id="{B9C4E0A1-9B36-7FCC-71CA-99073E310310}"/>
                  </a:ext>
                </a:extLst>
              </p:cNvPr>
              <p:cNvSpPr>
                <a:spLocks/>
              </p:cNvSpPr>
              <p:nvPr/>
            </p:nvSpPr>
            <p:spPr bwMode="auto">
              <a:xfrm>
                <a:off x="459" y="5250"/>
                <a:ext cx="62" cy="114"/>
              </a:xfrm>
              <a:custGeom>
                <a:avLst/>
                <a:gdLst>
                  <a:gd name="T0" fmla="*/ 1 w 123"/>
                  <a:gd name="T1" fmla="*/ 1 h 228"/>
                  <a:gd name="T2" fmla="*/ 1 w 123"/>
                  <a:gd name="T3" fmla="*/ 1 h 228"/>
                  <a:gd name="T4" fmla="*/ 1 w 123"/>
                  <a:gd name="T5" fmla="*/ 1 h 228"/>
                  <a:gd name="T6" fmla="*/ 1 w 123"/>
                  <a:gd name="T7" fmla="*/ 1 h 228"/>
                  <a:gd name="T8" fmla="*/ 1 w 123"/>
                  <a:gd name="T9" fmla="*/ 1 h 228"/>
                  <a:gd name="T10" fmla="*/ 1 w 123"/>
                  <a:gd name="T11" fmla="*/ 1 h 228"/>
                  <a:gd name="T12" fmla="*/ 1 w 123"/>
                  <a:gd name="T13" fmla="*/ 1 h 228"/>
                  <a:gd name="T14" fmla="*/ 1 w 123"/>
                  <a:gd name="T15" fmla="*/ 1 h 228"/>
                  <a:gd name="T16" fmla="*/ 1 w 123"/>
                  <a:gd name="T17" fmla="*/ 1 h 228"/>
                  <a:gd name="T18" fmla="*/ 1 w 123"/>
                  <a:gd name="T19" fmla="*/ 1 h 228"/>
                  <a:gd name="T20" fmla="*/ 1 w 123"/>
                  <a:gd name="T21" fmla="*/ 1 h 228"/>
                  <a:gd name="T22" fmla="*/ 1 w 123"/>
                  <a:gd name="T23" fmla="*/ 1 h 228"/>
                  <a:gd name="T24" fmla="*/ 1 w 123"/>
                  <a:gd name="T25" fmla="*/ 1 h 228"/>
                  <a:gd name="T26" fmla="*/ 1 w 123"/>
                  <a:gd name="T27" fmla="*/ 1 h 228"/>
                  <a:gd name="T28" fmla="*/ 1 w 123"/>
                  <a:gd name="T29" fmla="*/ 1 h 228"/>
                  <a:gd name="T30" fmla="*/ 1 w 123"/>
                  <a:gd name="T31" fmla="*/ 1 h 228"/>
                  <a:gd name="T32" fmla="*/ 1 w 123"/>
                  <a:gd name="T33" fmla="*/ 1 h 228"/>
                  <a:gd name="T34" fmla="*/ 1 w 123"/>
                  <a:gd name="T35" fmla="*/ 1 h 228"/>
                  <a:gd name="T36" fmla="*/ 1 w 123"/>
                  <a:gd name="T37" fmla="*/ 1 h 228"/>
                  <a:gd name="T38" fmla="*/ 1 w 123"/>
                  <a:gd name="T39" fmla="*/ 1 h 228"/>
                  <a:gd name="T40" fmla="*/ 1 w 123"/>
                  <a:gd name="T41" fmla="*/ 1 h 228"/>
                  <a:gd name="T42" fmla="*/ 1 w 123"/>
                  <a:gd name="T43" fmla="*/ 1 h 228"/>
                  <a:gd name="T44" fmla="*/ 1 w 123"/>
                  <a:gd name="T45" fmla="*/ 1 h 228"/>
                  <a:gd name="T46" fmla="*/ 1 w 123"/>
                  <a:gd name="T47" fmla="*/ 1 h 228"/>
                  <a:gd name="T48" fmla="*/ 1 w 123"/>
                  <a:gd name="T49" fmla="*/ 1 h 228"/>
                  <a:gd name="T50" fmla="*/ 1 w 123"/>
                  <a:gd name="T51" fmla="*/ 1 h 228"/>
                  <a:gd name="T52" fmla="*/ 1 w 123"/>
                  <a:gd name="T53" fmla="*/ 1 h 228"/>
                  <a:gd name="T54" fmla="*/ 1 w 123"/>
                  <a:gd name="T55" fmla="*/ 1 h 228"/>
                  <a:gd name="T56" fmla="*/ 1 w 123"/>
                  <a:gd name="T57" fmla="*/ 1 h 228"/>
                  <a:gd name="T58" fmla="*/ 1 w 123"/>
                  <a:gd name="T59" fmla="*/ 1 h 228"/>
                  <a:gd name="T60" fmla="*/ 1 w 123"/>
                  <a:gd name="T61" fmla="*/ 1 h 228"/>
                  <a:gd name="T62" fmla="*/ 1 w 123"/>
                  <a:gd name="T63" fmla="*/ 1 h 228"/>
                  <a:gd name="T64" fmla="*/ 1 w 123"/>
                  <a:gd name="T65" fmla="*/ 1 h 228"/>
                  <a:gd name="T66" fmla="*/ 1 w 123"/>
                  <a:gd name="T67" fmla="*/ 1 h 228"/>
                  <a:gd name="T68" fmla="*/ 1 w 123"/>
                  <a:gd name="T69" fmla="*/ 1 h 228"/>
                  <a:gd name="T70" fmla="*/ 1 w 123"/>
                  <a:gd name="T71" fmla="*/ 1 h 228"/>
                  <a:gd name="T72" fmla="*/ 1 w 123"/>
                  <a:gd name="T73" fmla="*/ 1 h 228"/>
                  <a:gd name="T74" fmla="*/ 1 w 123"/>
                  <a:gd name="T75" fmla="*/ 1 h 228"/>
                  <a:gd name="T76" fmla="*/ 1 w 123"/>
                  <a:gd name="T77" fmla="*/ 1 h 228"/>
                  <a:gd name="T78" fmla="*/ 1 w 123"/>
                  <a:gd name="T79" fmla="*/ 1 h 228"/>
                  <a:gd name="T80" fmla="*/ 1 w 123"/>
                  <a:gd name="T81" fmla="*/ 1 h 228"/>
                  <a:gd name="T82" fmla="*/ 1 w 123"/>
                  <a:gd name="T83" fmla="*/ 1 h 228"/>
                  <a:gd name="T84" fmla="*/ 1 w 123"/>
                  <a:gd name="T85" fmla="*/ 1 h 228"/>
                  <a:gd name="T86" fmla="*/ 1 w 123"/>
                  <a:gd name="T87" fmla="*/ 1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228"/>
                  <a:gd name="T134" fmla="*/ 123 w 123"/>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228">
                    <a:moveTo>
                      <a:pt x="15" y="0"/>
                    </a:moveTo>
                    <a:lnTo>
                      <a:pt x="29" y="1"/>
                    </a:lnTo>
                    <a:lnTo>
                      <a:pt x="42" y="4"/>
                    </a:lnTo>
                    <a:lnTo>
                      <a:pt x="55" y="5"/>
                    </a:lnTo>
                    <a:lnTo>
                      <a:pt x="69" y="7"/>
                    </a:lnTo>
                    <a:lnTo>
                      <a:pt x="83" y="8"/>
                    </a:lnTo>
                    <a:lnTo>
                      <a:pt x="97" y="10"/>
                    </a:lnTo>
                    <a:lnTo>
                      <a:pt x="110" y="12"/>
                    </a:lnTo>
                    <a:lnTo>
                      <a:pt x="123" y="14"/>
                    </a:lnTo>
                    <a:lnTo>
                      <a:pt x="122" y="17"/>
                    </a:lnTo>
                    <a:lnTo>
                      <a:pt x="121" y="21"/>
                    </a:lnTo>
                    <a:lnTo>
                      <a:pt x="119" y="25"/>
                    </a:lnTo>
                    <a:lnTo>
                      <a:pt x="118" y="29"/>
                    </a:lnTo>
                    <a:lnTo>
                      <a:pt x="117" y="37"/>
                    </a:lnTo>
                    <a:lnTo>
                      <a:pt x="115" y="44"/>
                    </a:lnTo>
                    <a:lnTo>
                      <a:pt x="114" y="52"/>
                    </a:lnTo>
                    <a:lnTo>
                      <a:pt x="113" y="60"/>
                    </a:lnTo>
                    <a:lnTo>
                      <a:pt x="112" y="61"/>
                    </a:lnTo>
                    <a:lnTo>
                      <a:pt x="110" y="63"/>
                    </a:lnTo>
                    <a:lnTo>
                      <a:pt x="108" y="65"/>
                    </a:lnTo>
                    <a:lnTo>
                      <a:pt x="106" y="67"/>
                    </a:lnTo>
                    <a:lnTo>
                      <a:pt x="106" y="70"/>
                    </a:lnTo>
                    <a:lnTo>
                      <a:pt x="106" y="74"/>
                    </a:lnTo>
                    <a:lnTo>
                      <a:pt x="105" y="77"/>
                    </a:lnTo>
                    <a:lnTo>
                      <a:pt x="105" y="81"/>
                    </a:lnTo>
                    <a:lnTo>
                      <a:pt x="106" y="81"/>
                    </a:lnTo>
                    <a:lnTo>
                      <a:pt x="108" y="81"/>
                    </a:lnTo>
                    <a:lnTo>
                      <a:pt x="110" y="81"/>
                    </a:lnTo>
                    <a:lnTo>
                      <a:pt x="111" y="81"/>
                    </a:lnTo>
                    <a:lnTo>
                      <a:pt x="110" y="86"/>
                    </a:lnTo>
                    <a:lnTo>
                      <a:pt x="110" y="92"/>
                    </a:lnTo>
                    <a:lnTo>
                      <a:pt x="108" y="97"/>
                    </a:lnTo>
                    <a:lnTo>
                      <a:pt x="107" y="103"/>
                    </a:lnTo>
                    <a:lnTo>
                      <a:pt x="106" y="104"/>
                    </a:lnTo>
                    <a:lnTo>
                      <a:pt x="105" y="105"/>
                    </a:lnTo>
                    <a:lnTo>
                      <a:pt x="104" y="106"/>
                    </a:lnTo>
                    <a:lnTo>
                      <a:pt x="103" y="107"/>
                    </a:lnTo>
                    <a:lnTo>
                      <a:pt x="104" y="110"/>
                    </a:lnTo>
                    <a:lnTo>
                      <a:pt x="104" y="113"/>
                    </a:lnTo>
                    <a:lnTo>
                      <a:pt x="104" y="116"/>
                    </a:lnTo>
                    <a:lnTo>
                      <a:pt x="105" y="120"/>
                    </a:lnTo>
                    <a:lnTo>
                      <a:pt x="104" y="124"/>
                    </a:lnTo>
                    <a:lnTo>
                      <a:pt x="104" y="128"/>
                    </a:lnTo>
                    <a:lnTo>
                      <a:pt x="104" y="131"/>
                    </a:lnTo>
                    <a:lnTo>
                      <a:pt x="103" y="136"/>
                    </a:lnTo>
                    <a:lnTo>
                      <a:pt x="102" y="138"/>
                    </a:lnTo>
                    <a:lnTo>
                      <a:pt x="100" y="139"/>
                    </a:lnTo>
                    <a:lnTo>
                      <a:pt x="99" y="142"/>
                    </a:lnTo>
                    <a:lnTo>
                      <a:pt x="98" y="144"/>
                    </a:lnTo>
                    <a:lnTo>
                      <a:pt x="99" y="148"/>
                    </a:lnTo>
                    <a:lnTo>
                      <a:pt x="100" y="151"/>
                    </a:lnTo>
                    <a:lnTo>
                      <a:pt x="100" y="154"/>
                    </a:lnTo>
                    <a:lnTo>
                      <a:pt x="102" y="157"/>
                    </a:lnTo>
                    <a:lnTo>
                      <a:pt x="100" y="160"/>
                    </a:lnTo>
                    <a:lnTo>
                      <a:pt x="100" y="164"/>
                    </a:lnTo>
                    <a:lnTo>
                      <a:pt x="99" y="167"/>
                    </a:lnTo>
                    <a:lnTo>
                      <a:pt x="98" y="172"/>
                    </a:lnTo>
                    <a:lnTo>
                      <a:pt x="97" y="174"/>
                    </a:lnTo>
                    <a:lnTo>
                      <a:pt x="97" y="177"/>
                    </a:lnTo>
                    <a:lnTo>
                      <a:pt x="96" y="180"/>
                    </a:lnTo>
                    <a:lnTo>
                      <a:pt x="95" y="183"/>
                    </a:lnTo>
                    <a:lnTo>
                      <a:pt x="93" y="189"/>
                    </a:lnTo>
                    <a:lnTo>
                      <a:pt x="93" y="194"/>
                    </a:lnTo>
                    <a:lnTo>
                      <a:pt x="92" y="199"/>
                    </a:lnTo>
                    <a:lnTo>
                      <a:pt x="91" y="205"/>
                    </a:lnTo>
                    <a:lnTo>
                      <a:pt x="90" y="207"/>
                    </a:lnTo>
                    <a:lnTo>
                      <a:pt x="89" y="211"/>
                    </a:lnTo>
                    <a:lnTo>
                      <a:pt x="88" y="214"/>
                    </a:lnTo>
                    <a:lnTo>
                      <a:pt x="87" y="218"/>
                    </a:lnTo>
                    <a:lnTo>
                      <a:pt x="79" y="224"/>
                    </a:lnTo>
                    <a:lnTo>
                      <a:pt x="68" y="227"/>
                    </a:lnTo>
                    <a:lnTo>
                      <a:pt x="55" y="228"/>
                    </a:lnTo>
                    <a:lnTo>
                      <a:pt x="42" y="227"/>
                    </a:lnTo>
                    <a:lnTo>
                      <a:pt x="28" y="225"/>
                    </a:lnTo>
                    <a:lnTo>
                      <a:pt x="16" y="220"/>
                    </a:lnTo>
                    <a:lnTo>
                      <a:pt x="7" y="214"/>
                    </a:lnTo>
                    <a:lnTo>
                      <a:pt x="0" y="206"/>
                    </a:lnTo>
                    <a:lnTo>
                      <a:pt x="1" y="196"/>
                    </a:lnTo>
                    <a:lnTo>
                      <a:pt x="2" y="186"/>
                    </a:lnTo>
                    <a:lnTo>
                      <a:pt x="4" y="174"/>
                    </a:lnTo>
                    <a:lnTo>
                      <a:pt x="5" y="163"/>
                    </a:lnTo>
                    <a:lnTo>
                      <a:pt x="4" y="161"/>
                    </a:lnTo>
                    <a:lnTo>
                      <a:pt x="4" y="160"/>
                    </a:lnTo>
                    <a:lnTo>
                      <a:pt x="2" y="158"/>
                    </a:lnTo>
                    <a:lnTo>
                      <a:pt x="1" y="157"/>
                    </a:lnTo>
                    <a:lnTo>
                      <a:pt x="2" y="153"/>
                    </a:lnTo>
                    <a:lnTo>
                      <a:pt x="2" y="150"/>
                    </a:lnTo>
                    <a:lnTo>
                      <a:pt x="2" y="146"/>
                    </a:lnTo>
                    <a:lnTo>
                      <a:pt x="2" y="143"/>
                    </a:lnTo>
                    <a:lnTo>
                      <a:pt x="5" y="141"/>
                    </a:lnTo>
                    <a:lnTo>
                      <a:pt x="6" y="138"/>
                    </a:lnTo>
                    <a:lnTo>
                      <a:pt x="8" y="136"/>
                    </a:lnTo>
                    <a:lnTo>
                      <a:pt x="9" y="134"/>
                    </a:lnTo>
                    <a:lnTo>
                      <a:pt x="8" y="134"/>
                    </a:lnTo>
                    <a:lnTo>
                      <a:pt x="6" y="133"/>
                    </a:lnTo>
                    <a:lnTo>
                      <a:pt x="5" y="133"/>
                    </a:lnTo>
                    <a:lnTo>
                      <a:pt x="2" y="133"/>
                    </a:lnTo>
                    <a:lnTo>
                      <a:pt x="4" y="127"/>
                    </a:lnTo>
                    <a:lnTo>
                      <a:pt x="4" y="120"/>
                    </a:lnTo>
                    <a:lnTo>
                      <a:pt x="4" y="113"/>
                    </a:lnTo>
                    <a:lnTo>
                      <a:pt x="5" y="107"/>
                    </a:lnTo>
                    <a:lnTo>
                      <a:pt x="7" y="106"/>
                    </a:lnTo>
                    <a:lnTo>
                      <a:pt x="8" y="106"/>
                    </a:lnTo>
                    <a:lnTo>
                      <a:pt x="11" y="106"/>
                    </a:lnTo>
                    <a:lnTo>
                      <a:pt x="12" y="105"/>
                    </a:lnTo>
                    <a:lnTo>
                      <a:pt x="11" y="101"/>
                    </a:lnTo>
                    <a:lnTo>
                      <a:pt x="11" y="98"/>
                    </a:lnTo>
                    <a:lnTo>
                      <a:pt x="9" y="95"/>
                    </a:lnTo>
                    <a:lnTo>
                      <a:pt x="8" y="91"/>
                    </a:lnTo>
                    <a:lnTo>
                      <a:pt x="8" y="88"/>
                    </a:lnTo>
                    <a:lnTo>
                      <a:pt x="8" y="84"/>
                    </a:lnTo>
                    <a:lnTo>
                      <a:pt x="8" y="82"/>
                    </a:lnTo>
                    <a:lnTo>
                      <a:pt x="8" y="78"/>
                    </a:lnTo>
                    <a:lnTo>
                      <a:pt x="11" y="76"/>
                    </a:lnTo>
                    <a:lnTo>
                      <a:pt x="13" y="74"/>
                    </a:lnTo>
                    <a:lnTo>
                      <a:pt x="14" y="71"/>
                    </a:lnTo>
                    <a:lnTo>
                      <a:pt x="16" y="68"/>
                    </a:lnTo>
                    <a:lnTo>
                      <a:pt x="16" y="66"/>
                    </a:lnTo>
                    <a:lnTo>
                      <a:pt x="16" y="62"/>
                    </a:lnTo>
                    <a:lnTo>
                      <a:pt x="16" y="60"/>
                    </a:lnTo>
                    <a:lnTo>
                      <a:pt x="17" y="58"/>
                    </a:lnTo>
                    <a:lnTo>
                      <a:pt x="16" y="55"/>
                    </a:lnTo>
                    <a:lnTo>
                      <a:pt x="15" y="53"/>
                    </a:lnTo>
                    <a:lnTo>
                      <a:pt x="13" y="52"/>
                    </a:lnTo>
                    <a:lnTo>
                      <a:pt x="12" y="50"/>
                    </a:lnTo>
                    <a:lnTo>
                      <a:pt x="13" y="43"/>
                    </a:lnTo>
                    <a:lnTo>
                      <a:pt x="14" y="36"/>
                    </a:lnTo>
                    <a:lnTo>
                      <a:pt x="15" y="29"/>
                    </a:lnTo>
                    <a:lnTo>
                      <a:pt x="16" y="22"/>
                    </a:lnTo>
                    <a:lnTo>
                      <a:pt x="15" y="16"/>
                    </a:lnTo>
                    <a:lnTo>
                      <a:pt x="15" y="10"/>
                    </a:lnTo>
                    <a:lnTo>
                      <a:pt x="15" y="6"/>
                    </a:lnTo>
                    <a:lnTo>
                      <a:pt x="15" y="0"/>
                    </a:lnTo>
                    <a:close/>
                  </a:path>
                </a:pathLst>
              </a:custGeom>
              <a:solidFill>
                <a:srgbClr val="9E9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3" name="Freeform 122">
                <a:extLst>
                  <a:ext uri="{FF2B5EF4-FFF2-40B4-BE49-F238E27FC236}">
                    <a16:creationId xmlns:a16="http://schemas.microsoft.com/office/drawing/2014/main" id="{E1E2C953-BBFE-A6D4-C259-FD86A073222D}"/>
                  </a:ext>
                </a:extLst>
              </p:cNvPr>
              <p:cNvSpPr>
                <a:spLocks/>
              </p:cNvSpPr>
              <p:nvPr/>
            </p:nvSpPr>
            <p:spPr bwMode="auto">
              <a:xfrm>
                <a:off x="464" y="5251"/>
                <a:ext cx="50" cy="113"/>
              </a:xfrm>
              <a:custGeom>
                <a:avLst/>
                <a:gdLst>
                  <a:gd name="T0" fmla="*/ 0 w 102"/>
                  <a:gd name="T1" fmla="*/ 0 h 226"/>
                  <a:gd name="T2" fmla="*/ 0 w 102"/>
                  <a:gd name="T3" fmla="*/ 1 h 226"/>
                  <a:gd name="T4" fmla="*/ 0 w 102"/>
                  <a:gd name="T5" fmla="*/ 1 h 226"/>
                  <a:gd name="T6" fmla="*/ 0 w 102"/>
                  <a:gd name="T7" fmla="*/ 1 h 226"/>
                  <a:gd name="T8" fmla="*/ 0 w 102"/>
                  <a:gd name="T9" fmla="*/ 1 h 226"/>
                  <a:gd name="T10" fmla="*/ 0 w 102"/>
                  <a:gd name="T11" fmla="*/ 1 h 226"/>
                  <a:gd name="T12" fmla="*/ 0 w 102"/>
                  <a:gd name="T13" fmla="*/ 1 h 226"/>
                  <a:gd name="T14" fmla="*/ 0 w 102"/>
                  <a:gd name="T15" fmla="*/ 1 h 226"/>
                  <a:gd name="T16" fmla="*/ 0 w 102"/>
                  <a:gd name="T17" fmla="*/ 1 h 226"/>
                  <a:gd name="T18" fmla="*/ 0 w 102"/>
                  <a:gd name="T19" fmla="*/ 1 h 226"/>
                  <a:gd name="T20" fmla="*/ 0 w 102"/>
                  <a:gd name="T21" fmla="*/ 1 h 226"/>
                  <a:gd name="T22" fmla="*/ 0 w 102"/>
                  <a:gd name="T23" fmla="*/ 1 h 226"/>
                  <a:gd name="T24" fmla="*/ 0 w 102"/>
                  <a:gd name="T25" fmla="*/ 1 h 226"/>
                  <a:gd name="T26" fmla="*/ 0 w 102"/>
                  <a:gd name="T27" fmla="*/ 1 h 226"/>
                  <a:gd name="T28" fmla="*/ 0 w 102"/>
                  <a:gd name="T29" fmla="*/ 1 h 226"/>
                  <a:gd name="T30" fmla="*/ 0 w 102"/>
                  <a:gd name="T31" fmla="*/ 1 h 226"/>
                  <a:gd name="T32" fmla="*/ 0 w 102"/>
                  <a:gd name="T33" fmla="*/ 1 h 226"/>
                  <a:gd name="T34" fmla="*/ 0 w 102"/>
                  <a:gd name="T35" fmla="*/ 1 h 226"/>
                  <a:gd name="T36" fmla="*/ 0 w 102"/>
                  <a:gd name="T37" fmla="*/ 1 h 226"/>
                  <a:gd name="T38" fmla="*/ 0 w 102"/>
                  <a:gd name="T39" fmla="*/ 1 h 226"/>
                  <a:gd name="T40" fmla="*/ 0 w 102"/>
                  <a:gd name="T41" fmla="*/ 1 h 226"/>
                  <a:gd name="T42" fmla="*/ 0 w 102"/>
                  <a:gd name="T43" fmla="*/ 1 h 226"/>
                  <a:gd name="T44" fmla="*/ 0 w 102"/>
                  <a:gd name="T45" fmla="*/ 1 h 226"/>
                  <a:gd name="T46" fmla="*/ 0 w 102"/>
                  <a:gd name="T47" fmla="*/ 1 h 226"/>
                  <a:gd name="T48" fmla="*/ 0 w 102"/>
                  <a:gd name="T49" fmla="*/ 1 h 226"/>
                  <a:gd name="T50" fmla="*/ 0 w 102"/>
                  <a:gd name="T51" fmla="*/ 1 h 226"/>
                  <a:gd name="T52" fmla="*/ 0 w 102"/>
                  <a:gd name="T53" fmla="*/ 1 h 226"/>
                  <a:gd name="T54" fmla="*/ 0 w 102"/>
                  <a:gd name="T55" fmla="*/ 1 h 226"/>
                  <a:gd name="T56" fmla="*/ 0 w 102"/>
                  <a:gd name="T57" fmla="*/ 1 h 226"/>
                  <a:gd name="T58" fmla="*/ 0 w 102"/>
                  <a:gd name="T59" fmla="*/ 1 h 226"/>
                  <a:gd name="T60" fmla="*/ 0 w 102"/>
                  <a:gd name="T61" fmla="*/ 1 h 226"/>
                  <a:gd name="T62" fmla="*/ 0 w 102"/>
                  <a:gd name="T63" fmla="*/ 1 h 226"/>
                  <a:gd name="T64" fmla="*/ 0 w 102"/>
                  <a:gd name="T65" fmla="*/ 1 h 226"/>
                  <a:gd name="T66" fmla="*/ 0 w 102"/>
                  <a:gd name="T67" fmla="*/ 1 h 226"/>
                  <a:gd name="T68" fmla="*/ 0 w 102"/>
                  <a:gd name="T69" fmla="*/ 1 h 226"/>
                  <a:gd name="T70" fmla="*/ 0 w 102"/>
                  <a:gd name="T71" fmla="*/ 1 h 226"/>
                  <a:gd name="T72" fmla="*/ 0 w 102"/>
                  <a:gd name="T73" fmla="*/ 1 h 226"/>
                  <a:gd name="T74" fmla="*/ 0 w 102"/>
                  <a:gd name="T75" fmla="*/ 1 h 226"/>
                  <a:gd name="T76" fmla="*/ 0 w 102"/>
                  <a:gd name="T77" fmla="*/ 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226"/>
                  <a:gd name="T119" fmla="*/ 102 w 10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226">
                    <a:moveTo>
                      <a:pt x="18" y="0"/>
                    </a:moveTo>
                    <a:lnTo>
                      <a:pt x="102" y="12"/>
                    </a:lnTo>
                    <a:lnTo>
                      <a:pt x="97" y="27"/>
                    </a:lnTo>
                    <a:lnTo>
                      <a:pt x="93" y="58"/>
                    </a:lnTo>
                    <a:lnTo>
                      <a:pt x="88" y="65"/>
                    </a:lnTo>
                    <a:lnTo>
                      <a:pt x="86" y="78"/>
                    </a:lnTo>
                    <a:lnTo>
                      <a:pt x="90" y="79"/>
                    </a:lnTo>
                    <a:lnTo>
                      <a:pt x="88" y="101"/>
                    </a:lnTo>
                    <a:lnTo>
                      <a:pt x="83" y="104"/>
                    </a:lnTo>
                    <a:lnTo>
                      <a:pt x="84" y="118"/>
                    </a:lnTo>
                    <a:lnTo>
                      <a:pt x="83" y="133"/>
                    </a:lnTo>
                    <a:lnTo>
                      <a:pt x="79" y="142"/>
                    </a:lnTo>
                    <a:lnTo>
                      <a:pt x="81" y="154"/>
                    </a:lnTo>
                    <a:lnTo>
                      <a:pt x="79" y="169"/>
                    </a:lnTo>
                    <a:lnTo>
                      <a:pt x="75" y="180"/>
                    </a:lnTo>
                    <a:lnTo>
                      <a:pt x="73" y="202"/>
                    </a:lnTo>
                    <a:lnTo>
                      <a:pt x="68" y="215"/>
                    </a:lnTo>
                    <a:lnTo>
                      <a:pt x="63" y="220"/>
                    </a:lnTo>
                    <a:lnTo>
                      <a:pt x="53" y="225"/>
                    </a:lnTo>
                    <a:lnTo>
                      <a:pt x="43" y="226"/>
                    </a:lnTo>
                    <a:lnTo>
                      <a:pt x="33" y="226"/>
                    </a:lnTo>
                    <a:lnTo>
                      <a:pt x="22" y="224"/>
                    </a:lnTo>
                    <a:lnTo>
                      <a:pt x="13" y="219"/>
                    </a:lnTo>
                    <a:lnTo>
                      <a:pt x="5" y="214"/>
                    </a:lnTo>
                    <a:lnTo>
                      <a:pt x="0" y="207"/>
                    </a:lnTo>
                    <a:lnTo>
                      <a:pt x="5" y="164"/>
                    </a:lnTo>
                    <a:lnTo>
                      <a:pt x="3" y="157"/>
                    </a:lnTo>
                    <a:lnTo>
                      <a:pt x="4" y="142"/>
                    </a:lnTo>
                    <a:lnTo>
                      <a:pt x="10" y="134"/>
                    </a:lnTo>
                    <a:lnTo>
                      <a:pt x="4" y="133"/>
                    </a:lnTo>
                    <a:lnTo>
                      <a:pt x="7" y="106"/>
                    </a:lnTo>
                    <a:lnTo>
                      <a:pt x="12" y="105"/>
                    </a:lnTo>
                    <a:lnTo>
                      <a:pt x="10" y="91"/>
                    </a:lnTo>
                    <a:lnTo>
                      <a:pt x="11" y="79"/>
                    </a:lnTo>
                    <a:lnTo>
                      <a:pt x="17" y="69"/>
                    </a:lnTo>
                    <a:lnTo>
                      <a:pt x="18" y="58"/>
                    </a:lnTo>
                    <a:lnTo>
                      <a:pt x="14" y="50"/>
                    </a:lnTo>
                    <a:lnTo>
                      <a:pt x="18" y="22"/>
                    </a:lnTo>
                    <a:lnTo>
                      <a:pt x="18" y="0"/>
                    </a:lnTo>
                    <a:close/>
                  </a:path>
                </a:pathLst>
              </a:custGeom>
              <a:solidFill>
                <a:srgbClr val="A8A5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4" name="Freeform 123">
                <a:extLst>
                  <a:ext uri="{FF2B5EF4-FFF2-40B4-BE49-F238E27FC236}">
                    <a16:creationId xmlns:a16="http://schemas.microsoft.com/office/drawing/2014/main" id="{C139B134-BA79-D8C3-1FAC-11F766068AFD}"/>
                  </a:ext>
                </a:extLst>
              </p:cNvPr>
              <p:cNvSpPr>
                <a:spLocks/>
              </p:cNvSpPr>
              <p:nvPr/>
            </p:nvSpPr>
            <p:spPr bwMode="auto">
              <a:xfrm>
                <a:off x="409" y="5284"/>
                <a:ext cx="157" cy="22"/>
              </a:xfrm>
              <a:custGeom>
                <a:avLst/>
                <a:gdLst>
                  <a:gd name="T0" fmla="*/ 0 w 313"/>
                  <a:gd name="T1" fmla="*/ 0 h 44"/>
                  <a:gd name="T2" fmla="*/ 1 w 313"/>
                  <a:gd name="T3" fmla="*/ 1 h 44"/>
                  <a:gd name="T4" fmla="*/ 1 w 313"/>
                  <a:gd name="T5" fmla="*/ 1 h 44"/>
                  <a:gd name="T6" fmla="*/ 1 w 313"/>
                  <a:gd name="T7" fmla="*/ 1 h 44"/>
                  <a:gd name="T8" fmla="*/ 1 w 313"/>
                  <a:gd name="T9" fmla="*/ 1 h 44"/>
                  <a:gd name="T10" fmla="*/ 1 w 313"/>
                  <a:gd name="T11" fmla="*/ 1 h 44"/>
                  <a:gd name="T12" fmla="*/ 1 w 313"/>
                  <a:gd name="T13" fmla="*/ 1 h 44"/>
                  <a:gd name="T14" fmla="*/ 1 w 313"/>
                  <a:gd name="T15" fmla="*/ 1 h 44"/>
                  <a:gd name="T16" fmla="*/ 1 w 313"/>
                  <a:gd name="T17" fmla="*/ 1 h 44"/>
                  <a:gd name="T18" fmla="*/ 1 w 313"/>
                  <a:gd name="T19" fmla="*/ 1 h 44"/>
                  <a:gd name="T20" fmla="*/ 1 w 313"/>
                  <a:gd name="T21" fmla="*/ 1 h 44"/>
                  <a:gd name="T22" fmla="*/ 1 w 313"/>
                  <a:gd name="T23" fmla="*/ 1 h 44"/>
                  <a:gd name="T24" fmla="*/ 1 w 313"/>
                  <a:gd name="T25" fmla="*/ 1 h 44"/>
                  <a:gd name="T26" fmla="*/ 1 w 313"/>
                  <a:gd name="T27" fmla="*/ 1 h 44"/>
                  <a:gd name="T28" fmla="*/ 1 w 313"/>
                  <a:gd name="T29" fmla="*/ 1 h 44"/>
                  <a:gd name="T30" fmla="*/ 1 w 313"/>
                  <a:gd name="T31" fmla="*/ 1 h 44"/>
                  <a:gd name="T32" fmla="*/ 1 w 313"/>
                  <a:gd name="T33" fmla="*/ 1 h 44"/>
                  <a:gd name="T34" fmla="*/ 1 w 313"/>
                  <a:gd name="T35" fmla="*/ 1 h 44"/>
                  <a:gd name="T36" fmla="*/ 1 w 313"/>
                  <a:gd name="T37" fmla="*/ 1 h 44"/>
                  <a:gd name="T38" fmla="*/ 1 w 313"/>
                  <a:gd name="T39" fmla="*/ 1 h 44"/>
                  <a:gd name="T40" fmla="*/ 1 w 313"/>
                  <a:gd name="T41" fmla="*/ 1 h 44"/>
                  <a:gd name="T42" fmla="*/ 1 w 313"/>
                  <a:gd name="T43" fmla="*/ 1 h 44"/>
                  <a:gd name="T44" fmla="*/ 1 w 313"/>
                  <a:gd name="T45" fmla="*/ 1 h 44"/>
                  <a:gd name="T46" fmla="*/ 1 w 313"/>
                  <a:gd name="T47" fmla="*/ 1 h 44"/>
                  <a:gd name="T48" fmla="*/ 1 w 313"/>
                  <a:gd name="T49" fmla="*/ 1 h 44"/>
                  <a:gd name="T50" fmla="*/ 1 w 313"/>
                  <a:gd name="T51" fmla="*/ 1 h 44"/>
                  <a:gd name="T52" fmla="*/ 1 w 313"/>
                  <a:gd name="T53" fmla="*/ 1 h 44"/>
                  <a:gd name="T54" fmla="*/ 1 w 313"/>
                  <a:gd name="T55" fmla="*/ 1 h 44"/>
                  <a:gd name="T56" fmla="*/ 1 w 313"/>
                  <a:gd name="T57" fmla="*/ 1 h 44"/>
                  <a:gd name="T58" fmla="*/ 1 w 313"/>
                  <a:gd name="T59" fmla="*/ 1 h 44"/>
                  <a:gd name="T60" fmla="*/ 1 w 313"/>
                  <a:gd name="T61" fmla="*/ 1 h 44"/>
                  <a:gd name="T62" fmla="*/ 1 w 313"/>
                  <a:gd name="T63" fmla="*/ 1 h 44"/>
                  <a:gd name="T64" fmla="*/ 1 w 313"/>
                  <a:gd name="T65" fmla="*/ 1 h 44"/>
                  <a:gd name="T66" fmla="*/ 0 w 313"/>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4"/>
                  <a:gd name="T104" fmla="*/ 313 w 313"/>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4">
                    <a:moveTo>
                      <a:pt x="0" y="0"/>
                    </a:moveTo>
                    <a:lnTo>
                      <a:pt x="20" y="3"/>
                    </a:lnTo>
                    <a:lnTo>
                      <a:pt x="39" y="7"/>
                    </a:lnTo>
                    <a:lnTo>
                      <a:pt x="59" y="10"/>
                    </a:lnTo>
                    <a:lnTo>
                      <a:pt x="78" y="13"/>
                    </a:lnTo>
                    <a:lnTo>
                      <a:pt x="98" y="16"/>
                    </a:lnTo>
                    <a:lnTo>
                      <a:pt x="117" y="18"/>
                    </a:lnTo>
                    <a:lnTo>
                      <a:pt x="137" y="21"/>
                    </a:lnTo>
                    <a:lnTo>
                      <a:pt x="157" y="23"/>
                    </a:lnTo>
                    <a:lnTo>
                      <a:pt x="176" y="25"/>
                    </a:lnTo>
                    <a:lnTo>
                      <a:pt x="196" y="28"/>
                    </a:lnTo>
                    <a:lnTo>
                      <a:pt x="215" y="30"/>
                    </a:lnTo>
                    <a:lnTo>
                      <a:pt x="235" y="31"/>
                    </a:lnTo>
                    <a:lnTo>
                      <a:pt x="255" y="33"/>
                    </a:lnTo>
                    <a:lnTo>
                      <a:pt x="274" y="35"/>
                    </a:lnTo>
                    <a:lnTo>
                      <a:pt x="294" y="36"/>
                    </a:lnTo>
                    <a:lnTo>
                      <a:pt x="313" y="37"/>
                    </a:lnTo>
                    <a:lnTo>
                      <a:pt x="298" y="40"/>
                    </a:lnTo>
                    <a:lnTo>
                      <a:pt x="281" y="43"/>
                    </a:lnTo>
                    <a:lnTo>
                      <a:pt x="264" y="44"/>
                    </a:lnTo>
                    <a:lnTo>
                      <a:pt x="245" y="44"/>
                    </a:lnTo>
                    <a:lnTo>
                      <a:pt x="226" y="43"/>
                    </a:lnTo>
                    <a:lnTo>
                      <a:pt x="206" y="42"/>
                    </a:lnTo>
                    <a:lnTo>
                      <a:pt x="187" y="40"/>
                    </a:lnTo>
                    <a:lnTo>
                      <a:pt x="166" y="38"/>
                    </a:lnTo>
                    <a:lnTo>
                      <a:pt x="146" y="36"/>
                    </a:lnTo>
                    <a:lnTo>
                      <a:pt x="126" y="33"/>
                    </a:lnTo>
                    <a:lnTo>
                      <a:pt x="105" y="30"/>
                    </a:lnTo>
                    <a:lnTo>
                      <a:pt x="85" y="28"/>
                    </a:lnTo>
                    <a:lnTo>
                      <a:pt x="67" y="24"/>
                    </a:lnTo>
                    <a:lnTo>
                      <a:pt x="48" y="22"/>
                    </a:lnTo>
                    <a:lnTo>
                      <a:pt x="30" y="20"/>
                    </a:lnTo>
                    <a:lnTo>
                      <a:pt x="14" y="17"/>
                    </a:lnTo>
                    <a:lnTo>
                      <a:pt x="0"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5" name="Freeform 124">
                <a:extLst>
                  <a:ext uri="{FF2B5EF4-FFF2-40B4-BE49-F238E27FC236}">
                    <a16:creationId xmlns:a16="http://schemas.microsoft.com/office/drawing/2014/main" id="{14377EFD-C13E-4487-AF4D-372BF6737C96}"/>
                  </a:ext>
                </a:extLst>
              </p:cNvPr>
              <p:cNvSpPr>
                <a:spLocks/>
              </p:cNvSpPr>
              <p:nvPr/>
            </p:nvSpPr>
            <p:spPr bwMode="auto">
              <a:xfrm>
                <a:off x="411" y="5308"/>
                <a:ext cx="152" cy="17"/>
              </a:xfrm>
              <a:custGeom>
                <a:avLst/>
                <a:gdLst>
                  <a:gd name="T0" fmla="*/ 0 w 304"/>
                  <a:gd name="T1" fmla="*/ 0 h 36"/>
                  <a:gd name="T2" fmla="*/ 1 w 304"/>
                  <a:gd name="T3" fmla="*/ 0 h 36"/>
                  <a:gd name="T4" fmla="*/ 1 w 304"/>
                  <a:gd name="T5" fmla="*/ 0 h 36"/>
                  <a:gd name="T6" fmla="*/ 1 w 304"/>
                  <a:gd name="T7" fmla="*/ 0 h 36"/>
                  <a:gd name="T8" fmla="*/ 1 w 304"/>
                  <a:gd name="T9" fmla="*/ 0 h 36"/>
                  <a:gd name="T10" fmla="*/ 1 w 304"/>
                  <a:gd name="T11" fmla="*/ 0 h 36"/>
                  <a:gd name="T12" fmla="*/ 1 w 304"/>
                  <a:gd name="T13" fmla="*/ 0 h 36"/>
                  <a:gd name="T14" fmla="*/ 1 w 304"/>
                  <a:gd name="T15" fmla="*/ 0 h 36"/>
                  <a:gd name="T16" fmla="*/ 1 w 304"/>
                  <a:gd name="T17" fmla="*/ 0 h 36"/>
                  <a:gd name="T18" fmla="*/ 1 w 304"/>
                  <a:gd name="T19" fmla="*/ 0 h 36"/>
                  <a:gd name="T20" fmla="*/ 1 w 304"/>
                  <a:gd name="T21" fmla="*/ 0 h 36"/>
                  <a:gd name="T22" fmla="*/ 1 w 304"/>
                  <a:gd name="T23" fmla="*/ 0 h 36"/>
                  <a:gd name="T24" fmla="*/ 1 w 304"/>
                  <a:gd name="T25" fmla="*/ 0 h 36"/>
                  <a:gd name="T26" fmla="*/ 1 w 304"/>
                  <a:gd name="T27" fmla="*/ 0 h 36"/>
                  <a:gd name="T28" fmla="*/ 1 w 304"/>
                  <a:gd name="T29" fmla="*/ 0 h 36"/>
                  <a:gd name="T30" fmla="*/ 1 w 304"/>
                  <a:gd name="T31" fmla="*/ 0 h 36"/>
                  <a:gd name="T32" fmla="*/ 1 w 304"/>
                  <a:gd name="T33" fmla="*/ 0 h 36"/>
                  <a:gd name="T34" fmla="*/ 1 w 304"/>
                  <a:gd name="T35" fmla="*/ 0 h 36"/>
                  <a:gd name="T36" fmla="*/ 1 w 304"/>
                  <a:gd name="T37" fmla="*/ 0 h 36"/>
                  <a:gd name="T38" fmla="*/ 1 w 304"/>
                  <a:gd name="T39" fmla="*/ 0 h 36"/>
                  <a:gd name="T40" fmla="*/ 1 w 304"/>
                  <a:gd name="T41" fmla="*/ 0 h 36"/>
                  <a:gd name="T42" fmla="*/ 1 w 304"/>
                  <a:gd name="T43" fmla="*/ 0 h 36"/>
                  <a:gd name="T44" fmla="*/ 1 w 304"/>
                  <a:gd name="T45" fmla="*/ 0 h 36"/>
                  <a:gd name="T46" fmla="*/ 1 w 304"/>
                  <a:gd name="T47" fmla="*/ 0 h 36"/>
                  <a:gd name="T48" fmla="*/ 1 w 304"/>
                  <a:gd name="T49" fmla="*/ 0 h 36"/>
                  <a:gd name="T50" fmla="*/ 1 w 304"/>
                  <a:gd name="T51" fmla="*/ 0 h 36"/>
                  <a:gd name="T52" fmla="*/ 1 w 304"/>
                  <a:gd name="T53" fmla="*/ 0 h 36"/>
                  <a:gd name="T54" fmla="*/ 1 w 304"/>
                  <a:gd name="T55" fmla="*/ 0 h 36"/>
                  <a:gd name="T56" fmla="*/ 1 w 304"/>
                  <a:gd name="T57" fmla="*/ 0 h 36"/>
                  <a:gd name="T58" fmla="*/ 1 w 304"/>
                  <a:gd name="T59" fmla="*/ 0 h 36"/>
                  <a:gd name="T60" fmla="*/ 1 w 304"/>
                  <a:gd name="T61" fmla="*/ 0 h 36"/>
                  <a:gd name="T62" fmla="*/ 1 w 304"/>
                  <a:gd name="T63" fmla="*/ 0 h 36"/>
                  <a:gd name="T64" fmla="*/ 1 w 304"/>
                  <a:gd name="T65" fmla="*/ 0 h 36"/>
                  <a:gd name="T66" fmla="*/ 0 w 304"/>
                  <a:gd name="T67" fmla="*/ 0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6"/>
                  <a:gd name="T104" fmla="*/ 304 w 304"/>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6">
                    <a:moveTo>
                      <a:pt x="0" y="0"/>
                    </a:moveTo>
                    <a:lnTo>
                      <a:pt x="19" y="3"/>
                    </a:lnTo>
                    <a:lnTo>
                      <a:pt x="38" y="6"/>
                    </a:lnTo>
                    <a:lnTo>
                      <a:pt x="57" y="8"/>
                    </a:lnTo>
                    <a:lnTo>
                      <a:pt x="76" y="11"/>
                    </a:lnTo>
                    <a:lnTo>
                      <a:pt x="95" y="13"/>
                    </a:lnTo>
                    <a:lnTo>
                      <a:pt x="114" y="15"/>
                    </a:lnTo>
                    <a:lnTo>
                      <a:pt x="133" y="18"/>
                    </a:lnTo>
                    <a:lnTo>
                      <a:pt x="152" y="20"/>
                    </a:lnTo>
                    <a:lnTo>
                      <a:pt x="170" y="21"/>
                    </a:lnTo>
                    <a:lnTo>
                      <a:pt x="190" y="23"/>
                    </a:lnTo>
                    <a:lnTo>
                      <a:pt x="208" y="24"/>
                    </a:lnTo>
                    <a:lnTo>
                      <a:pt x="228" y="26"/>
                    </a:lnTo>
                    <a:lnTo>
                      <a:pt x="246" y="26"/>
                    </a:lnTo>
                    <a:lnTo>
                      <a:pt x="266" y="26"/>
                    </a:lnTo>
                    <a:lnTo>
                      <a:pt x="284" y="26"/>
                    </a:lnTo>
                    <a:lnTo>
                      <a:pt x="304" y="26"/>
                    </a:lnTo>
                    <a:lnTo>
                      <a:pt x="288" y="30"/>
                    </a:lnTo>
                    <a:lnTo>
                      <a:pt x="271" y="34"/>
                    </a:lnTo>
                    <a:lnTo>
                      <a:pt x="253" y="35"/>
                    </a:lnTo>
                    <a:lnTo>
                      <a:pt x="235" y="36"/>
                    </a:lnTo>
                    <a:lnTo>
                      <a:pt x="216" y="36"/>
                    </a:lnTo>
                    <a:lnTo>
                      <a:pt x="197" y="36"/>
                    </a:lnTo>
                    <a:lnTo>
                      <a:pt x="177" y="35"/>
                    </a:lnTo>
                    <a:lnTo>
                      <a:pt x="157" y="33"/>
                    </a:lnTo>
                    <a:lnTo>
                      <a:pt x="137" y="30"/>
                    </a:lnTo>
                    <a:lnTo>
                      <a:pt x="117" y="27"/>
                    </a:lnTo>
                    <a:lnTo>
                      <a:pt x="97" y="24"/>
                    </a:lnTo>
                    <a:lnTo>
                      <a:pt x="78" y="21"/>
                    </a:lnTo>
                    <a:lnTo>
                      <a:pt x="59" y="19"/>
                    </a:lnTo>
                    <a:lnTo>
                      <a:pt x="41" y="15"/>
                    </a:lnTo>
                    <a:lnTo>
                      <a:pt x="23" y="13"/>
                    </a:lnTo>
                    <a:lnTo>
                      <a:pt x="6" y="11"/>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6" name="Freeform 125">
                <a:extLst>
                  <a:ext uri="{FF2B5EF4-FFF2-40B4-BE49-F238E27FC236}">
                    <a16:creationId xmlns:a16="http://schemas.microsoft.com/office/drawing/2014/main" id="{3E24A15D-6878-73AE-C932-6756A46B89BC}"/>
                  </a:ext>
                </a:extLst>
              </p:cNvPr>
              <p:cNvSpPr>
                <a:spLocks/>
              </p:cNvSpPr>
              <p:nvPr/>
            </p:nvSpPr>
            <p:spPr bwMode="auto">
              <a:xfrm>
                <a:off x="410" y="5327"/>
                <a:ext cx="152" cy="19"/>
              </a:xfrm>
              <a:custGeom>
                <a:avLst/>
                <a:gdLst>
                  <a:gd name="T0" fmla="*/ 0 w 305"/>
                  <a:gd name="T1" fmla="*/ 0 h 38"/>
                  <a:gd name="T2" fmla="*/ 0 w 305"/>
                  <a:gd name="T3" fmla="*/ 1 h 38"/>
                  <a:gd name="T4" fmla="*/ 0 w 305"/>
                  <a:gd name="T5" fmla="*/ 1 h 38"/>
                  <a:gd name="T6" fmla="*/ 0 w 305"/>
                  <a:gd name="T7" fmla="*/ 1 h 38"/>
                  <a:gd name="T8" fmla="*/ 0 w 305"/>
                  <a:gd name="T9" fmla="*/ 1 h 38"/>
                  <a:gd name="T10" fmla="*/ 0 w 305"/>
                  <a:gd name="T11" fmla="*/ 1 h 38"/>
                  <a:gd name="T12" fmla="*/ 0 w 305"/>
                  <a:gd name="T13" fmla="*/ 1 h 38"/>
                  <a:gd name="T14" fmla="*/ 0 w 305"/>
                  <a:gd name="T15" fmla="*/ 1 h 38"/>
                  <a:gd name="T16" fmla="*/ 0 w 305"/>
                  <a:gd name="T17" fmla="*/ 1 h 38"/>
                  <a:gd name="T18" fmla="*/ 0 w 305"/>
                  <a:gd name="T19" fmla="*/ 1 h 38"/>
                  <a:gd name="T20" fmla="*/ 0 w 305"/>
                  <a:gd name="T21" fmla="*/ 1 h 38"/>
                  <a:gd name="T22" fmla="*/ 0 w 305"/>
                  <a:gd name="T23" fmla="*/ 1 h 38"/>
                  <a:gd name="T24" fmla="*/ 0 w 305"/>
                  <a:gd name="T25" fmla="*/ 1 h 38"/>
                  <a:gd name="T26" fmla="*/ 0 w 305"/>
                  <a:gd name="T27" fmla="*/ 1 h 38"/>
                  <a:gd name="T28" fmla="*/ 0 w 305"/>
                  <a:gd name="T29" fmla="*/ 1 h 38"/>
                  <a:gd name="T30" fmla="*/ 0 w 305"/>
                  <a:gd name="T31" fmla="*/ 1 h 38"/>
                  <a:gd name="T32" fmla="*/ 0 w 305"/>
                  <a:gd name="T33" fmla="*/ 1 h 38"/>
                  <a:gd name="T34" fmla="*/ 0 w 305"/>
                  <a:gd name="T35" fmla="*/ 1 h 38"/>
                  <a:gd name="T36" fmla="*/ 0 w 305"/>
                  <a:gd name="T37" fmla="*/ 1 h 38"/>
                  <a:gd name="T38" fmla="*/ 0 w 305"/>
                  <a:gd name="T39" fmla="*/ 1 h 38"/>
                  <a:gd name="T40" fmla="*/ 0 w 305"/>
                  <a:gd name="T41" fmla="*/ 1 h 38"/>
                  <a:gd name="T42" fmla="*/ 0 w 305"/>
                  <a:gd name="T43" fmla="*/ 1 h 38"/>
                  <a:gd name="T44" fmla="*/ 0 w 305"/>
                  <a:gd name="T45" fmla="*/ 1 h 38"/>
                  <a:gd name="T46" fmla="*/ 0 w 305"/>
                  <a:gd name="T47" fmla="*/ 1 h 38"/>
                  <a:gd name="T48" fmla="*/ 0 w 305"/>
                  <a:gd name="T49" fmla="*/ 1 h 38"/>
                  <a:gd name="T50" fmla="*/ 0 w 305"/>
                  <a:gd name="T51" fmla="*/ 1 h 38"/>
                  <a:gd name="T52" fmla="*/ 0 w 305"/>
                  <a:gd name="T53" fmla="*/ 1 h 38"/>
                  <a:gd name="T54" fmla="*/ 0 w 305"/>
                  <a:gd name="T55" fmla="*/ 1 h 38"/>
                  <a:gd name="T56" fmla="*/ 0 w 305"/>
                  <a:gd name="T57" fmla="*/ 1 h 38"/>
                  <a:gd name="T58" fmla="*/ 0 w 305"/>
                  <a:gd name="T59" fmla="*/ 1 h 38"/>
                  <a:gd name="T60" fmla="*/ 0 w 305"/>
                  <a:gd name="T61" fmla="*/ 1 h 38"/>
                  <a:gd name="T62" fmla="*/ 0 w 305"/>
                  <a:gd name="T63" fmla="*/ 1 h 38"/>
                  <a:gd name="T64" fmla="*/ 0 w 305"/>
                  <a:gd name="T65" fmla="*/ 1 h 38"/>
                  <a:gd name="T66" fmla="*/ 0 w 305"/>
                  <a:gd name="T67" fmla="*/ 1 h 38"/>
                  <a:gd name="T68" fmla="*/ 0 w 305"/>
                  <a:gd name="T69" fmla="*/ 0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8"/>
                  <a:gd name="T107" fmla="*/ 305 w 305"/>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8">
                    <a:moveTo>
                      <a:pt x="9" y="0"/>
                    </a:moveTo>
                    <a:lnTo>
                      <a:pt x="28" y="4"/>
                    </a:lnTo>
                    <a:lnTo>
                      <a:pt x="47" y="6"/>
                    </a:lnTo>
                    <a:lnTo>
                      <a:pt x="66" y="10"/>
                    </a:lnTo>
                    <a:lnTo>
                      <a:pt x="84" y="12"/>
                    </a:lnTo>
                    <a:lnTo>
                      <a:pt x="103" y="15"/>
                    </a:lnTo>
                    <a:lnTo>
                      <a:pt x="121" y="18"/>
                    </a:lnTo>
                    <a:lnTo>
                      <a:pt x="138" y="20"/>
                    </a:lnTo>
                    <a:lnTo>
                      <a:pt x="157" y="21"/>
                    </a:lnTo>
                    <a:lnTo>
                      <a:pt x="175" y="23"/>
                    </a:lnTo>
                    <a:lnTo>
                      <a:pt x="194" y="25"/>
                    </a:lnTo>
                    <a:lnTo>
                      <a:pt x="212" y="26"/>
                    </a:lnTo>
                    <a:lnTo>
                      <a:pt x="231" y="26"/>
                    </a:lnTo>
                    <a:lnTo>
                      <a:pt x="249" y="27"/>
                    </a:lnTo>
                    <a:lnTo>
                      <a:pt x="267" y="26"/>
                    </a:lnTo>
                    <a:lnTo>
                      <a:pt x="286" y="26"/>
                    </a:lnTo>
                    <a:lnTo>
                      <a:pt x="305" y="25"/>
                    </a:lnTo>
                    <a:lnTo>
                      <a:pt x="286" y="38"/>
                    </a:lnTo>
                    <a:lnTo>
                      <a:pt x="269" y="38"/>
                    </a:lnTo>
                    <a:lnTo>
                      <a:pt x="250" y="38"/>
                    </a:lnTo>
                    <a:lnTo>
                      <a:pt x="233" y="37"/>
                    </a:lnTo>
                    <a:lnTo>
                      <a:pt x="216" y="37"/>
                    </a:lnTo>
                    <a:lnTo>
                      <a:pt x="197" y="36"/>
                    </a:lnTo>
                    <a:lnTo>
                      <a:pt x="180" y="34"/>
                    </a:lnTo>
                    <a:lnTo>
                      <a:pt x="161" y="33"/>
                    </a:lnTo>
                    <a:lnTo>
                      <a:pt x="143" y="30"/>
                    </a:lnTo>
                    <a:lnTo>
                      <a:pt x="126" y="28"/>
                    </a:lnTo>
                    <a:lnTo>
                      <a:pt x="107" y="26"/>
                    </a:lnTo>
                    <a:lnTo>
                      <a:pt x="90" y="23"/>
                    </a:lnTo>
                    <a:lnTo>
                      <a:pt x="72" y="21"/>
                    </a:lnTo>
                    <a:lnTo>
                      <a:pt x="53" y="18"/>
                    </a:lnTo>
                    <a:lnTo>
                      <a:pt x="36" y="15"/>
                    </a:lnTo>
                    <a:lnTo>
                      <a:pt x="17" y="13"/>
                    </a:lnTo>
                    <a:lnTo>
                      <a:pt x="0" y="11"/>
                    </a:lnTo>
                    <a:lnTo>
                      <a:pt x="9"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7" name="Freeform 126">
                <a:extLst>
                  <a:ext uri="{FF2B5EF4-FFF2-40B4-BE49-F238E27FC236}">
                    <a16:creationId xmlns:a16="http://schemas.microsoft.com/office/drawing/2014/main" id="{425038D3-A29A-223F-B04C-1756FC454BA8}"/>
                  </a:ext>
                </a:extLst>
              </p:cNvPr>
              <p:cNvSpPr>
                <a:spLocks/>
              </p:cNvSpPr>
              <p:nvPr/>
            </p:nvSpPr>
            <p:spPr bwMode="auto">
              <a:xfrm>
                <a:off x="414" y="5244"/>
                <a:ext cx="165" cy="20"/>
              </a:xfrm>
              <a:custGeom>
                <a:avLst/>
                <a:gdLst>
                  <a:gd name="T0" fmla="*/ 0 w 330"/>
                  <a:gd name="T1" fmla="*/ 0 h 41"/>
                  <a:gd name="T2" fmla="*/ 1 w 330"/>
                  <a:gd name="T3" fmla="*/ 0 h 41"/>
                  <a:gd name="T4" fmla="*/ 1 w 330"/>
                  <a:gd name="T5" fmla="*/ 0 h 41"/>
                  <a:gd name="T6" fmla="*/ 1 w 330"/>
                  <a:gd name="T7" fmla="*/ 0 h 41"/>
                  <a:gd name="T8" fmla="*/ 1 w 330"/>
                  <a:gd name="T9" fmla="*/ 0 h 41"/>
                  <a:gd name="T10" fmla="*/ 1 w 330"/>
                  <a:gd name="T11" fmla="*/ 0 h 41"/>
                  <a:gd name="T12" fmla="*/ 1 w 330"/>
                  <a:gd name="T13" fmla="*/ 0 h 41"/>
                  <a:gd name="T14" fmla="*/ 0 w 330"/>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41"/>
                  <a:gd name="T26" fmla="*/ 330 w 330"/>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41">
                    <a:moveTo>
                      <a:pt x="0" y="0"/>
                    </a:moveTo>
                    <a:lnTo>
                      <a:pt x="152" y="18"/>
                    </a:lnTo>
                    <a:lnTo>
                      <a:pt x="264" y="29"/>
                    </a:lnTo>
                    <a:lnTo>
                      <a:pt x="330" y="37"/>
                    </a:lnTo>
                    <a:lnTo>
                      <a:pt x="301" y="41"/>
                    </a:lnTo>
                    <a:lnTo>
                      <a:pt x="223" y="30"/>
                    </a:lnTo>
                    <a:lnTo>
                      <a:pt x="83" y="15"/>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8" name="Freeform 127">
                <a:extLst>
                  <a:ext uri="{FF2B5EF4-FFF2-40B4-BE49-F238E27FC236}">
                    <a16:creationId xmlns:a16="http://schemas.microsoft.com/office/drawing/2014/main" id="{EA4370AE-2337-C956-F27E-64D1B9C546CC}"/>
                  </a:ext>
                </a:extLst>
              </p:cNvPr>
              <p:cNvSpPr>
                <a:spLocks/>
              </p:cNvSpPr>
              <p:nvPr/>
            </p:nvSpPr>
            <p:spPr bwMode="auto">
              <a:xfrm>
                <a:off x="415" y="5267"/>
                <a:ext cx="152" cy="19"/>
              </a:xfrm>
              <a:custGeom>
                <a:avLst/>
                <a:gdLst>
                  <a:gd name="T0" fmla="*/ 1 w 304"/>
                  <a:gd name="T1" fmla="*/ 0 h 38"/>
                  <a:gd name="T2" fmla="*/ 1 w 304"/>
                  <a:gd name="T3" fmla="*/ 1 h 38"/>
                  <a:gd name="T4" fmla="*/ 1 w 304"/>
                  <a:gd name="T5" fmla="*/ 1 h 38"/>
                  <a:gd name="T6" fmla="*/ 1 w 304"/>
                  <a:gd name="T7" fmla="*/ 1 h 38"/>
                  <a:gd name="T8" fmla="*/ 1 w 304"/>
                  <a:gd name="T9" fmla="*/ 1 h 38"/>
                  <a:gd name="T10" fmla="*/ 0 w 304"/>
                  <a:gd name="T11" fmla="*/ 1 h 38"/>
                  <a:gd name="T12" fmla="*/ 1 w 304"/>
                  <a:gd name="T13" fmla="*/ 0 h 38"/>
                  <a:gd name="T14" fmla="*/ 1 w 30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38"/>
                  <a:gd name="T26" fmla="*/ 304 w 30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38">
                    <a:moveTo>
                      <a:pt x="19" y="0"/>
                    </a:moveTo>
                    <a:lnTo>
                      <a:pt x="171" y="24"/>
                    </a:lnTo>
                    <a:lnTo>
                      <a:pt x="304" y="32"/>
                    </a:lnTo>
                    <a:lnTo>
                      <a:pt x="288" y="38"/>
                    </a:lnTo>
                    <a:lnTo>
                      <a:pt x="122" y="24"/>
                    </a:lnTo>
                    <a:lnTo>
                      <a:pt x="0" y="9"/>
                    </a:lnTo>
                    <a:lnTo>
                      <a:pt x="1" y="0"/>
                    </a:lnTo>
                    <a:lnTo>
                      <a:pt x="19"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29" name="Freeform 128">
                <a:extLst>
                  <a:ext uri="{FF2B5EF4-FFF2-40B4-BE49-F238E27FC236}">
                    <a16:creationId xmlns:a16="http://schemas.microsoft.com/office/drawing/2014/main" id="{069155B8-FE60-62E6-ED98-B28B1B0FA648}"/>
                  </a:ext>
                </a:extLst>
              </p:cNvPr>
              <p:cNvSpPr>
                <a:spLocks/>
              </p:cNvSpPr>
              <p:nvPr/>
            </p:nvSpPr>
            <p:spPr bwMode="auto">
              <a:xfrm>
                <a:off x="451" y="5283"/>
                <a:ext cx="55" cy="9"/>
              </a:xfrm>
              <a:custGeom>
                <a:avLst/>
                <a:gdLst>
                  <a:gd name="T0" fmla="*/ 0 w 111"/>
                  <a:gd name="T1" fmla="*/ 0 h 16"/>
                  <a:gd name="T2" fmla="*/ 0 w 111"/>
                  <a:gd name="T3" fmla="*/ 1 h 16"/>
                  <a:gd name="T4" fmla="*/ 0 w 111"/>
                  <a:gd name="T5" fmla="*/ 1 h 16"/>
                  <a:gd name="T6" fmla="*/ 0 w 111"/>
                  <a:gd name="T7" fmla="*/ 1 h 16"/>
                  <a:gd name="T8" fmla="*/ 0 w 111"/>
                  <a:gd name="T9" fmla="*/ 1 h 16"/>
                  <a:gd name="T10" fmla="*/ 0 w 111"/>
                  <a:gd name="T11" fmla="*/ 1 h 16"/>
                  <a:gd name="T12" fmla="*/ 0 w 111"/>
                  <a:gd name="T13" fmla="*/ 0 h 16"/>
                  <a:gd name="T14" fmla="*/ 0 60000 65536"/>
                  <a:gd name="T15" fmla="*/ 0 60000 65536"/>
                  <a:gd name="T16" fmla="*/ 0 60000 65536"/>
                  <a:gd name="T17" fmla="*/ 0 60000 65536"/>
                  <a:gd name="T18" fmla="*/ 0 60000 65536"/>
                  <a:gd name="T19" fmla="*/ 0 60000 65536"/>
                  <a:gd name="T20" fmla="*/ 0 60000 65536"/>
                  <a:gd name="T21" fmla="*/ 0 w 111"/>
                  <a:gd name="T22" fmla="*/ 0 h 16"/>
                  <a:gd name="T23" fmla="*/ 111 w 1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
                    <a:moveTo>
                      <a:pt x="25" y="0"/>
                    </a:moveTo>
                    <a:lnTo>
                      <a:pt x="71" y="6"/>
                    </a:lnTo>
                    <a:lnTo>
                      <a:pt x="111" y="10"/>
                    </a:lnTo>
                    <a:lnTo>
                      <a:pt x="97" y="16"/>
                    </a:lnTo>
                    <a:lnTo>
                      <a:pt x="61" y="15"/>
                    </a:lnTo>
                    <a:lnTo>
                      <a:pt x="0" y="7"/>
                    </a:lnTo>
                    <a:lnTo>
                      <a:pt x="25" y="0"/>
                    </a:lnTo>
                    <a:close/>
                  </a:path>
                </a:pathLst>
              </a:custGeom>
              <a:solidFill>
                <a:srgbClr val="D1E2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30" name="Freeform 129">
                <a:extLst>
                  <a:ext uri="{FF2B5EF4-FFF2-40B4-BE49-F238E27FC236}">
                    <a16:creationId xmlns:a16="http://schemas.microsoft.com/office/drawing/2014/main" id="{DB75F71D-794E-5322-6F76-FD142DB4C969}"/>
                  </a:ext>
                </a:extLst>
              </p:cNvPr>
              <p:cNvSpPr>
                <a:spLocks/>
              </p:cNvSpPr>
              <p:nvPr/>
            </p:nvSpPr>
            <p:spPr bwMode="auto">
              <a:xfrm>
                <a:off x="458" y="5304"/>
                <a:ext cx="40" cy="7"/>
              </a:xfrm>
              <a:custGeom>
                <a:avLst/>
                <a:gdLst>
                  <a:gd name="T0" fmla="*/ 0 w 81"/>
                  <a:gd name="T1" fmla="*/ 0 h 15"/>
                  <a:gd name="T2" fmla="*/ 0 w 81"/>
                  <a:gd name="T3" fmla="*/ 0 h 15"/>
                  <a:gd name="T4" fmla="*/ 0 w 81"/>
                  <a:gd name="T5" fmla="*/ 0 h 15"/>
                  <a:gd name="T6" fmla="*/ 0 w 81"/>
                  <a:gd name="T7" fmla="*/ 0 h 15"/>
                  <a:gd name="T8" fmla="*/ 0 w 81"/>
                  <a:gd name="T9" fmla="*/ 0 h 15"/>
                  <a:gd name="T10" fmla="*/ 0 60000 65536"/>
                  <a:gd name="T11" fmla="*/ 0 60000 65536"/>
                  <a:gd name="T12" fmla="*/ 0 60000 65536"/>
                  <a:gd name="T13" fmla="*/ 0 60000 65536"/>
                  <a:gd name="T14" fmla="*/ 0 60000 65536"/>
                  <a:gd name="T15" fmla="*/ 0 w 81"/>
                  <a:gd name="T16" fmla="*/ 0 h 15"/>
                  <a:gd name="T17" fmla="*/ 81 w 81"/>
                  <a:gd name="T18" fmla="*/ 15 h 15"/>
                </a:gdLst>
                <a:ahLst/>
                <a:cxnLst>
                  <a:cxn ang="T10">
                    <a:pos x="T0" y="T1"/>
                  </a:cxn>
                  <a:cxn ang="T11">
                    <a:pos x="T2" y="T3"/>
                  </a:cxn>
                  <a:cxn ang="T12">
                    <a:pos x="T4" y="T5"/>
                  </a:cxn>
                  <a:cxn ang="T13">
                    <a:pos x="T6" y="T7"/>
                  </a:cxn>
                  <a:cxn ang="T14">
                    <a:pos x="T8" y="T9"/>
                  </a:cxn>
                </a:cxnLst>
                <a:rect l="T15" t="T16" r="T17" b="T18"/>
                <a:pathLst>
                  <a:path w="81" h="15">
                    <a:moveTo>
                      <a:pt x="19" y="0"/>
                    </a:moveTo>
                    <a:lnTo>
                      <a:pt x="81" y="8"/>
                    </a:lnTo>
                    <a:lnTo>
                      <a:pt x="64" y="15"/>
                    </a:lnTo>
                    <a:lnTo>
                      <a:pt x="0" y="6"/>
                    </a:lnTo>
                    <a:lnTo>
                      <a:pt x="19" y="0"/>
                    </a:lnTo>
                    <a:close/>
                  </a:path>
                </a:pathLst>
              </a:custGeom>
              <a:solidFill>
                <a:srgbClr val="D1E2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31" name="Freeform 130">
                <a:extLst>
                  <a:ext uri="{FF2B5EF4-FFF2-40B4-BE49-F238E27FC236}">
                    <a16:creationId xmlns:a16="http://schemas.microsoft.com/office/drawing/2014/main" id="{21EAF6D0-E60A-595B-6564-A131B76C821C}"/>
                  </a:ext>
                </a:extLst>
              </p:cNvPr>
              <p:cNvSpPr>
                <a:spLocks/>
              </p:cNvSpPr>
              <p:nvPr/>
            </p:nvSpPr>
            <p:spPr bwMode="auto">
              <a:xfrm>
                <a:off x="460" y="5325"/>
                <a:ext cx="40" cy="7"/>
              </a:xfrm>
              <a:custGeom>
                <a:avLst/>
                <a:gdLst>
                  <a:gd name="T0" fmla="*/ 0 w 81"/>
                  <a:gd name="T1" fmla="*/ 0 h 15"/>
                  <a:gd name="T2" fmla="*/ 0 w 81"/>
                  <a:gd name="T3" fmla="*/ 0 h 15"/>
                  <a:gd name="T4" fmla="*/ 0 w 81"/>
                  <a:gd name="T5" fmla="*/ 0 h 15"/>
                  <a:gd name="T6" fmla="*/ 0 w 81"/>
                  <a:gd name="T7" fmla="*/ 0 h 15"/>
                  <a:gd name="T8" fmla="*/ 0 w 81"/>
                  <a:gd name="T9" fmla="*/ 0 h 15"/>
                  <a:gd name="T10" fmla="*/ 0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8" y="0"/>
                    </a:moveTo>
                    <a:lnTo>
                      <a:pt x="42" y="4"/>
                    </a:lnTo>
                    <a:lnTo>
                      <a:pt x="81" y="9"/>
                    </a:lnTo>
                    <a:lnTo>
                      <a:pt x="60" y="15"/>
                    </a:lnTo>
                    <a:lnTo>
                      <a:pt x="0" y="9"/>
                    </a:lnTo>
                    <a:lnTo>
                      <a:pt x="8" y="0"/>
                    </a:lnTo>
                    <a:close/>
                  </a:path>
                </a:pathLst>
              </a:custGeom>
              <a:solidFill>
                <a:srgbClr val="D1E2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6232" name="Freeform 131">
                <a:extLst>
                  <a:ext uri="{FF2B5EF4-FFF2-40B4-BE49-F238E27FC236}">
                    <a16:creationId xmlns:a16="http://schemas.microsoft.com/office/drawing/2014/main" id="{65DC2C4F-9407-FBCA-B478-9A620D32A2C5}"/>
                  </a:ext>
                </a:extLst>
              </p:cNvPr>
              <p:cNvSpPr>
                <a:spLocks/>
              </p:cNvSpPr>
              <p:nvPr/>
            </p:nvSpPr>
            <p:spPr bwMode="auto">
              <a:xfrm>
                <a:off x="441" y="5355"/>
                <a:ext cx="79" cy="21"/>
              </a:xfrm>
              <a:custGeom>
                <a:avLst/>
                <a:gdLst>
                  <a:gd name="T0" fmla="*/ 0 w 157"/>
                  <a:gd name="T1" fmla="*/ 0 h 41"/>
                  <a:gd name="T2" fmla="*/ 1 w 157"/>
                  <a:gd name="T3" fmla="*/ 1 h 41"/>
                  <a:gd name="T4" fmla="*/ 1 w 157"/>
                  <a:gd name="T5" fmla="*/ 1 h 41"/>
                  <a:gd name="T6" fmla="*/ 1 w 157"/>
                  <a:gd name="T7" fmla="*/ 1 h 41"/>
                  <a:gd name="T8" fmla="*/ 1 w 157"/>
                  <a:gd name="T9" fmla="*/ 1 h 41"/>
                  <a:gd name="T10" fmla="*/ 1 w 157"/>
                  <a:gd name="T11" fmla="*/ 1 h 41"/>
                  <a:gd name="T12" fmla="*/ 1 w 157"/>
                  <a:gd name="T13" fmla="*/ 1 h 41"/>
                  <a:gd name="T14" fmla="*/ 1 w 157"/>
                  <a:gd name="T15" fmla="*/ 1 h 41"/>
                  <a:gd name="T16" fmla="*/ 0 w 15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1"/>
                  <a:gd name="T29" fmla="*/ 157 w 157"/>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1">
                    <a:moveTo>
                      <a:pt x="0" y="0"/>
                    </a:moveTo>
                    <a:lnTo>
                      <a:pt x="60" y="10"/>
                    </a:lnTo>
                    <a:lnTo>
                      <a:pt x="111" y="16"/>
                    </a:lnTo>
                    <a:lnTo>
                      <a:pt x="157" y="19"/>
                    </a:lnTo>
                    <a:lnTo>
                      <a:pt x="119" y="37"/>
                    </a:lnTo>
                    <a:lnTo>
                      <a:pt x="103" y="41"/>
                    </a:lnTo>
                    <a:lnTo>
                      <a:pt x="53" y="37"/>
                    </a:lnTo>
                    <a:lnTo>
                      <a:pt x="21"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6145" name="Text Box 132">
              <a:extLst>
                <a:ext uri="{FF2B5EF4-FFF2-40B4-BE49-F238E27FC236}">
                  <a16:creationId xmlns:a16="http://schemas.microsoft.com/office/drawing/2014/main" id="{9F2D7A22-6F1E-9970-5591-90EB2D3490E5}"/>
                </a:ext>
              </a:extLst>
            </p:cNvPr>
            <p:cNvSpPr txBox="1">
              <a:spLocks noChangeArrowheads="1"/>
            </p:cNvSpPr>
            <p:nvPr/>
          </p:nvSpPr>
          <p:spPr bwMode="auto">
            <a:xfrm>
              <a:off x="369" y="3410"/>
              <a:ext cx="8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2400">
                  <a:latin typeface="Arial" panose="020B0604020202020204" pitchFamily="34" charset="0"/>
                  <a:ea typeface="MS PGothic" panose="020B0600070205080204" pitchFamily="34" charset="-128"/>
                </a:rPr>
                <a:t>25 watts</a:t>
              </a:r>
            </a:p>
          </p:txBody>
        </p:sp>
        <p:sp>
          <p:nvSpPr>
            <p:cNvPr id="46146" name="Rectangle 133" descr="Large confetti">
              <a:extLst>
                <a:ext uri="{FF2B5EF4-FFF2-40B4-BE49-F238E27FC236}">
                  <a16:creationId xmlns:a16="http://schemas.microsoft.com/office/drawing/2014/main" id="{BA6406CF-5CB0-74B8-3441-91510E42C3CA}"/>
                </a:ext>
              </a:extLst>
            </p:cNvPr>
            <p:cNvSpPr>
              <a:spLocks noChangeArrowheads="1"/>
            </p:cNvSpPr>
            <p:nvPr/>
          </p:nvSpPr>
          <p:spPr bwMode="auto">
            <a:xfrm>
              <a:off x="1200" y="2208"/>
              <a:ext cx="3168" cy="20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t-PT" altLang="pt-PT" sz="2400">
                <a:latin typeface="Arial" panose="020B0604020202020204" pitchFamily="34" charset="0"/>
                <a:ea typeface="MS PGothic" panose="020B0600070205080204" pitchFamily="34" charset="-128"/>
              </a:endParaRPr>
            </a:p>
          </p:txBody>
        </p:sp>
        <p:sp>
          <p:nvSpPr>
            <p:cNvPr id="46147" name="Rectangle 134">
              <a:extLst>
                <a:ext uri="{FF2B5EF4-FFF2-40B4-BE49-F238E27FC236}">
                  <a16:creationId xmlns:a16="http://schemas.microsoft.com/office/drawing/2014/main" id="{52AB9197-C185-748D-F38B-70106FCE3E9D}"/>
                </a:ext>
              </a:extLst>
            </p:cNvPr>
            <p:cNvSpPr>
              <a:spLocks noChangeArrowheads="1"/>
            </p:cNvSpPr>
            <p:nvPr/>
          </p:nvSpPr>
          <p:spPr bwMode="auto">
            <a:xfrm>
              <a:off x="1188" y="2208"/>
              <a:ext cx="60" cy="201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48" name="Line 135">
              <a:extLst>
                <a:ext uri="{FF2B5EF4-FFF2-40B4-BE49-F238E27FC236}">
                  <a16:creationId xmlns:a16="http://schemas.microsoft.com/office/drawing/2014/main" id="{FD28CC6C-CC37-0E9C-CE92-BEB558969A4F}"/>
                </a:ext>
              </a:extLst>
            </p:cNvPr>
            <p:cNvSpPr>
              <a:spLocks noChangeShapeType="1"/>
            </p:cNvSpPr>
            <p:nvPr/>
          </p:nvSpPr>
          <p:spPr bwMode="auto">
            <a:xfrm>
              <a:off x="1344" y="2352"/>
              <a:ext cx="2976"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46149" name="Text Box 136">
              <a:extLst>
                <a:ext uri="{FF2B5EF4-FFF2-40B4-BE49-F238E27FC236}">
                  <a16:creationId xmlns:a16="http://schemas.microsoft.com/office/drawing/2014/main" id="{5511C771-4F68-59F0-0AA4-FC5EFA6B7729}"/>
                </a:ext>
              </a:extLst>
            </p:cNvPr>
            <p:cNvSpPr txBox="1">
              <a:spLocks noChangeArrowheads="1"/>
            </p:cNvSpPr>
            <p:nvPr/>
          </p:nvSpPr>
          <p:spPr bwMode="auto">
            <a:xfrm>
              <a:off x="2352" y="2304"/>
              <a:ext cx="9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pt-PT" sz="2400" b="1">
                  <a:latin typeface="Arial" panose="020B0604020202020204" pitchFamily="34" charset="0"/>
                  <a:ea typeface="MS PGothic" panose="020B0600070205080204" pitchFamily="34" charset="-128"/>
                </a:rPr>
                <a:t>2 metros</a:t>
              </a:r>
            </a:p>
            <a:p>
              <a:pPr eaLnBrk="1" hangingPunct="1">
                <a:spcBef>
                  <a:spcPct val="0"/>
                </a:spcBef>
                <a:buFontTx/>
                <a:buNone/>
              </a:pPr>
              <a:endParaRPr lang="en-US" altLang="pt-PT" sz="2400" b="1">
                <a:latin typeface="Arial" panose="020B0604020202020204" pitchFamily="34" charset="0"/>
                <a:ea typeface="MS PGothic" panose="020B0600070205080204" pitchFamily="34" charset="-128"/>
              </a:endParaRPr>
            </a:p>
          </p:txBody>
        </p:sp>
        <p:sp>
          <p:nvSpPr>
            <p:cNvPr id="46150" name="Freeform 139">
              <a:extLst>
                <a:ext uri="{FF2B5EF4-FFF2-40B4-BE49-F238E27FC236}">
                  <a16:creationId xmlns:a16="http://schemas.microsoft.com/office/drawing/2014/main" id="{AC86863D-E3D1-6150-9F1A-165DCF6D257B}"/>
                </a:ext>
              </a:extLst>
            </p:cNvPr>
            <p:cNvSpPr>
              <a:spLocks/>
            </p:cNvSpPr>
            <p:nvPr/>
          </p:nvSpPr>
          <p:spPr bwMode="auto">
            <a:xfrm>
              <a:off x="1248" y="3792"/>
              <a:ext cx="154" cy="216"/>
            </a:xfrm>
            <a:custGeom>
              <a:avLst/>
              <a:gdLst>
                <a:gd name="T0" fmla="*/ 0 w 154"/>
                <a:gd name="T1" fmla="*/ 0 h 216"/>
                <a:gd name="T2" fmla="*/ 81 w 154"/>
                <a:gd name="T3" fmla="*/ 9 h 216"/>
                <a:gd name="T4" fmla="*/ 108 w 154"/>
                <a:gd name="T5" fmla="*/ 63 h 216"/>
                <a:gd name="T6" fmla="*/ 135 w 154"/>
                <a:gd name="T7" fmla="*/ 90 h 216"/>
                <a:gd name="T8" fmla="*/ 144 w 154"/>
                <a:gd name="T9" fmla="*/ 216 h 216"/>
                <a:gd name="T10" fmla="*/ 0 60000 65536"/>
                <a:gd name="T11" fmla="*/ 0 60000 65536"/>
                <a:gd name="T12" fmla="*/ 0 60000 65536"/>
                <a:gd name="T13" fmla="*/ 0 60000 65536"/>
                <a:gd name="T14" fmla="*/ 0 60000 65536"/>
                <a:gd name="T15" fmla="*/ 0 w 154"/>
                <a:gd name="T16" fmla="*/ 0 h 216"/>
                <a:gd name="T17" fmla="*/ 154 w 154"/>
                <a:gd name="T18" fmla="*/ 216 h 216"/>
              </a:gdLst>
              <a:ahLst/>
              <a:cxnLst>
                <a:cxn ang="T10">
                  <a:pos x="T0" y="T1"/>
                </a:cxn>
                <a:cxn ang="T11">
                  <a:pos x="T2" y="T3"/>
                </a:cxn>
                <a:cxn ang="T12">
                  <a:pos x="T4" y="T5"/>
                </a:cxn>
                <a:cxn ang="T13">
                  <a:pos x="T6" y="T7"/>
                </a:cxn>
                <a:cxn ang="T14">
                  <a:pos x="T8" y="T9"/>
                </a:cxn>
              </a:cxnLst>
              <a:rect l="T15" t="T16" r="T17" b="T18"/>
              <a:pathLst>
                <a:path w="154" h="216">
                  <a:moveTo>
                    <a:pt x="0" y="0"/>
                  </a:moveTo>
                  <a:cubicBezTo>
                    <a:pt x="27" y="3"/>
                    <a:pt x="55" y="0"/>
                    <a:pt x="81" y="9"/>
                  </a:cubicBezTo>
                  <a:cubicBezTo>
                    <a:pt x="100" y="16"/>
                    <a:pt x="100" y="50"/>
                    <a:pt x="108" y="63"/>
                  </a:cubicBezTo>
                  <a:cubicBezTo>
                    <a:pt x="115" y="74"/>
                    <a:pt x="126" y="81"/>
                    <a:pt x="135" y="90"/>
                  </a:cubicBezTo>
                  <a:cubicBezTo>
                    <a:pt x="154" y="148"/>
                    <a:pt x="144" y="108"/>
                    <a:pt x="144" y="216"/>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51" name="Freeform 140">
              <a:extLst>
                <a:ext uri="{FF2B5EF4-FFF2-40B4-BE49-F238E27FC236}">
                  <a16:creationId xmlns:a16="http://schemas.microsoft.com/office/drawing/2014/main" id="{86688DF5-E60F-5C0E-CA59-9101A4E3C6EC}"/>
                </a:ext>
              </a:extLst>
            </p:cNvPr>
            <p:cNvSpPr>
              <a:spLocks/>
            </p:cNvSpPr>
            <p:nvPr/>
          </p:nvSpPr>
          <p:spPr bwMode="auto">
            <a:xfrm flipH="1">
              <a:off x="4214" y="3792"/>
              <a:ext cx="154" cy="216"/>
            </a:xfrm>
            <a:custGeom>
              <a:avLst/>
              <a:gdLst>
                <a:gd name="T0" fmla="*/ 0 w 154"/>
                <a:gd name="T1" fmla="*/ 0 h 216"/>
                <a:gd name="T2" fmla="*/ 81 w 154"/>
                <a:gd name="T3" fmla="*/ 9 h 216"/>
                <a:gd name="T4" fmla="*/ 108 w 154"/>
                <a:gd name="T5" fmla="*/ 63 h 216"/>
                <a:gd name="T6" fmla="*/ 135 w 154"/>
                <a:gd name="T7" fmla="*/ 90 h 216"/>
                <a:gd name="T8" fmla="*/ 144 w 154"/>
                <a:gd name="T9" fmla="*/ 216 h 216"/>
                <a:gd name="T10" fmla="*/ 0 60000 65536"/>
                <a:gd name="T11" fmla="*/ 0 60000 65536"/>
                <a:gd name="T12" fmla="*/ 0 60000 65536"/>
                <a:gd name="T13" fmla="*/ 0 60000 65536"/>
                <a:gd name="T14" fmla="*/ 0 60000 65536"/>
                <a:gd name="T15" fmla="*/ 0 w 154"/>
                <a:gd name="T16" fmla="*/ 0 h 216"/>
                <a:gd name="T17" fmla="*/ 154 w 154"/>
                <a:gd name="T18" fmla="*/ 216 h 216"/>
              </a:gdLst>
              <a:ahLst/>
              <a:cxnLst>
                <a:cxn ang="T10">
                  <a:pos x="T0" y="T1"/>
                </a:cxn>
                <a:cxn ang="T11">
                  <a:pos x="T2" y="T3"/>
                </a:cxn>
                <a:cxn ang="T12">
                  <a:pos x="T4" y="T5"/>
                </a:cxn>
                <a:cxn ang="T13">
                  <a:pos x="T6" y="T7"/>
                </a:cxn>
                <a:cxn ang="T14">
                  <a:pos x="T8" y="T9"/>
                </a:cxn>
              </a:cxnLst>
              <a:rect l="T15" t="T16" r="T17" b="T18"/>
              <a:pathLst>
                <a:path w="154" h="216">
                  <a:moveTo>
                    <a:pt x="0" y="0"/>
                  </a:moveTo>
                  <a:cubicBezTo>
                    <a:pt x="27" y="3"/>
                    <a:pt x="55" y="0"/>
                    <a:pt x="81" y="9"/>
                  </a:cubicBezTo>
                  <a:cubicBezTo>
                    <a:pt x="100" y="16"/>
                    <a:pt x="100" y="50"/>
                    <a:pt x="108" y="63"/>
                  </a:cubicBezTo>
                  <a:cubicBezTo>
                    <a:pt x="115" y="74"/>
                    <a:pt x="126" y="81"/>
                    <a:pt x="135" y="90"/>
                  </a:cubicBezTo>
                  <a:cubicBezTo>
                    <a:pt x="154" y="148"/>
                    <a:pt x="144" y="108"/>
                    <a:pt x="144" y="216"/>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pt-PT"/>
            </a:p>
          </p:txBody>
        </p:sp>
        <p:grpSp>
          <p:nvGrpSpPr>
            <p:cNvPr id="46152" name="Group 141">
              <a:extLst>
                <a:ext uri="{FF2B5EF4-FFF2-40B4-BE49-F238E27FC236}">
                  <a16:creationId xmlns:a16="http://schemas.microsoft.com/office/drawing/2014/main" id="{20682862-6ED2-9275-B8EA-1AFC37CC28C5}"/>
                </a:ext>
              </a:extLst>
            </p:cNvPr>
            <p:cNvGrpSpPr>
              <a:grpSpLocks/>
            </p:cNvGrpSpPr>
            <p:nvPr/>
          </p:nvGrpSpPr>
          <p:grpSpPr bwMode="auto">
            <a:xfrm>
              <a:off x="816" y="2640"/>
              <a:ext cx="327" cy="502"/>
              <a:chOff x="-864" y="2352"/>
              <a:chExt cx="327" cy="502"/>
            </a:xfrm>
          </p:grpSpPr>
          <p:grpSp>
            <p:nvGrpSpPr>
              <p:cNvPr id="46159" name="Group 142">
                <a:extLst>
                  <a:ext uri="{FF2B5EF4-FFF2-40B4-BE49-F238E27FC236}">
                    <a16:creationId xmlns:a16="http://schemas.microsoft.com/office/drawing/2014/main" id="{49E17BB0-E9FA-E513-030B-5D7EB4DE5082}"/>
                  </a:ext>
                </a:extLst>
              </p:cNvPr>
              <p:cNvGrpSpPr>
                <a:grpSpLocks/>
              </p:cNvGrpSpPr>
              <p:nvPr/>
            </p:nvGrpSpPr>
            <p:grpSpPr bwMode="auto">
              <a:xfrm rot="415423">
                <a:off x="-816" y="2496"/>
                <a:ext cx="279" cy="358"/>
                <a:chOff x="-2064" y="2725"/>
                <a:chExt cx="354" cy="454"/>
              </a:xfrm>
            </p:grpSpPr>
            <p:sp>
              <p:nvSpPr>
                <p:cNvPr id="46162" name="Freeform 143">
                  <a:extLst>
                    <a:ext uri="{FF2B5EF4-FFF2-40B4-BE49-F238E27FC236}">
                      <a16:creationId xmlns:a16="http://schemas.microsoft.com/office/drawing/2014/main" id="{5647FEF6-1B3A-4C06-B1CD-668F4336DFD3}"/>
                    </a:ext>
                  </a:extLst>
                </p:cNvPr>
                <p:cNvSpPr>
                  <a:spLocks/>
                </p:cNvSpPr>
                <p:nvPr/>
              </p:nvSpPr>
              <p:spPr bwMode="auto">
                <a:xfrm rot="-1184110">
                  <a:off x="-2043" y="2806"/>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63" name="Freeform 144">
                  <a:extLst>
                    <a:ext uri="{FF2B5EF4-FFF2-40B4-BE49-F238E27FC236}">
                      <a16:creationId xmlns:a16="http://schemas.microsoft.com/office/drawing/2014/main" id="{D3B08C76-1920-D97C-AB22-23FA6C615318}"/>
                    </a:ext>
                  </a:extLst>
                </p:cNvPr>
                <p:cNvSpPr>
                  <a:spLocks/>
                </p:cNvSpPr>
                <p:nvPr/>
              </p:nvSpPr>
              <p:spPr bwMode="auto">
                <a:xfrm rot="-538358">
                  <a:off x="-2016" y="2992"/>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64" name="Freeform 145">
                  <a:extLst>
                    <a:ext uri="{FF2B5EF4-FFF2-40B4-BE49-F238E27FC236}">
                      <a16:creationId xmlns:a16="http://schemas.microsoft.com/office/drawing/2014/main" id="{F8B3DB6B-F1A8-646E-AABD-F50163095F0F}"/>
                    </a:ext>
                  </a:extLst>
                </p:cNvPr>
                <p:cNvSpPr>
                  <a:spLocks/>
                </p:cNvSpPr>
                <p:nvPr/>
              </p:nvSpPr>
              <p:spPr bwMode="auto">
                <a:xfrm>
                  <a:off x="-2034" y="3088"/>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65" name="Freeform 146">
                  <a:extLst>
                    <a:ext uri="{FF2B5EF4-FFF2-40B4-BE49-F238E27FC236}">
                      <a16:creationId xmlns:a16="http://schemas.microsoft.com/office/drawing/2014/main" id="{7168985C-D34A-7BA0-1691-8D5F0C5EE11A}"/>
                    </a:ext>
                  </a:extLst>
                </p:cNvPr>
                <p:cNvSpPr>
                  <a:spLocks/>
                </p:cNvSpPr>
                <p:nvPr/>
              </p:nvSpPr>
              <p:spPr bwMode="auto">
                <a:xfrm rot="567740">
                  <a:off x="-2043" y="3168"/>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66" name="Freeform 147">
                  <a:extLst>
                    <a:ext uri="{FF2B5EF4-FFF2-40B4-BE49-F238E27FC236}">
                      <a16:creationId xmlns:a16="http://schemas.microsoft.com/office/drawing/2014/main" id="{22CCC84F-99C6-25AE-606F-9E401CCDA718}"/>
                    </a:ext>
                  </a:extLst>
                </p:cNvPr>
                <p:cNvSpPr>
                  <a:spLocks/>
                </p:cNvSpPr>
                <p:nvPr/>
              </p:nvSpPr>
              <p:spPr bwMode="auto">
                <a:xfrm rot="-1184110">
                  <a:off x="-2037" y="2902"/>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46167" name="Freeform 148">
                  <a:extLst>
                    <a:ext uri="{FF2B5EF4-FFF2-40B4-BE49-F238E27FC236}">
                      <a16:creationId xmlns:a16="http://schemas.microsoft.com/office/drawing/2014/main" id="{1FAAB9F6-A243-BD6C-91E7-58FF9988A396}"/>
                    </a:ext>
                  </a:extLst>
                </p:cNvPr>
                <p:cNvSpPr>
                  <a:spLocks/>
                </p:cNvSpPr>
                <p:nvPr/>
              </p:nvSpPr>
              <p:spPr bwMode="auto">
                <a:xfrm rot="-1642533">
                  <a:off x="-2064" y="2725"/>
                  <a:ext cx="306" cy="11"/>
                </a:xfrm>
                <a:custGeom>
                  <a:avLst/>
                  <a:gdLst>
                    <a:gd name="T0" fmla="*/ 0 w 306"/>
                    <a:gd name="T1" fmla="*/ 11 h 11"/>
                    <a:gd name="T2" fmla="*/ 306 w 306"/>
                    <a:gd name="T3" fmla="*/ 2 h 11"/>
                    <a:gd name="T4" fmla="*/ 0 60000 65536"/>
                    <a:gd name="T5" fmla="*/ 0 60000 65536"/>
                    <a:gd name="T6" fmla="*/ 0 w 306"/>
                    <a:gd name="T7" fmla="*/ 0 h 11"/>
                    <a:gd name="T8" fmla="*/ 306 w 306"/>
                    <a:gd name="T9" fmla="*/ 11 h 11"/>
                  </a:gdLst>
                  <a:ahLst/>
                  <a:cxnLst>
                    <a:cxn ang="T4">
                      <a:pos x="T0" y="T1"/>
                    </a:cxn>
                    <a:cxn ang="T5">
                      <a:pos x="T2" y="T3"/>
                    </a:cxn>
                  </a:cxnLst>
                  <a:rect l="T6" t="T7" r="T8" b="T9"/>
                  <a:pathLst>
                    <a:path w="306" h="11">
                      <a:moveTo>
                        <a:pt x="0" y="11"/>
                      </a:moveTo>
                      <a:cubicBezTo>
                        <a:pt x="228" y="0"/>
                        <a:pt x="126" y="2"/>
                        <a:pt x="306" y="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grpSp>
          <p:sp>
            <p:nvSpPr>
              <p:cNvPr id="46160" name="Line 149">
                <a:extLst>
                  <a:ext uri="{FF2B5EF4-FFF2-40B4-BE49-F238E27FC236}">
                    <a16:creationId xmlns:a16="http://schemas.microsoft.com/office/drawing/2014/main" id="{6E9CA875-10E3-3F78-71D0-55D221F76212}"/>
                  </a:ext>
                </a:extLst>
              </p:cNvPr>
              <p:cNvSpPr>
                <a:spLocks noChangeShapeType="1"/>
              </p:cNvSpPr>
              <p:nvPr/>
            </p:nvSpPr>
            <p:spPr bwMode="auto">
              <a:xfrm flipV="1">
                <a:off x="-816" y="2400"/>
                <a:ext cx="240" cy="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PT"/>
              </a:p>
            </p:txBody>
          </p:sp>
          <p:sp>
            <p:nvSpPr>
              <p:cNvPr id="46161" name="Line 150">
                <a:extLst>
                  <a:ext uri="{FF2B5EF4-FFF2-40B4-BE49-F238E27FC236}">
                    <a16:creationId xmlns:a16="http://schemas.microsoft.com/office/drawing/2014/main" id="{ED7FB26F-C24E-3B2D-B8F9-59A0A94C0F82}"/>
                  </a:ext>
                </a:extLst>
              </p:cNvPr>
              <p:cNvSpPr>
                <a:spLocks noChangeShapeType="1"/>
              </p:cNvSpPr>
              <p:nvPr/>
            </p:nvSpPr>
            <p:spPr bwMode="auto">
              <a:xfrm flipV="1">
                <a:off x="-864" y="2352"/>
                <a:ext cx="240" cy="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46153" name="Rectangle 152">
              <a:extLst>
                <a:ext uri="{FF2B5EF4-FFF2-40B4-BE49-F238E27FC236}">
                  <a16:creationId xmlns:a16="http://schemas.microsoft.com/office/drawing/2014/main" id="{464C6549-DF00-B1DB-767C-855EADF2656A}"/>
                </a:ext>
              </a:extLst>
            </p:cNvPr>
            <p:cNvSpPr>
              <a:spLocks noChangeArrowheads="1"/>
            </p:cNvSpPr>
            <p:nvPr/>
          </p:nvSpPr>
          <p:spPr bwMode="auto">
            <a:xfrm rot="-143156">
              <a:off x="4431" y="3156"/>
              <a:ext cx="48" cy="14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t-PT" altLang="pt-PT" sz="2400">
                <a:latin typeface="Calibri" panose="020F0502020204030204" pitchFamily="34" charset="0"/>
                <a:ea typeface="MS PGothic" panose="020B0600070205080204" pitchFamily="34" charset="-128"/>
              </a:endParaRPr>
            </a:p>
          </p:txBody>
        </p:sp>
        <p:sp>
          <p:nvSpPr>
            <p:cNvPr id="46154" name="Line 153">
              <a:extLst>
                <a:ext uri="{FF2B5EF4-FFF2-40B4-BE49-F238E27FC236}">
                  <a16:creationId xmlns:a16="http://schemas.microsoft.com/office/drawing/2014/main" id="{D41706CE-9BC7-A609-531B-CD59893460E4}"/>
                </a:ext>
              </a:extLst>
            </p:cNvPr>
            <p:cNvSpPr>
              <a:spLocks noChangeShapeType="1"/>
            </p:cNvSpPr>
            <p:nvPr/>
          </p:nvSpPr>
          <p:spPr bwMode="auto">
            <a:xfrm>
              <a:off x="1200" y="2208"/>
              <a:ext cx="3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46155" name="Line 154">
              <a:extLst>
                <a:ext uri="{FF2B5EF4-FFF2-40B4-BE49-F238E27FC236}">
                  <a16:creationId xmlns:a16="http://schemas.microsoft.com/office/drawing/2014/main" id="{EFE95067-D008-5251-F060-B02A0674354C}"/>
                </a:ext>
              </a:extLst>
            </p:cNvPr>
            <p:cNvSpPr>
              <a:spLocks noChangeShapeType="1"/>
            </p:cNvSpPr>
            <p:nvPr/>
          </p:nvSpPr>
          <p:spPr bwMode="auto">
            <a:xfrm>
              <a:off x="1200" y="4224"/>
              <a:ext cx="32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46156" name="Arc 157">
              <a:extLst>
                <a:ext uri="{FF2B5EF4-FFF2-40B4-BE49-F238E27FC236}">
                  <a16:creationId xmlns:a16="http://schemas.microsoft.com/office/drawing/2014/main" id="{02E0688A-F192-8913-803C-45780E97ECD3}"/>
                </a:ext>
              </a:extLst>
            </p:cNvPr>
            <p:cNvSpPr>
              <a:spLocks/>
            </p:cNvSpPr>
            <p:nvPr/>
          </p:nvSpPr>
          <p:spPr bwMode="auto">
            <a:xfrm rot="900000" flipH="1">
              <a:off x="4553" y="2957"/>
              <a:ext cx="103" cy="48"/>
            </a:xfrm>
            <a:custGeom>
              <a:avLst/>
              <a:gdLst>
                <a:gd name="T0" fmla="*/ 0 w 23157"/>
                <a:gd name="T1" fmla="*/ 0 h 21600"/>
                <a:gd name="T2" fmla="*/ 0 w 23157"/>
                <a:gd name="T3" fmla="*/ 0 h 21600"/>
                <a:gd name="T4" fmla="*/ 0 w 23157"/>
                <a:gd name="T5" fmla="*/ 0 h 21600"/>
                <a:gd name="T6" fmla="*/ 0 60000 65536"/>
                <a:gd name="T7" fmla="*/ 0 60000 65536"/>
                <a:gd name="T8" fmla="*/ 0 60000 65536"/>
                <a:gd name="T9" fmla="*/ 0 w 23157"/>
                <a:gd name="T10" fmla="*/ 0 h 21600"/>
                <a:gd name="T11" fmla="*/ 23157 w 23157"/>
                <a:gd name="T12" fmla="*/ 21600 h 21600"/>
              </a:gdLst>
              <a:ahLst/>
              <a:cxnLst>
                <a:cxn ang="T6">
                  <a:pos x="T0" y="T1"/>
                </a:cxn>
                <a:cxn ang="T7">
                  <a:pos x="T2" y="T3"/>
                </a:cxn>
                <a:cxn ang="T8">
                  <a:pos x="T4" y="T5"/>
                </a:cxn>
              </a:cxnLst>
              <a:rect l="T9" t="T10" r="T11" b="T12"/>
              <a:pathLst>
                <a:path w="23157" h="21600" fill="none" extrusionOk="0">
                  <a:moveTo>
                    <a:pt x="-1" y="209"/>
                  </a:moveTo>
                  <a:cubicBezTo>
                    <a:pt x="994" y="70"/>
                    <a:pt x="1997" y="-1"/>
                    <a:pt x="3002" y="0"/>
                  </a:cubicBezTo>
                  <a:cubicBezTo>
                    <a:pt x="11933" y="0"/>
                    <a:pt x="19944" y="5497"/>
                    <a:pt x="23156" y="13831"/>
                  </a:cubicBezTo>
                </a:path>
                <a:path w="23157" h="21600" stroke="0" extrusionOk="0">
                  <a:moveTo>
                    <a:pt x="-1" y="209"/>
                  </a:moveTo>
                  <a:cubicBezTo>
                    <a:pt x="994" y="70"/>
                    <a:pt x="1997" y="-1"/>
                    <a:pt x="3002" y="0"/>
                  </a:cubicBezTo>
                  <a:cubicBezTo>
                    <a:pt x="11933" y="0"/>
                    <a:pt x="19944" y="5497"/>
                    <a:pt x="23156" y="13831"/>
                  </a:cubicBezTo>
                  <a:lnTo>
                    <a:pt x="3002" y="21600"/>
                  </a:lnTo>
                  <a:lnTo>
                    <a:pt x="-1" y="209"/>
                  </a:lnTo>
                  <a:close/>
                </a:path>
              </a:pathLst>
            </a:custGeom>
            <a:noFill/>
            <a:ln w="28575">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46157" name="WordArt 160">
              <a:extLst>
                <a:ext uri="{FF2B5EF4-FFF2-40B4-BE49-F238E27FC236}">
                  <a16:creationId xmlns:a16="http://schemas.microsoft.com/office/drawing/2014/main" id="{6EB0BC90-1993-9734-EC42-B849B8383CF1}"/>
                </a:ext>
              </a:extLst>
            </p:cNvPr>
            <p:cNvSpPr>
              <a:spLocks noChangeArrowheads="1" noChangeShapeType="1" noTextEdit="1"/>
            </p:cNvSpPr>
            <p:nvPr/>
          </p:nvSpPr>
          <p:spPr bwMode="auto">
            <a:xfrm rot="342635">
              <a:off x="4568" y="2640"/>
              <a:ext cx="246" cy="79"/>
            </a:xfrm>
            <a:prstGeom prst="rect">
              <a:avLst/>
            </a:prstGeom>
          </p:spPr>
          <p:txBody>
            <a:bodyPr wrap="none" fromWordArt="1">
              <a:prstTxWarp prst="textCanDown">
                <a:avLst>
                  <a:gd name="adj" fmla="val 12759"/>
                </a:avLst>
              </a:prstTxWarp>
            </a:bodyPr>
            <a:lstStyle/>
            <a:p>
              <a:pPr algn="ctr"/>
              <a:r>
                <a:rPr lang="pt-PT" sz="900" b="1" kern="10">
                  <a:ln w="9525">
                    <a:solidFill>
                      <a:srgbClr val="0000FF"/>
                    </a:solidFill>
                    <a:round/>
                    <a:headEnd/>
                    <a:tailEnd/>
                  </a:ln>
                  <a:solidFill>
                    <a:srgbClr val="0000FF"/>
                  </a:solidFill>
                  <a:latin typeface="Arial" panose="020B0604020202020204" pitchFamily="34" charset="0"/>
                  <a:cs typeface="Arial" panose="020B0604020202020204" pitchFamily="34" charset="0"/>
                </a:rPr>
                <a:t>OSHA</a:t>
              </a:r>
            </a:p>
          </p:txBody>
        </p:sp>
        <p:sp>
          <p:nvSpPr>
            <p:cNvPr id="46158" name="Text Box 65">
              <a:extLst>
                <a:ext uri="{FF2B5EF4-FFF2-40B4-BE49-F238E27FC236}">
                  <a16:creationId xmlns:a16="http://schemas.microsoft.com/office/drawing/2014/main" id="{9C8A482C-57B8-0712-4DCA-4B284F0754BF}"/>
                </a:ext>
              </a:extLst>
            </p:cNvPr>
            <p:cNvSpPr txBox="1">
              <a:spLocks noChangeArrowheads="1"/>
            </p:cNvSpPr>
            <p:nvPr/>
          </p:nvSpPr>
          <p:spPr bwMode="auto">
            <a:xfrm>
              <a:off x="1387" y="2976"/>
              <a:ext cx="280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t-PT" sz="2400">
                  <a:latin typeface="Arial Black" panose="020B0604020202020204" pitchFamily="34" charset="0"/>
                  <a:ea typeface="MS PGothic" panose="020B0600070205080204" pitchFamily="34" charset="-128"/>
                </a:rPr>
                <a:t>40 g/m</a:t>
              </a:r>
              <a:r>
                <a:rPr lang="en-US" altLang="pt-PT" sz="2400" baseline="30000">
                  <a:latin typeface="Arial Black" panose="020B0604020202020204" pitchFamily="34" charset="0"/>
                  <a:ea typeface="MS PGothic" panose="020B0600070205080204" pitchFamily="34" charset="-128"/>
                </a:rPr>
                <a:t>3 </a:t>
              </a:r>
              <a:r>
                <a:rPr lang="en-US" altLang="pt-PT" sz="2400">
                  <a:latin typeface="Arial Black" panose="020B0604020202020204" pitchFamily="34" charset="0"/>
                  <a:ea typeface="MS PGothic" panose="020B0600070205080204" pitchFamily="34" charset="-128"/>
                </a:rPr>
                <a:t>concentração de </a:t>
              </a:r>
            </a:p>
            <a:p>
              <a:pPr algn="ctr" eaLnBrk="1" hangingPunct="1">
                <a:spcBef>
                  <a:spcPct val="0"/>
                </a:spcBef>
                <a:buFontTx/>
                <a:buNone/>
              </a:pPr>
              <a:r>
                <a:rPr lang="en-US" altLang="pt-PT" sz="2400">
                  <a:latin typeface="Arial Black" panose="020B0604020202020204" pitchFamily="34" charset="0"/>
                  <a:ea typeface="MS PGothic" panose="020B0600070205080204" pitchFamily="34" charset="-128"/>
                </a:rPr>
                <a:t>pó suspenso</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dailymail.co.uk/i/pix/2011/10/31/article-2055337-0E9AC35000000578-397_468x316.jpg">
            <a:extLst>
              <a:ext uri="{FF2B5EF4-FFF2-40B4-BE49-F238E27FC236}">
                <a16:creationId xmlns:a16="http://schemas.microsoft.com/office/drawing/2014/main" id="{E8A0449D-0437-BC60-DA58-67BA59D59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9275"/>
            <a:ext cx="86995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Posição de Conteúdo 1">
            <a:extLst>
              <a:ext uri="{FF2B5EF4-FFF2-40B4-BE49-F238E27FC236}">
                <a16:creationId xmlns:a16="http://schemas.microsoft.com/office/drawing/2014/main" id="{BE016D45-B730-27CA-2810-BF7CC8D2239E}"/>
              </a:ext>
            </a:extLst>
          </p:cNvPr>
          <p:cNvSpPr>
            <a:spLocks noGrp="1" noChangeArrowheads="1"/>
          </p:cNvSpPr>
          <p:nvPr>
            <p:ph idx="1"/>
          </p:nvPr>
        </p:nvSpPr>
        <p:spPr>
          <a:xfrm>
            <a:off x="457200" y="1600200"/>
            <a:ext cx="8229600" cy="4525963"/>
          </a:xfrm>
        </p:spPr>
        <p:txBody>
          <a:bodyPr/>
          <a:lstStyle/>
          <a:p>
            <a:pPr marL="341313" indent="-341313">
              <a:buFontTx/>
              <a:buChar char="•"/>
            </a:pPr>
            <a:endParaRPr lang="pt-PT" altLang="pt-PT"/>
          </a:p>
        </p:txBody>
      </p:sp>
      <p:sp>
        <p:nvSpPr>
          <p:cNvPr id="50179" name="Título 2">
            <a:extLst>
              <a:ext uri="{FF2B5EF4-FFF2-40B4-BE49-F238E27FC236}">
                <a16:creationId xmlns:a16="http://schemas.microsoft.com/office/drawing/2014/main" id="{746E3A3E-4633-07EE-9CB6-8AB6B99B7208}"/>
              </a:ext>
            </a:extLst>
          </p:cNvPr>
          <p:cNvSpPr>
            <a:spLocks noGrp="1" noChangeArrowheads="1"/>
          </p:cNvSpPr>
          <p:nvPr>
            <p:ph type="title"/>
          </p:nvPr>
        </p:nvSpPr>
        <p:spPr>
          <a:xfrm>
            <a:off x="300038" y="434975"/>
            <a:ext cx="5753100" cy="334963"/>
          </a:xfrm>
        </p:spPr>
        <p:txBody>
          <a:bodyPr/>
          <a:lstStyle/>
          <a:p>
            <a:endParaRPr lang="pt-PT" altLang="pt-PT"/>
          </a:p>
        </p:txBody>
      </p:sp>
      <p:pic>
        <p:nvPicPr>
          <p:cNvPr id="50180" name="Marcador de Posição de Conteúdo 3">
            <a:extLst>
              <a:ext uri="{FF2B5EF4-FFF2-40B4-BE49-F238E27FC236}">
                <a16:creationId xmlns:a16="http://schemas.microsoft.com/office/drawing/2014/main" id="{65B90A70-4C5D-3C9C-B2F1-F003C8AF32A3}"/>
              </a:ext>
            </a:extLst>
          </p:cNvPr>
          <p:cNvPicPr>
            <a:picLocks noChangeAspect="1"/>
          </p:cNvPicPr>
          <p:nvPr/>
        </p:nvPicPr>
        <p:blipFill>
          <a:blip r:embed="rId3">
            <a:extLst>
              <a:ext uri="{28A0092B-C50C-407E-A947-70E740481C1C}">
                <a14:useLocalDpi xmlns:a14="http://schemas.microsoft.com/office/drawing/2010/main" val="0"/>
              </a:ext>
            </a:extLst>
          </a:blip>
          <a:srcRect l="19632" t="29930" r="25993" b="19818"/>
          <a:stretch>
            <a:fillRect/>
          </a:stretch>
        </p:blipFill>
        <p:spPr bwMode="auto">
          <a:xfrm>
            <a:off x="-26988" y="274638"/>
            <a:ext cx="9170988"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D0CB709-5C5C-4751-AD13-2315D4A5C5F6}"/>
              </a:ext>
            </a:extLst>
          </p:cNvPr>
          <p:cNvSpPr>
            <a:spLocks noGrp="1"/>
          </p:cNvSpPr>
          <p:nvPr>
            <p:ph type="title"/>
          </p:nvPr>
        </p:nvSpPr>
        <p:spPr>
          <a:xfrm>
            <a:off x="1924050" y="476250"/>
            <a:ext cx="5753100" cy="334963"/>
          </a:xfrm>
        </p:spPr>
        <p:txBody>
          <a:bodyPr/>
          <a:lstStyle/>
          <a:p>
            <a:pPr eaLnBrk="1" hangingPunct="1">
              <a:defRPr/>
            </a:pPr>
            <a:r>
              <a:rPr lang="pt-PT" altLang="pt-PT" dirty="0">
                <a:effectLst>
                  <a:outerShdw blurRad="38100" dist="38100" dir="2700000" algn="tl">
                    <a:srgbClr val="C0C0C0"/>
                  </a:outerShdw>
                </a:effectLst>
                <a:latin typeface="Arial" panose="020B0604020202020204" pitchFamily="34" charset="0"/>
                <a:cs typeface="Arial" panose="020B0604020202020204" pitchFamily="34" charset="0"/>
              </a:rPr>
              <a:t>Acumulações de pó</a:t>
            </a:r>
            <a:endParaRPr altLang="pt-PT" dirty="0">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52227" name="Picture 2" descr="C:\Users\ps19\Documents\21-D\2011\2011 Grain Handling One Time Only Funds\Grain Hazards - Photos\081011111512_SwartzAg_14.jpg">
            <a:extLst>
              <a:ext uri="{FF2B5EF4-FFF2-40B4-BE49-F238E27FC236}">
                <a16:creationId xmlns:a16="http://schemas.microsoft.com/office/drawing/2014/main" id="{19B9F075-F4AF-E778-890B-5AA8F3A202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524000"/>
            <a:ext cx="3394075" cy="4525963"/>
          </a:xfrm>
        </p:spPr>
      </p:pic>
      <p:pic>
        <p:nvPicPr>
          <p:cNvPr id="52228" name="Picture 3" descr="C:\Users\ps19\Documents\21-D\2011\2011 Grain Handling One Time Only Funds\Grain Hazards - Photos\MarJac_9.JPG">
            <a:extLst>
              <a:ext uri="{FF2B5EF4-FFF2-40B4-BE49-F238E27FC236}">
                <a16:creationId xmlns:a16="http://schemas.microsoft.com/office/drawing/2014/main" id="{B884B2C6-271E-2F33-2C20-6736610FA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392906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DBB199A-B81E-E2E8-5FA8-12CA14BC6C5F}"/>
              </a:ext>
            </a:extLst>
          </p:cNvPr>
          <p:cNvSpPr>
            <a:spLocks noGrp="1" noChangeArrowheads="1"/>
          </p:cNvSpPr>
          <p:nvPr>
            <p:ph type="title"/>
          </p:nvPr>
        </p:nvSpPr>
        <p:spPr>
          <a:xfrm>
            <a:off x="1554163" y="692150"/>
            <a:ext cx="5753100" cy="334963"/>
          </a:xfrm>
        </p:spPr>
        <p:txBody>
          <a:bodyPr/>
          <a:lstStyle/>
          <a:p>
            <a:pPr eaLnBrk="1" hangingPunct="1"/>
            <a:r>
              <a:rPr lang="pt-PT" altLang="pt-PT" sz="4000" b="1">
                <a:latin typeface="Arial" panose="020B0604020202020204" pitchFamily="34" charset="0"/>
                <a:cs typeface="Arial" panose="020B0604020202020204" pitchFamily="34" charset="0"/>
              </a:rPr>
              <a:t>Acumulações de pó </a:t>
            </a:r>
          </a:p>
        </p:txBody>
      </p:sp>
      <p:pic>
        <p:nvPicPr>
          <p:cNvPr id="54275" name="Picture 2" descr="C:\Users\ps19\Documents\21-D\2011\2011 Grain Handling One Time Only Funds\Grain Hazards - Photos\MarJac_23.JPG">
            <a:extLst>
              <a:ext uri="{FF2B5EF4-FFF2-40B4-BE49-F238E27FC236}">
                <a16:creationId xmlns:a16="http://schemas.microsoft.com/office/drawing/2014/main" id="{EF480290-B19B-0D07-8A87-BF88C5DDEF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600200"/>
            <a:ext cx="603567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265CE-F4C1-3887-A7F4-2EB86D99A6FF}"/>
              </a:ext>
            </a:extLst>
          </p:cNvPr>
          <p:cNvSpPr>
            <a:spLocks noGrp="1"/>
          </p:cNvSpPr>
          <p:nvPr>
            <p:ph type="title"/>
          </p:nvPr>
        </p:nvSpPr>
        <p:spPr>
          <a:xfrm>
            <a:off x="690226" y="294548"/>
            <a:ext cx="7772400" cy="1143000"/>
          </a:xfrm>
        </p:spPr>
        <p:txBody>
          <a:bodyPr/>
          <a:lstStyle/>
          <a:p>
            <a:r>
              <a:rPr lang="pt-PT" b="1" dirty="0" err="1"/>
              <a:t>Receção</a:t>
            </a:r>
            <a:r>
              <a:rPr lang="pt-PT" b="1" dirty="0"/>
              <a:t> de </a:t>
            </a:r>
            <a:r>
              <a:rPr lang="pt-PT" b="1" dirty="0" err="1"/>
              <a:t>Matérias-Primas</a:t>
            </a:r>
            <a:r>
              <a:rPr lang="pt-PT" b="1" dirty="0"/>
              <a:t>: </a:t>
            </a:r>
            <a:endParaRPr lang="pt-PT" dirty="0"/>
          </a:p>
        </p:txBody>
      </p:sp>
      <p:sp>
        <p:nvSpPr>
          <p:cNvPr id="3" name="Marcador de Posição de Conteúdo 2">
            <a:extLst>
              <a:ext uri="{FF2B5EF4-FFF2-40B4-BE49-F238E27FC236}">
                <a16:creationId xmlns:a16="http://schemas.microsoft.com/office/drawing/2014/main" id="{5E283587-3F3E-5A55-70BE-F6330AE78D87}"/>
              </a:ext>
            </a:extLst>
          </p:cNvPr>
          <p:cNvSpPr>
            <a:spLocks noGrp="1"/>
          </p:cNvSpPr>
          <p:nvPr>
            <p:ph idx="1"/>
          </p:nvPr>
        </p:nvSpPr>
        <p:spPr>
          <a:xfrm>
            <a:off x="4951400" y="2226634"/>
            <a:ext cx="2507925" cy="1832925"/>
          </a:xfrm>
        </p:spPr>
        <p:txBody>
          <a:bodyPr/>
          <a:lstStyle/>
          <a:p>
            <a:endParaRPr lang="pt-PT" dirty="0"/>
          </a:p>
        </p:txBody>
      </p:sp>
      <p:pic>
        <p:nvPicPr>
          <p:cNvPr id="82945" name="Picture 1" descr="page1image14062848">
            <a:extLst>
              <a:ext uri="{FF2B5EF4-FFF2-40B4-BE49-F238E27FC236}">
                <a16:creationId xmlns:a16="http://schemas.microsoft.com/office/drawing/2014/main" id="{9996C21D-BB9B-F287-32E8-A153DEC5F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401" y="-2069459"/>
            <a:ext cx="6080627" cy="45719"/>
          </a:xfrm>
          <a:prstGeom prst="rect">
            <a:avLst/>
          </a:prstGeom>
          <a:noFill/>
          <a:extLst>
            <a:ext uri="{909E8E84-426E-40DD-AFC4-6F175D3DCCD1}">
              <a14:hiddenFill xmlns:a14="http://schemas.microsoft.com/office/drawing/2010/main">
                <a:solidFill>
                  <a:srgbClr val="FFFFFF"/>
                </a:solidFill>
              </a14:hiddenFill>
            </a:ext>
          </a:extLst>
        </p:spPr>
      </p:pic>
      <p:pic>
        <p:nvPicPr>
          <p:cNvPr id="82946" name="Picture 2" descr="page1image3246112">
            <a:extLst>
              <a:ext uri="{FF2B5EF4-FFF2-40B4-BE49-F238E27FC236}">
                <a16:creationId xmlns:a16="http://schemas.microsoft.com/office/drawing/2014/main" id="{20840764-DE3D-CF32-C596-D84D09EB2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647" y="3804807"/>
            <a:ext cx="4474825" cy="304356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413CA8EF-C27B-47C2-3B9D-1F4FA18814FB}"/>
              </a:ext>
            </a:extLst>
          </p:cNvPr>
          <p:cNvSpPr txBox="1"/>
          <p:nvPr/>
        </p:nvSpPr>
        <p:spPr>
          <a:xfrm>
            <a:off x="323528" y="1304959"/>
            <a:ext cx="4248472" cy="5509200"/>
          </a:xfrm>
          <a:prstGeom prst="rect">
            <a:avLst/>
          </a:prstGeom>
          <a:noFill/>
        </p:spPr>
        <p:txBody>
          <a:bodyPr wrap="square">
            <a:spAutoFit/>
          </a:bodyPr>
          <a:lstStyle/>
          <a:p>
            <a:r>
              <a:rPr lang="pt-PT" sz="1600" dirty="0">
                <a:effectLst/>
                <a:latin typeface="Calibri" panose="020F0502020204030204" pitchFamily="34" charset="0"/>
              </a:rPr>
              <a:t>Esta etapa consiste em verificar e analisar as </a:t>
            </a:r>
            <a:r>
              <a:rPr lang="pt-PT" sz="1600" dirty="0" err="1">
                <a:effectLst/>
                <a:latin typeface="Calibri" panose="020F0502020204030204" pitchFamily="34" charset="0"/>
              </a:rPr>
              <a:t>matérias-primas</a:t>
            </a:r>
            <a:r>
              <a:rPr lang="pt-PT" sz="1600" dirty="0">
                <a:effectLst/>
                <a:latin typeface="Calibri" panose="020F0502020204030204" pitchFamily="34" charset="0"/>
              </a:rPr>
              <a:t> e a </a:t>
            </a:r>
            <a:r>
              <a:rPr lang="pt-PT" sz="1600" dirty="0" err="1">
                <a:effectLst/>
                <a:latin typeface="Calibri" panose="020F0502020204030204" pitchFamily="34" charset="0"/>
              </a:rPr>
              <a:t>documentação</a:t>
            </a:r>
            <a:r>
              <a:rPr lang="pt-PT" sz="1600" dirty="0">
                <a:effectLst/>
                <a:latin typeface="Calibri" panose="020F0502020204030204" pitchFamily="34" charset="0"/>
              </a:rPr>
              <a:t> que acompanham as cargas, que chegam </a:t>
            </a:r>
            <a:r>
              <a:rPr lang="pt-PT" sz="1600" dirty="0" err="1">
                <a:effectLst/>
                <a:latin typeface="Calibri" panose="020F0502020204030204" pitchFamily="34" charset="0"/>
              </a:rPr>
              <a:t>às</a:t>
            </a:r>
            <a:r>
              <a:rPr lang="pt-PT" sz="1600" dirty="0">
                <a:effectLst/>
                <a:latin typeface="Calibri" panose="020F0502020204030204" pitchFamily="34" charset="0"/>
              </a:rPr>
              <a:t> </a:t>
            </a:r>
            <a:r>
              <a:rPr lang="pt-PT" sz="1600" dirty="0" err="1">
                <a:effectLst/>
                <a:latin typeface="Calibri" panose="020F0502020204030204" pitchFamily="34" charset="0"/>
              </a:rPr>
              <a:t>instalações</a:t>
            </a:r>
            <a:r>
              <a:rPr lang="pt-PT" sz="1600" dirty="0">
                <a:effectLst/>
                <a:latin typeface="Calibri" panose="020F0502020204030204" pitchFamily="34" charset="0"/>
              </a:rPr>
              <a:t>. </a:t>
            </a:r>
            <a:r>
              <a:rPr lang="pt-PT" sz="1600" dirty="0" err="1">
                <a:effectLst/>
                <a:latin typeface="Calibri" panose="020F0502020204030204" pitchFamily="34" charset="0"/>
              </a:rPr>
              <a:t>São</a:t>
            </a:r>
            <a:r>
              <a:rPr lang="pt-PT" sz="1600" dirty="0">
                <a:effectLst/>
                <a:latin typeface="Calibri" panose="020F0502020204030204" pitchFamily="34" charset="0"/>
              </a:rPr>
              <a:t> conferidas as quantidades dos produtos que </a:t>
            </a:r>
            <a:r>
              <a:rPr lang="pt-PT" sz="1600" dirty="0" err="1">
                <a:effectLst/>
                <a:latin typeface="Calibri" panose="020F0502020204030204" pitchFamily="34" charset="0"/>
              </a:rPr>
              <a:t>dão</a:t>
            </a:r>
            <a:r>
              <a:rPr lang="pt-PT" sz="1600" dirty="0">
                <a:effectLst/>
                <a:latin typeface="Calibri" panose="020F0502020204030204" pitchFamily="34" charset="0"/>
              </a:rPr>
              <a:t> entrada na unidade de </a:t>
            </a:r>
            <a:r>
              <a:rPr lang="pt-PT" sz="1600" dirty="0" err="1">
                <a:effectLst/>
                <a:latin typeface="Calibri" panose="020F0502020204030204" pitchFamily="34" charset="0"/>
              </a:rPr>
              <a:t>produção</a:t>
            </a:r>
            <a:r>
              <a:rPr lang="pt-PT" sz="1600" dirty="0">
                <a:effectLst/>
                <a:latin typeface="Calibri" panose="020F0502020204030204" pitchFamily="34" charset="0"/>
              </a:rPr>
              <a:t>, pela pesagem na </a:t>
            </a:r>
            <a:r>
              <a:rPr lang="pt-PT" sz="1600" dirty="0" err="1">
                <a:effectLst/>
                <a:latin typeface="Calibri" panose="020F0502020204030204" pitchFamily="34" charset="0"/>
              </a:rPr>
              <a:t>báscula</a:t>
            </a:r>
            <a:r>
              <a:rPr lang="pt-PT" sz="1600" dirty="0">
                <a:effectLst/>
                <a:latin typeface="Calibri" panose="020F0502020204030204" pitchFamily="34" charset="0"/>
              </a:rPr>
              <a:t>. </a:t>
            </a:r>
            <a:endParaRPr lang="pt-PT" sz="1600" dirty="0"/>
          </a:p>
          <a:p>
            <a:r>
              <a:rPr lang="pt-PT" sz="1600" dirty="0">
                <a:effectLst/>
                <a:latin typeface="Calibri" panose="020F0502020204030204" pitchFamily="34" charset="0"/>
              </a:rPr>
              <a:t>Para as </a:t>
            </a:r>
            <a:r>
              <a:rPr lang="pt-PT" sz="1600" dirty="0" err="1">
                <a:effectLst/>
                <a:latin typeface="Calibri" panose="020F0502020204030204" pitchFamily="34" charset="0"/>
              </a:rPr>
              <a:t>matérias-primas</a:t>
            </a:r>
            <a:r>
              <a:rPr lang="pt-PT" sz="1600" dirty="0">
                <a:effectLst/>
                <a:latin typeface="Calibri" panose="020F0502020204030204" pitchFamily="34" charset="0"/>
              </a:rPr>
              <a:t> definidas, é feita </a:t>
            </a:r>
            <a:r>
              <a:rPr lang="pt-PT" sz="1600" dirty="0" err="1">
                <a:effectLst/>
                <a:latin typeface="Calibri" panose="020F0502020204030204" pitchFamily="34" charset="0"/>
              </a:rPr>
              <a:t>análise</a:t>
            </a:r>
            <a:r>
              <a:rPr lang="pt-PT" sz="1600" dirty="0">
                <a:effectLst/>
                <a:latin typeface="Calibri" panose="020F0502020204030204" pitchFamily="34" charset="0"/>
              </a:rPr>
              <a:t> laboratorial para assegurar as </a:t>
            </a:r>
            <a:r>
              <a:rPr lang="pt-PT" sz="1600" dirty="0" err="1">
                <a:effectLst/>
                <a:latin typeface="Calibri" panose="020F0502020204030204" pitchFamily="34" charset="0"/>
              </a:rPr>
              <a:t>características</a:t>
            </a:r>
            <a:r>
              <a:rPr lang="pt-PT" sz="1600" dirty="0">
                <a:effectLst/>
                <a:latin typeface="Calibri" panose="020F0502020204030204" pitchFamily="34" charset="0"/>
              </a:rPr>
              <a:t> analisadas, sendo autorizada a descarga quando o produto cumpra os requisitos. </a:t>
            </a:r>
            <a:endParaRPr lang="pt-PT" sz="1600" dirty="0"/>
          </a:p>
          <a:p>
            <a:r>
              <a:rPr lang="pt-PT" sz="1600" dirty="0">
                <a:effectLst/>
                <a:latin typeface="Calibri" panose="020F0502020204030204" pitchFamily="34" charset="0"/>
              </a:rPr>
              <a:t>Dentro da etapa de </a:t>
            </a:r>
            <a:r>
              <a:rPr lang="pt-PT" sz="1600" dirty="0" err="1">
                <a:effectLst/>
                <a:latin typeface="Calibri" panose="020F0502020204030204" pitchFamily="34" charset="0"/>
              </a:rPr>
              <a:t>receção</a:t>
            </a:r>
            <a:r>
              <a:rPr lang="pt-PT" sz="1600" dirty="0">
                <a:effectLst/>
                <a:latin typeface="Calibri" panose="020F0502020204030204" pitchFamily="34" charset="0"/>
              </a:rPr>
              <a:t> de </a:t>
            </a:r>
            <a:r>
              <a:rPr lang="pt-PT" sz="1600" dirty="0" err="1">
                <a:effectLst/>
                <a:latin typeface="Calibri" panose="020F0502020204030204" pitchFamily="34" charset="0"/>
              </a:rPr>
              <a:t>Matérias-Primas</a:t>
            </a:r>
            <a:r>
              <a:rPr lang="pt-PT" sz="1600" dirty="0">
                <a:effectLst/>
                <a:latin typeface="Calibri" panose="020F0502020204030204" pitchFamily="34" charset="0"/>
              </a:rPr>
              <a:t> está inserida a </a:t>
            </a:r>
            <a:r>
              <a:rPr lang="pt-PT" sz="1600" dirty="0" err="1">
                <a:effectLst/>
                <a:latin typeface="Calibri" panose="020F0502020204030204" pitchFamily="34" charset="0"/>
              </a:rPr>
              <a:t>receção</a:t>
            </a:r>
            <a:r>
              <a:rPr lang="pt-PT" sz="1600" dirty="0">
                <a:effectLst/>
                <a:latin typeface="Calibri" panose="020F0502020204030204" pitchFamily="34" charset="0"/>
              </a:rPr>
              <a:t> de produtos derivados de origem animal. À </a:t>
            </a:r>
            <a:r>
              <a:rPr lang="pt-PT" sz="1600" dirty="0" err="1">
                <a:effectLst/>
                <a:latin typeface="Calibri" panose="020F0502020204030204" pitchFamily="34" charset="0"/>
              </a:rPr>
              <a:t>semelhança</a:t>
            </a:r>
            <a:r>
              <a:rPr lang="pt-PT" sz="1600" dirty="0">
                <a:effectLst/>
                <a:latin typeface="Calibri" panose="020F0502020204030204" pitchFamily="34" charset="0"/>
              </a:rPr>
              <a:t> da </a:t>
            </a:r>
            <a:r>
              <a:rPr lang="pt-PT" sz="1600" dirty="0" err="1">
                <a:effectLst/>
                <a:latin typeface="Calibri" panose="020F0502020204030204" pitchFamily="34" charset="0"/>
              </a:rPr>
              <a:t>receção</a:t>
            </a:r>
            <a:r>
              <a:rPr lang="pt-PT" sz="1600" dirty="0">
                <a:effectLst/>
                <a:latin typeface="Calibri" panose="020F0502020204030204" pitchFamily="34" charset="0"/>
              </a:rPr>
              <a:t> de todas as outras </a:t>
            </a:r>
            <a:r>
              <a:rPr lang="pt-PT" sz="1600" dirty="0" err="1">
                <a:effectLst/>
                <a:latin typeface="Calibri" panose="020F0502020204030204" pitchFamily="34" charset="0"/>
              </a:rPr>
              <a:t>matérias-primas</a:t>
            </a:r>
            <a:r>
              <a:rPr lang="pt-PT" sz="1600" dirty="0">
                <a:effectLst/>
                <a:latin typeface="Calibri" panose="020F0502020204030204" pitchFamily="34" charset="0"/>
              </a:rPr>
              <a:t>, este procedimento inicia-se na </a:t>
            </a:r>
            <a:r>
              <a:rPr lang="pt-PT" sz="1600" dirty="0" err="1">
                <a:effectLst/>
                <a:latin typeface="Calibri" panose="020F0502020204030204" pitchFamily="34" charset="0"/>
              </a:rPr>
              <a:t>báscula</a:t>
            </a:r>
            <a:r>
              <a:rPr lang="pt-PT" sz="1600" dirty="0">
                <a:effectLst/>
                <a:latin typeface="Calibri" panose="020F0502020204030204" pitchFamily="34" charset="0"/>
              </a:rPr>
              <a:t>, onde as quantidades </a:t>
            </a:r>
            <a:r>
              <a:rPr lang="pt-PT" sz="1600" dirty="0" err="1">
                <a:effectLst/>
                <a:latin typeface="Calibri" panose="020F0502020204030204" pitchFamily="34" charset="0"/>
              </a:rPr>
              <a:t>são</a:t>
            </a:r>
            <a:r>
              <a:rPr lang="pt-PT" sz="1600" dirty="0">
                <a:effectLst/>
                <a:latin typeface="Calibri" panose="020F0502020204030204" pitchFamily="34" charset="0"/>
              </a:rPr>
              <a:t> conferidas, assim como toda a </a:t>
            </a:r>
            <a:r>
              <a:rPr lang="pt-PT" sz="1600" dirty="0" err="1">
                <a:effectLst/>
                <a:latin typeface="Calibri" panose="020F0502020204030204" pitchFamily="34" charset="0"/>
              </a:rPr>
              <a:t>documentação</a:t>
            </a:r>
            <a:r>
              <a:rPr lang="pt-PT" sz="1600" dirty="0">
                <a:effectLst/>
                <a:latin typeface="Calibri" panose="020F0502020204030204" pitchFamily="34" charset="0"/>
              </a:rPr>
              <a:t> anexa à carga. Os produtos derivados de origem animal podem ser rececionados em </a:t>
            </a:r>
            <a:r>
              <a:rPr lang="pt-PT" sz="1600" dirty="0" err="1">
                <a:effectLst/>
                <a:latin typeface="Calibri" panose="020F0502020204030204" pitchFamily="34" charset="0"/>
              </a:rPr>
              <a:t>big-bag</a:t>
            </a:r>
            <a:r>
              <a:rPr lang="pt-PT" sz="1600" dirty="0">
                <a:effectLst/>
                <a:latin typeface="Calibri" panose="020F0502020204030204" pitchFamily="34" charset="0"/>
              </a:rPr>
              <a:t>, ou a granel, desde que transportadas em cumprimento total com as regras de higiene para evitar as </a:t>
            </a:r>
            <a:r>
              <a:rPr lang="pt-PT" sz="1600" dirty="0" err="1">
                <a:effectLst/>
                <a:latin typeface="Calibri" panose="020F0502020204030204" pitchFamily="34" charset="0"/>
              </a:rPr>
              <a:t>contaminações</a:t>
            </a:r>
            <a:r>
              <a:rPr lang="pt-PT" sz="1600" dirty="0">
                <a:effectLst/>
                <a:latin typeface="Calibri" panose="020F0502020204030204" pitchFamily="34" charset="0"/>
              </a:rPr>
              <a:t> cruzadas entre </a:t>
            </a:r>
            <a:r>
              <a:rPr lang="pt-PT" sz="1600" dirty="0" err="1">
                <a:effectLst/>
                <a:latin typeface="Calibri" panose="020F0502020204030204" pitchFamily="34" charset="0"/>
              </a:rPr>
              <a:t>matérias-primas</a:t>
            </a:r>
            <a:r>
              <a:rPr lang="pt-PT" sz="1600" dirty="0">
                <a:effectLst/>
                <a:latin typeface="Calibri" panose="020F0502020204030204" pitchFamily="34" charset="0"/>
              </a:rPr>
              <a:t>. </a:t>
            </a:r>
            <a:endParaRPr lang="pt-PT" sz="1600" dirty="0"/>
          </a:p>
        </p:txBody>
      </p:sp>
    </p:spTree>
    <p:extLst>
      <p:ext uri="{BB962C8B-B14F-4D97-AF65-F5344CB8AC3E}">
        <p14:creationId xmlns:p14="http://schemas.microsoft.com/office/powerpoint/2010/main" val="261140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24F4D-5489-7922-48BC-514A751F4C79}"/>
              </a:ext>
            </a:extLst>
          </p:cNvPr>
          <p:cNvSpPr>
            <a:spLocks noGrp="1"/>
          </p:cNvSpPr>
          <p:nvPr>
            <p:ph type="title"/>
          </p:nvPr>
        </p:nvSpPr>
        <p:spPr/>
        <p:txBody>
          <a:bodyPr/>
          <a:lstStyle/>
          <a:p>
            <a:r>
              <a:rPr lang="pt-PT" dirty="0"/>
              <a:t>Receção de Matéria prima</a:t>
            </a:r>
            <a:br>
              <a:rPr lang="pt-PT" dirty="0"/>
            </a:br>
            <a:endParaRPr lang="pt-PT" dirty="0"/>
          </a:p>
        </p:txBody>
      </p:sp>
      <p:sp>
        <p:nvSpPr>
          <p:cNvPr id="3" name="Marcador de Posição de Conteúdo 2">
            <a:extLst>
              <a:ext uri="{FF2B5EF4-FFF2-40B4-BE49-F238E27FC236}">
                <a16:creationId xmlns:a16="http://schemas.microsoft.com/office/drawing/2014/main" id="{DD5B234D-9C50-2E30-95D4-F1C220E18EA8}"/>
              </a:ext>
            </a:extLst>
          </p:cNvPr>
          <p:cNvSpPr>
            <a:spLocks noGrp="1"/>
          </p:cNvSpPr>
          <p:nvPr>
            <p:ph idx="1"/>
          </p:nvPr>
        </p:nvSpPr>
        <p:spPr>
          <a:xfrm>
            <a:off x="685800" y="1556792"/>
            <a:ext cx="7772400" cy="4539208"/>
          </a:xfrm>
        </p:spPr>
        <p:txBody>
          <a:bodyPr/>
          <a:lstStyle/>
          <a:p>
            <a:r>
              <a:rPr lang="pt-PT" sz="1800" b="1" dirty="0">
                <a:solidFill>
                  <a:srgbClr val="1160F7"/>
                </a:solidFill>
                <a:effectLst/>
                <a:latin typeface="MyriadPro"/>
              </a:rPr>
              <a:t>Toda matéria-prima deve ser armazenada em local seguro, seja em silos ou sacos, </a:t>
            </a:r>
            <a:r>
              <a:rPr lang="pt-PT" sz="1800" b="1" dirty="0">
                <a:solidFill>
                  <a:srgbClr val="1160F7"/>
                </a:solidFill>
                <a:effectLst/>
                <a:highlight>
                  <a:srgbClr val="FFFF00"/>
                </a:highlight>
                <a:latin typeface="MyriadPro"/>
              </a:rPr>
              <a:t>para evitar contaminação </a:t>
            </a:r>
            <a:r>
              <a:rPr lang="pt-PT" sz="1800" b="1" dirty="0">
                <a:solidFill>
                  <a:srgbClr val="1160F7"/>
                </a:solidFill>
                <a:effectLst/>
                <a:latin typeface="MyriadPro"/>
              </a:rPr>
              <a:t>e não causar danos à matéria-prima.</a:t>
            </a:r>
          </a:p>
          <a:p>
            <a:r>
              <a:rPr lang="pt-PT" sz="1800" b="1" dirty="0">
                <a:solidFill>
                  <a:srgbClr val="1160F7"/>
                </a:solidFill>
                <a:effectLst/>
                <a:latin typeface="MyriadPro"/>
              </a:rPr>
              <a:t>Estes devem ser protegidos do excesso de humidade para evitar a contaminação por fungos que podem produzir micotoxinas que podem causar efeitos nocivos nos animais.</a:t>
            </a:r>
          </a:p>
          <a:p>
            <a:r>
              <a:rPr lang="pt-PT" sz="1800" b="1" dirty="0">
                <a:solidFill>
                  <a:srgbClr val="1160F7"/>
                </a:solidFill>
                <a:effectLst/>
                <a:latin typeface="MyriadPro"/>
              </a:rPr>
              <a:t>A análise de micotoxinas é muito importante, antes de receber os camiões ou vagões que transportam os cereais, ou assim que são recebidos na fábrica de rações.</a:t>
            </a:r>
          </a:p>
          <a:p>
            <a:r>
              <a:rPr lang="pt-PT" sz="1800" b="1" dirty="0">
                <a:solidFill>
                  <a:srgbClr val="1160F7"/>
                </a:solidFill>
                <a:effectLst/>
                <a:latin typeface="MyriadPro"/>
              </a:rPr>
              <a:t>RECEPÇÃO DE MATÉRIA-PRIMA</a:t>
            </a:r>
          </a:p>
          <a:p>
            <a:r>
              <a:rPr lang="pt-PT" sz="1800" b="1" dirty="0">
                <a:solidFill>
                  <a:srgbClr val="1160F7"/>
                </a:solidFill>
                <a:effectLst/>
                <a:highlight>
                  <a:srgbClr val="FFFF00"/>
                </a:highlight>
                <a:latin typeface="MyriadPro"/>
              </a:rPr>
              <a:t>INSPEÇÃO VISUAL</a:t>
            </a:r>
          </a:p>
          <a:p>
            <a:r>
              <a:rPr lang="pt-PT" sz="1800" b="1" dirty="0">
                <a:solidFill>
                  <a:srgbClr val="1160F7"/>
                </a:solidFill>
                <a:effectLst/>
                <a:latin typeface="MyriadPro"/>
              </a:rPr>
              <a:t>Inicialmente, é realizada uma inspeção visual para verificar se as matérias-primas não contêm nenhum contaminante ou foram adulteradas, incluindo uma revisão das características físicas do ingrediente:</a:t>
            </a:r>
          </a:p>
          <a:p>
            <a:r>
              <a:rPr lang="pt-PT" sz="1800" b="1" dirty="0">
                <a:solidFill>
                  <a:srgbClr val="1160F7"/>
                </a:solidFill>
                <a:effectLst/>
                <a:latin typeface="MyriadPro"/>
              </a:rPr>
              <a:t>Densidade Temperatura Tamanho Textura humidade</a:t>
            </a:r>
            <a:endParaRPr lang="pt-PT" dirty="0"/>
          </a:p>
        </p:txBody>
      </p:sp>
    </p:spTree>
    <p:extLst>
      <p:ext uri="{BB962C8B-B14F-4D97-AF65-F5344CB8AC3E}">
        <p14:creationId xmlns:p14="http://schemas.microsoft.com/office/powerpoint/2010/main" val="196257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22432-94C9-1369-52E6-E45B034B17ED}"/>
              </a:ext>
            </a:extLst>
          </p:cNvPr>
          <p:cNvSpPr>
            <a:spLocks noGrp="1"/>
          </p:cNvSpPr>
          <p:nvPr>
            <p:ph type="title"/>
          </p:nvPr>
        </p:nvSpPr>
        <p:spPr/>
        <p:txBody>
          <a:bodyPr/>
          <a:lstStyle/>
          <a:p>
            <a:r>
              <a:rPr lang="pt-PT" dirty="0"/>
              <a:t>Mapa de receção de Matérias primas</a:t>
            </a:r>
          </a:p>
        </p:txBody>
      </p:sp>
      <p:sp>
        <p:nvSpPr>
          <p:cNvPr id="3" name="Marcador de Posição de Conteúdo 2">
            <a:extLst>
              <a:ext uri="{FF2B5EF4-FFF2-40B4-BE49-F238E27FC236}">
                <a16:creationId xmlns:a16="http://schemas.microsoft.com/office/drawing/2014/main" id="{DC4DEEBB-7C3D-F0A0-F79B-2CD666A078D7}"/>
              </a:ext>
            </a:extLst>
          </p:cNvPr>
          <p:cNvSpPr>
            <a:spLocks noGrp="1"/>
          </p:cNvSpPr>
          <p:nvPr>
            <p:ph idx="1"/>
          </p:nvPr>
        </p:nvSpPr>
        <p:spPr/>
        <p:txBody>
          <a:bodyPr/>
          <a:lstStyle/>
          <a:p>
            <a:endParaRPr lang="pt-PT" dirty="0"/>
          </a:p>
        </p:txBody>
      </p:sp>
    </p:spTree>
    <p:extLst>
      <p:ext uri="{BB962C8B-B14F-4D97-AF65-F5344CB8AC3E}">
        <p14:creationId xmlns:p14="http://schemas.microsoft.com/office/powerpoint/2010/main" val="50355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92C8-92A8-6E73-0434-5A0633AF36C4}"/>
              </a:ext>
            </a:extLst>
          </p:cNvPr>
          <p:cNvSpPr>
            <a:spLocks noGrp="1"/>
          </p:cNvSpPr>
          <p:nvPr>
            <p:ph type="title"/>
          </p:nvPr>
        </p:nvSpPr>
        <p:spPr/>
        <p:txBody>
          <a:bodyPr/>
          <a:lstStyle/>
          <a:p>
            <a:r>
              <a:rPr lang="pt-PT" dirty="0"/>
              <a:t>Exemplos de contaminações cruzadas</a:t>
            </a:r>
          </a:p>
        </p:txBody>
      </p:sp>
      <p:pic>
        <p:nvPicPr>
          <p:cNvPr id="96257" name="Picture 1" descr="page27image2487774560">
            <a:extLst>
              <a:ext uri="{FF2B5EF4-FFF2-40B4-BE49-F238E27FC236}">
                <a16:creationId xmlns:a16="http://schemas.microsoft.com/office/drawing/2014/main" id="{F392B91C-A595-588F-F83C-2B0225EA9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3" y="1916832"/>
            <a:ext cx="2794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6266" name="Picture 10" descr="page27image2487774256">
            <a:extLst>
              <a:ext uri="{FF2B5EF4-FFF2-40B4-BE49-F238E27FC236}">
                <a16:creationId xmlns:a16="http://schemas.microsoft.com/office/drawing/2014/main" id="{9E849657-51DE-C3D8-61DC-71839A5A6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929532"/>
            <a:ext cx="28067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96267" name="Picture 11" descr="page27image2487773648">
            <a:extLst>
              <a:ext uri="{FF2B5EF4-FFF2-40B4-BE49-F238E27FC236}">
                <a16:creationId xmlns:a16="http://schemas.microsoft.com/office/drawing/2014/main" id="{DE06EF00-BAB6-2521-0639-56F88356E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263" y="2913038"/>
            <a:ext cx="2806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5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46380-5582-AD60-76F5-C64CDFA8C10A}"/>
              </a:ext>
            </a:extLst>
          </p:cNvPr>
          <p:cNvSpPr>
            <a:spLocks noGrp="1"/>
          </p:cNvSpPr>
          <p:nvPr>
            <p:ph type="title"/>
          </p:nvPr>
        </p:nvSpPr>
        <p:spPr/>
        <p:txBody>
          <a:bodyPr/>
          <a:lstStyle/>
          <a:p>
            <a:r>
              <a:rPr lang="pt-PT" dirty="0"/>
              <a:t>Contaminação cruzada no fabrico de alimentos para animais</a:t>
            </a:r>
          </a:p>
        </p:txBody>
      </p:sp>
      <p:pic>
        <p:nvPicPr>
          <p:cNvPr id="94223" name="Picture 15" descr="page8image2872997024">
            <a:extLst>
              <a:ext uri="{FF2B5EF4-FFF2-40B4-BE49-F238E27FC236}">
                <a16:creationId xmlns:a16="http://schemas.microsoft.com/office/drawing/2014/main" id="{A0D51953-D5F2-4597-8CE3-491323D9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916832"/>
            <a:ext cx="7490989"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0E003199-68AE-F77A-1B51-6E4470961258}"/>
              </a:ext>
            </a:extLst>
          </p:cNvPr>
          <p:cNvSpPr txBox="1"/>
          <p:nvPr/>
        </p:nvSpPr>
        <p:spPr>
          <a:xfrm>
            <a:off x="276697" y="4437112"/>
            <a:ext cx="8181503" cy="2031325"/>
          </a:xfrm>
          <a:prstGeom prst="rect">
            <a:avLst/>
          </a:prstGeom>
          <a:noFill/>
        </p:spPr>
        <p:txBody>
          <a:bodyPr wrap="square" rtlCol="0">
            <a:spAutoFit/>
          </a:bodyPr>
          <a:lstStyle/>
          <a:p>
            <a:r>
              <a:rPr lang="pt-PT" sz="1800" dirty="0">
                <a:effectLst/>
                <a:latin typeface="Georgia,Italic"/>
              </a:rPr>
              <a:t>A busca de um elevado </a:t>
            </a:r>
            <a:r>
              <a:rPr lang="pt-PT" sz="1800" dirty="0" err="1">
                <a:effectLst/>
                <a:latin typeface="Georgia,Italic"/>
              </a:rPr>
              <a:t>nível</a:t>
            </a:r>
            <a:r>
              <a:rPr lang="pt-PT" sz="1800" dirty="0">
                <a:effectLst/>
                <a:latin typeface="Georgia,Italic"/>
              </a:rPr>
              <a:t> de </a:t>
            </a:r>
            <a:r>
              <a:rPr lang="pt-PT" sz="1800" dirty="0" err="1">
                <a:effectLst/>
                <a:latin typeface="Georgia,Italic"/>
              </a:rPr>
              <a:t>proteção</a:t>
            </a:r>
            <a:r>
              <a:rPr lang="pt-PT" sz="1800" dirty="0">
                <a:effectLst/>
                <a:latin typeface="Georgia,Italic"/>
              </a:rPr>
              <a:t> da </a:t>
            </a:r>
            <a:r>
              <a:rPr lang="pt-PT" sz="1800" dirty="0" err="1">
                <a:effectLst/>
                <a:latin typeface="Georgia,Italic"/>
              </a:rPr>
              <a:t>saúde</a:t>
            </a:r>
            <a:r>
              <a:rPr lang="pt-PT" sz="1800" dirty="0">
                <a:effectLst/>
                <a:latin typeface="Georgia,Italic"/>
              </a:rPr>
              <a:t> humana e animal é um dos objetivos fundamentais da </a:t>
            </a:r>
            <a:r>
              <a:rPr lang="pt-PT" sz="1800" dirty="0" err="1">
                <a:effectLst/>
                <a:latin typeface="Georgia,Italic"/>
              </a:rPr>
              <a:t>política</a:t>
            </a:r>
            <a:r>
              <a:rPr lang="pt-PT" sz="1800" dirty="0">
                <a:effectLst/>
                <a:latin typeface="Georgia,Italic"/>
              </a:rPr>
              <a:t> de </a:t>
            </a:r>
            <a:r>
              <a:rPr lang="pt-PT" sz="1800" dirty="0" err="1">
                <a:effectLst/>
                <a:latin typeface="Georgia,Italic"/>
              </a:rPr>
              <a:t>segurança</a:t>
            </a:r>
            <a:r>
              <a:rPr lang="pt-PT" sz="1800" dirty="0">
                <a:effectLst/>
                <a:latin typeface="Georgia,Italic"/>
              </a:rPr>
              <a:t> alimentar da UE. A </a:t>
            </a:r>
            <a:r>
              <a:rPr lang="pt-PT" sz="1800" dirty="0" err="1">
                <a:effectLst/>
                <a:latin typeface="Georgia,Italic"/>
              </a:rPr>
              <a:t>alimentação</a:t>
            </a:r>
            <a:r>
              <a:rPr lang="pt-PT" sz="1800" dirty="0">
                <a:effectLst/>
                <a:latin typeface="Georgia,Italic"/>
              </a:rPr>
              <a:t> animal constitui-se como uma fase </a:t>
            </a:r>
            <a:r>
              <a:rPr lang="pt-PT" sz="1800" dirty="0" err="1">
                <a:effectLst/>
                <a:latin typeface="Georgia,Italic"/>
              </a:rPr>
              <a:t>sensível</a:t>
            </a:r>
            <a:r>
              <a:rPr lang="pt-PT" sz="1800" dirty="0">
                <a:effectLst/>
                <a:latin typeface="Georgia,Italic"/>
              </a:rPr>
              <a:t> do </a:t>
            </a:r>
            <a:r>
              <a:rPr lang="pt-PT" sz="1800" dirty="0" err="1">
                <a:effectLst/>
                <a:latin typeface="Georgia,Italic"/>
              </a:rPr>
              <a:t>início</a:t>
            </a:r>
            <a:r>
              <a:rPr lang="pt-PT" sz="1800" dirty="0">
                <a:effectLst/>
                <a:latin typeface="Georgia,Italic"/>
              </a:rPr>
              <a:t> da cadeia alimentar, pelo que é </a:t>
            </a:r>
            <a:r>
              <a:rPr lang="pt-PT" sz="1800" dirty="0" err="1">
                <a:effectLst/>
                <a:latin typeface="Georgia,Italic"/>
              </a:rPr>
              <a:t>necessário</a:t>
            </a:r>
            <a:r>
              <a:rPr lang="pt-PT" sz="1800" dirty="0">
                <a:effectLst/>
                <a:latin typeface="Georgia,Italic"/>
              </a:rPr>
              <a:t> garantir a qualidade e </a:t>
            </a:r>
            <a:r>
              <a:rPr lang="pt-PT" sz="1800" dirty="0" err="1">
                <a:effectLst/>
                <a:latin typeface="Georgia,Italic"/>
              </a:rPr>
              <a:t>segurança</a:t>
            </a:r>
            <a:r>
              <a:rPr lang="pt-PT" sz="1800" dirty="0">
                <a:effectLst/>
                <a:latin typeface="Georgia,Italic"/>
              </a:rPr>
              <a:t> dos alimentos para animais, qualquer que seja a forma como se apresentam e as etapas da cadeia visadas, desde a </a:t>
            </a:r>
            <a:r>
              <a:rPr lang="pt-PT" sz="1800" dirty="0" err="1">
                <a:effectLst/>
                <a:latin typeface="Georgia,Italic"/>
              </a:rPr>
              <a:t>produção</a:t>
            </a:r>
            <a:r>
              <a:rPr lang="pt-PT" sz="1800" dirty="0">
                <a:effectLst/>
                <a:latin typeface="Georgia,Italic"/>
              </a:rPr>
              <a:t> </a:t>
            </a:r>
            <a:r>
              <a:rPr lang="pt-PT" sz="1800" dirty="0" err="1">
                <a:effectLst/>
                <a:latin typeface="Georgia,Italic"/>
              </a:rPr>
              <a:t>primária</a:t>
            </a:r>
            <a:r>
              <a:rPr lang="pt-PT" sz="1800" dirty="0">
                <a:effectLst/>
                <a:latin typeface="Georgia,Italic"/>
              </a:rPr>
              <a:t> até à </a:t>
            </a:r>
            <a:r>
              <a:rPr lang="pt-PT" sz="1800" dirty="0" err="1">
                <a:effectLst/>
                <a:latin typeface="Georgia,Italic"/>
              </a:rPr>
              <a:t>alimentação</a:t>
            </a:r>
            <a:r>
              <a:rPr lang="pt-PT" sz="1800" dirty="0">
                <a:effectLst/>
                <a:latin typeface="Georgia,Italic"/>
              </a:rPr>
              <a:t> de animais produtores de </a:t>
            </a:r>
            <a:r>
              <a:rPr lang="pt-PT" sz="1800" dirty="0" err="1">
                <a:effectLst/>
                <a:latin typeface="Georgia,Italic"/>
              </a:rPr>
              <a:t>géneros</a:t>
            </a:r>
            <a:r>
              <a:rPr lang="pt-PT" sz="1800" dirty="0">
                <a:effectLst/>
                <a:latin typeface="Georgia,Italic"/>
              </a:rPr>
              <a:t> </a:t>
            </a:r>
            <a:r>
              <a:rPr lang="pt-PT" sz="1800" dirty="0" err="1">
                <a:effectLst/>
                <a:latin typeface="Georgia,Italic"/>
              </a:rPr>
              <a:t>alimentícios</a:t>
            </a:r>
            <a:r>
              <a:rPr lang="pt-PT" sz="1800" dirty="0">
                <a:effectLst/>
                <a:latin typeface="Georgia,Italic"/>
              </a:rPr>
              <a:t>. </a:t>
            </a:r>
            <a:endParaRPr lang="pt-PT" dirty="0">
              <a:effectLst/>
            </a:endParaRPr>
          </a:p>
        </p:txBody>
      </p:sp>
    </p:spTree>
    <p:extLst>
      <p:ext uri="{BB962C8B-B14F-4D97-AF65-F5344CB8AC3E}">
        <p14:creationId xmlns:p14="http://schemas.microsoft.com/office/powerpoint/2010/main" val="282442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69B38E7-5ED7-625A-6D1A-524233D44480}"/>
              </a:ext>
            </a:extLst>
          </p:cNvPr>
          <p:cNvSpPr>
            <a:spLocks noGrp="1" noChangeArrowheads="1"/>
          </p:cNvSpPr>
          <p:nvPr>
            <p:ph type="title"/>
          </p:nvPr>
        </p:nvSpPr>
        <p:spPr>
          <a:xfrm>
            <a:off x="611188" y="620713"/>
            <a:ext cx="7921625" cy="1223962"/>
          </a:xfrm>
        </p:spPr>
        <p:txBody>
          <a:bodyPr/>
          <a:lstStyle/>
          <a:p>
            <a:pPr eaLnBrk="1" hangingPunct="1"/>
            <a:r>
              <a:rPr lang="pt-PT" altLang="pt-PT" sz="3600">
                <a:latin typeface="Arial" panose="020B0604020202020204" pitchFamily="34" charset="0"/>
              </a:rPr>
              <a:t>Pesagem das matérias-primas / camião</a:t>
            </a:r>
          </a:p>
        </p:txBody>
      </p:sp>
      <p:pic>
        <p:nvPicPr>
          <p:cNvPr id="31747" name="Picture 5" descr="Looking under the two truck scales.">
            <a:extLst>
              <a:ext uri="{FF2B5EF4-FFF2-40B4-BE49-F238E27FC236}">
                <a16:creationId xmlns:a16="http://schemas.microsoft.com/office/drawing/2014/main" id="{500CFF74-2FE2-81F5-70D7-E0774C263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149725"/>
            <a:ext cx="411162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View of driveway from inside.">
            <a:extLst>
              <a:ext uri="{FF2B5EF4-FFF2-40B4-BE49-F238E27FC236}">
                <a16:creationId xmlns:a16="http://schemas.microsoft.com/office/drawing/2014/main" id="{0A92BF70-BF1C-FD63-E838-4F7402CC9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852738"/>
            <a:ext cx="3694113"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Driveway scale large readout.">
            <a:extLst>
              <a:ext uri="{FF2B5EF4-FFF2-40B4-BE49-F238E27FC236}">
                <a16:creationId xmlns:a16="http://schemas.microsoft.com/office/drawing/2014/main" id="{EE59CA14-2E9A-7FAE-75FD-8F7B49099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276475"/>
            <a:ext cx="24479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2736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29848</TotalTime>
  <Words>3332</Words>
  <Application>Microsoft Macintosh PowerPoint</Application>
  <PresentationFormat>Apresentação no Ecrã (4:3)</PresentationFormat>
  <Paragraphs>340</Paragraphs>
  <Slides>39</Slides>
  <Notes>26</Notes>
  <HiddenSlides>0</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2</vt:i4>
      </vt:variant>
      <vt:variant>
        <vt:lpstr>Títulos dos diapositivos</vt:lpstr>
      </vt:variant>
      <vt:variant>
        <vt:i4>39</vt:i4>
      </vt:variant>
    </vt:vector>
  </HeadingPairs>
  <TitlesOfParts>
    <vt:vector size="49" baseType="lpstr">
      <vt:lpstr>Albany AMT</vt:lpstr>
      <vt:lpstr>Arial</vt:lpstr>
      <vt:lpstr>Arial Black</vt:lpstr>
      <vt:lpstr>Calibri</vt:lpstr>
      <vt:lpstr>Georgia,Italic</vt:lpstr>
      <vt:lpstr>MyriadPro</vt:lpstr>
      <vt:lpstr>Times New Roman</vt:lpstr>
      <vt:lpstr>Default Design</vt:lpstr>
      <vt:lpstr>Slide</vt:lpstr>
      <vt:lpstr>Gráfico</vt:lpstr>
      <vt:lpstr>Receção de Matérias Primas</vt:lpstr>
      <vt:lpstr>Fluxograma de uma unidade fabril</vt:lpstr>
      <vt:lpstr>Apresentação do PowerPoint</vt:lpstr>
      <vt:lpstr>Receção de Matérias-Primas: </vt:lpstr>
      <vt:lpstr>Receção de Matéria prima </vt:lpstr>
      <vt:lpstr>Mapa de receção de Matérias primas</vt:lpstr>
      <vt:lpstr>Exemplos de contaminações cruzadas</vt:lpstr>
      <vt:lpstr>Contaminação cruzada no fabrico de alimentos para animais</vt:lpstr>
      <vt:lpstr>Pesagem das matérias-primas / camião</vt:lpstr>
      <vt:lpstr>Colheita de amostras</vt:lpstr>
      <vt:lpstr>Obtenção de uma amostra de matéria-prima</vt:lpstr>
      <vt:lpstr>Fotos de amostras de Mp</vt:lpstr>
      <vt:lpstr>Obtenção de amostras das matérias-primas recebidas</vt:lpstr>
      <vt:lpstr>Apresentação do PowerPoint</vt:lpstr>
      <vt:lpstr>Redução da amostra</vt:lpstr>
      <vt:lpstr>Análises laboratoriais a matérias-primas</vt:lpstr>
      <vt:lpstr>Análises laboratoriais a matérias-primas</vt:lpstr>
      <vt:lpstr>Espectro NIR</vt:lpstr>
      <vt:lpstr>Absorção de infravermelhos</vt:lpstr>
      <vt:lpstr>Espectro de absorção da água </vt:lpstr>
      <vt:lpstr>Calibração NIR</vt:lpstr>
      <vt:lpstr>Vantagens do NIR</vt:lpstr>
      <vt:lpstr>Descarga e armazenamento </vt:lpstr>
      <vt:lpstr>Descarga de matérias-primas: tegão</vt:lpstr>
      <vt:lpstr>Apresentação do PowerPoint</vt:lpstr>
      <vt:lpstr>Descarga e armazenamento </vt:lpstr>
      <vt:lpstr>Tremonha de recepção</vt:lpstr>
      <vt:lpstr>Transporte das matérias-primas para serem armazenadas</vt:lpstr>
      <vt:lpstr>Recepção de matérias primas</vt:lpstr>
      <vt:lpstr>Desagregação das partículas resultante da heterogeneidade na descarga</vt:lpstr>
      <vt:lpstr>Apresentação do PowerPoint</vt:lpstr>
      <vt:lpstr>Apresentação do PowerPoint</vt:lpstr>
      <vt:lpstr>Explosões</vt:lpstr>
      <vt:lpstr>Tamanho de partículas (diâmetro)</vt:lpstr>
      <vt:lpstr>Apresentação do PowerPoint</vt:lpstr>
      <vt:lpstr>Apresentação do PowerPoint</vt:lpstr>
      <vt:lpstr>Apresentação do PowerPoint</vt:lpstr>
      <vt:lpstr>Acumulações de pó</vt:lpstr>
      <vt:lpstr>Acumulações de pó </vt:lpstr>
    </vt:vector>
  </TitlesOfParts>
  <Company>Danisco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gqmlo</dc:creator>
  <cp:lastModifiedBy>Inês Pedroso Fortunato</cp:lastModifiedBy>
  <cp:revision>107</cp:revision>
  <cp:lastPrinted>2023-02-27T22:22:28Z</cp:lastPrinted>
  <dcterms:created xsi:type="dcterms:W3CDTF">2005-07-25T12:50:26Z</dcterms:created>
  <dcterms:modified xsi:type="dcterms:W3CDTF">2023-02-27T22:23:23Z</dcterms:modified>
</cp:coreProperties>
</file>